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3" r:id="rId5"/>
    <p:sldMasterId id="2147483710" r:id="rId6"/>
  </p:sldMasterIdLst>
  <p:notesMasterIdLst>
    <p:notesMasterId r:id="rId35"/>
  </p:notesMasterIdLst>
  <p:handoutMasterIdLst>
    <p:handoutMasterId r:id="rId36"/>
  </p:handoutMasterIdLst>
  <p:sldIdLst>
    <p:sldId id="344" r:id="rId7"/>
    <p:sldId id="2142532939" r:id="rId8"/>
    <p:sldId id="2142532932" r:id="rId9"/>
    <p:sldId id="2142532940" r:id="rId10"/>
    <p:sldId id="2142532941" r:id="rId11"/>
    <p:sldId id="287" r:id="rId12"/>
    <p:sldId id="264" r:id="rId13"/>
    <p:sldId id="2142532938" r:id="rId14"/>
    <p:sldId id="283" r:id="rId15"/>
    <p:sldId id="342" r:id="rId16"/>
    <p:sldId id="341" r:id="rId17"/>
    <p:sldId id="339" r:id="rId18"/>
    <p:sldId id="301" r:id="rId19"/>
    <p:sldId id="338" r:id="rId20"/>
    <p:sldId id="302" r:id="rId21"/>
    <p:sldId id="289" r:id="rId22"/>
    <p:sldId id="290" r:id="rId23"/>
    <p:sldId id="2142532937" r:id="rId24"/>
    <p:sldId id="319" r:id="rId25"/>
    <p:sldId id="330" r:id="rId26"/>
    <p:sldId id="325" r:id="rId27"/>
    <p:sldId id="326" r:id="rId28"/>
    <p:sldId id="262" r:id="rId29"/>
    <p:sldId id="294" r:id="rId30"/>
    <p:sldId id="282" r:id="rId31"/>
    <p:sldId id="296" r:id="rId32"/>
    <p:sldId id="331" r:id="rId33"/>
    <p:sldId id="311" r:id="rId34"/>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DEF2050E-8577-4A4A-9250-44912BFADA7C}">
          <p14:sldIdLst>
            <p14:sldId id="344"/>
            <p14:sldId id="2142532939"/>
          </p14:sldIdLst>
        </p14:section>
        <p14:section name="RB arbetssätt &amp; förändringsteorin" id="{8DFA9FBB-0A4F-4AC0-8F66-AF4366E9C774}">
          <p14:sldIdLst>
            <p14:sldId id="2142532932"/>
            <p14:sldId id="2142532940"/>
            <p14:sldId id="2142532941"/>
            <p14:sldId id="287"/>
            <p14:sldId id="264"/>
            <p14:sldId id="2142532938"/>
            <p14:sldId id="283"/>
          </p14:sldIdLst>
        </p14:section>
        <p14:section name="KÄF -Koncept &amp; processkarta" id="{BA59F521-CABD-4477-95A5-A10525A1D34A}">
          <p14:sldIdLst>
            <p14:sldId id="342"/>
            <p14:sldId id="341"/>
            <p14:sldId id="339"/>
            <p14:sldId id="301"/>
            <p14:sldId id="338"/>
            <p14:sldId id="302"/>
            <p14:sldId id="289"/>
            <p14:sldId id="290"/>
            <p14:sldId id="2142532937"/>
          </p14:sldIdLst>
        </p14:section>
        <p14:section name="Stödvägar" id="{4F3EB757-393A-43EA-ACE8-9280E3E17BA4}">
          <p14:sldIdLst>
            <p14:sldId id="319"/>
            <p14:sldId id="330"/>
            <p14:sldId id="325"/>
            <p14:sldId id="326"/>
          </p14:sldIdLst>
        </p14:section>
        <p14:section name="Tid &amp; resurser som behövs till arbetet" id="{4F5BEFFD-ADBE-455C-928B-9EACA34133B7}">
          <p14:sldIdLst>
            <p14:sldId id="262"/>
            <p14:sldId id="294"/>
          </p14:sldIdLst>
        </p14:section>
        <p14:section name="Kunskap och info om HRV" id="{B0BF8E64-4618-40F7-BCB5-F6A806F821FC}">
          <p14:sldIdLst>
            <p14:sldId id="282"/>
            <p14:sldId id="296"/>
            <p14:sldId id="331"/>
            <p14:sldId id="311"/>
          </p14:sldIdLst>
        </p14:section>
      </p14:sectionLst>
    </p:ext>
    <p:ext uri="{EFAFB233-063F-42B5-8137-9DF3F51BA10A}">
      <p15:sldGuideLst xmlns:p15="http://schemas.microsoft.com/office/powerpoint/2012/main">
        <p15:guide id="1" orient="horz" pos="3973">
          <p15:clr>
            <a:srgbClr val="A4A3A4"/>
          </p15:clr>
        </p15:guide>
        <p15:guide id="2" orient="horz" pos="738">
          <p15:clr>
            <a:srgbClr val="A4A3A4"/>
          </p15:clr>
        </p15:guide>
        <p15:guide id="3" orient="horz" pos="997">
          <p15:clr>
            <a:srgbClr val="A4A3A4"/>
          </p15:clr>
        </p15:guide>
        <p15:guide id="4" pos="5658">
          <p15:clr>
            <a:srgbClr val="A4A3A4"/>
          </p15:clr>
        </p15:guide>
        <p15:guide id="5" pos="95">
          <p15:clr>
            <a:srgbClr val="A4A3A4"/>
          </p15:clr>
        </p15:guide>
        <p15:guide id="6" pos="272">
          <p15:clr>
            <a:srgbClr val="A4A3A4"/>
          </p15:clr>
        </p15:guide>
        <p15:guide id="7" pos="287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C2792D-062C-DD41-744E-E8F8D51E8668}" name="Sundvall-Taavo, Maria" initials="SM" userId="S::maria.sundvall-taavo@rb.se::041cfd8a-e5d8-4e2b-a433-60d7771a3cbd" providerId="AD"/>
  <p188:author id="{84C5CD33-ABC7-85E8-FC17-B826C9FD275C}" name="Ragab, Nihal" initials="RN" userId="S::nihal.ragab@rb.se::48f89004-57c3-4cf5-9345-a8f2bc74eb22" providerId="AD"/>
  <p188:author id="{127FBC56-3406-46D0-298C-1F1DAAD659F9}" name="Arnby-Machata, Edvin" initials="AE" userId="S::edvin.arnby-machata@rb.se::de5b331c-50b9-44a2-922f-9f65140f2e9e" providerId="AD"/>
  <p188:author id="{F8C35978-2207-84B6-4063-052CF1FB724A}" name="Haapanen, Jasmina" initials="HJ" userId="S::jasmina.haapanen@rb.se::18a65da8-6564-4489-bc96-3b0cf5559a75" providerId="AD"/>
  <p188:author id="{03FA70A6-8FE4-8A76-A7F0-37DBFA929CDD}" name="Mörtlund-Särkimukka, Gunnel" initials="GM" userId="S::gunnel.m.sarkimukka@rb.se::21b369db-7038-4900-95ff-10f47da4fa01" providerId="AD"/>
  <p188:author id="{93E27EB8-0A32-7486-F3DF-96D471B0A53E}" name="Peterson, Jimmy" initials="PJ" userId="S::jimmy.peterson@rb.se::98908604-8e28-4e18-97dc-4ba99281862e" providerId="AD"/>
  <p188:author id="{F3CD37BD-9EEB-DAC5-E83B-678423AB2C16}" name="Sundvall-Taavo, Maria" initials="MS" userId="S::Maria.Sundvall-Taavo@rb.se::041cfd8a-e5d8-4e2b-a433-60d7771a3c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2719"/>
    <a:srgbClr val="F6ACA2"/>
    <a:srgbClr val="E7A197"/>
    <a:srgbClr val="A6A6A6"/>
    <a:srgbClr val="C00000"/>
    <a:srgbClr val="FFC3B0"/>
    <a:srgbClr val="DA291C"/>
    <a:srgbClr val="BD8D68"/>
    <a:srgbClr val="CFCBBB"/>
    <a:srgbClr val="FA00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C1607-B2AC-CBE2-03EC-6480771D9F88}" v="2" dt="2024-04-17T13:10:33.49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64" d="100"/>
          <a:sy n="64" d="100"/>
        </p:scale>
        <p:origin x="1340" y="64"/>
      </p:cViewPr>
      <p:guideLst>
        <p:guide orient="horz" pos="3973"/>
        <p:guide orient="horz" pos="738"/>
        <p:guide orient="horz" pos="997"/>
        <p:guide pos="5658"/>
        <p:guide pos="95"/>
        <p:guide pos="272"/>
        <p:guide pos="28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C40E5-1D84-4D0C-A868-C07B6547A63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sv-SE"/>
        </a:p>
      </dgm:t>
    </dgm:pt>
    <dgm:pt modelId="{89D37DB6-C470-42D6-9806-7F44F0D224C1}">
      <dgm:prSet phldrT="[Text]"/>
      <dgm:spPr/>
      <dgm:t>
        <a:bodyPr/>
        <a:lstStyle/>
        <a:p>
          <a:r>
            <a:rPr lang="sv-SE" dirty="0"/>
            <a:t>Målgrupper</a:t>
          </a:r>
        </a:p>
      </dgm:t>
    </dgm:pt>
    <dgm:pt modelId="{11513A57-E8E8-44EC-916E-50D3381168AB}" type="parTrans" cxnId="{C664F53F-2A07-45B7-9551-8A4E0A606F35}">
      <dgm:prSet/>
      <dgm:spPr/>
      <dgm:t>
        <a:bodyPr/>
        <a:lstStyle/>
        <a:p>
          <a:endParaRPr lang="sv-SE"/>
        </a:p>
      </dgm:t>
    </dgm:pt>
    <dgm:pt modelId="{451E859D-68FE-470C-84F1-E1EF5D64ACFD}" type="sibTrans" cxnId="{C664F53F-2A07-45B7-9551-8A4E0A606F35}">
      <dgm:prSet/>
      <dgm:spPr/>
      <dgm:t>
        <a:bodyPr/>
        <a:lstStyle/>
        <a:p>
          <a:endParaRPr lang="sv-SE"/>
        </a:p>
      </dgm:t>
    </dgm:pt>
    <dgm:pt modelId="{CFA461D0-B33C-447E-90E0-C5DFFC153601}">
      <dgm:prSet phldrT="[Text]"/>
      <dgm:spPr/>
      <dgm:t>
        <a:bodyPr/>
        <a:lstStyle/>
        <a:p>
          <a:r>
            <a:rPr lang="sv-SE">
              <a:ln w="0"/>
              <a:solidFill>
                <a:schemeClr val="bg1"/>
              </a:solidFill>
              <a:effectLst>
                <a:outerShdw blurRad="38100" dist="19050" dir="2700000" algn="tl" rotWithShape="0">
                  <a:schemeClr val="dk1">
                    <a:alpha val="40000"/>
                  </a:schemeClr>
                </a:outerShdw>
              </a:effectLst>
            </a:rPr>
            <a:t>Alla barn och unga i högstadiet och gymnasiet</a:t>
          </a:r>
          <a:endParaRPr lang="sv-SE">
            <a:solidFill>
              <a:schemeClr val="bg1"/>
            </a:solidFill>
          </a:endParaRPr>
        </a:p>
      </dgm:t>
    </dgm:pt>
    <dgm:pt modelId="{FB3CE084-7C33-49A1-8C18-23E8B8E88322}" type="parTrans" cxnId="{07765652-C311-4645-A698-D6E1439078E5}">
      <dgm:prSet/>
      <dgm:spPr/>
      <dgm:t>
        <a:bodyPr/>
        <a:lstStyle/>
        <a:p>
          <a:endParaRPr lang="sv-SE"/>
        </a:p>
      </dgm:t>
    </dgm:pt>
    <dgm:pt modelId="{33944683-F463-4AC5-84E7-BE14343F3FC6}" type="sibTrans" cxnId="{07765652-C311-4645-A698-D6E1439078E5}">
      <dgm:prSet/>
      <dgm:spPr/>
      <dgm:t>
        <a:bodyPr/>
        <a:lstStyle/>
        <a:p>
          <a:endParaRPr lang="sv-SE"/>
        </a:p>
      </dgm:t>
    </dgm:pt>
    <dgm:pt modelId="{F430B1A8-A448-4C95-B8E0-015524113603}">
      <dgm:prSet phldrT="[Text]"/>
      <dgm:spPr/>
      <dgm:t>
        <a:bodyPr/>
        <a:lstStyle/>
        <a:p>
          <a:r>
            <a:rPr lang="sv-SE">
              <a:solidFill>
                <a:schemeClr val="bg1"/>
              </a:solidFill>
              <a:latin typeface="Gill Sans MT"/>
            </a:rPr>
            <a:t>Barn</a:t>
          </a:r>
          <a:r>
            <a:rPr lang="sv-SE">
              <a:ln w="0"/>
              <a:solidFill>
                <a:schemeClr val="bg1"/>
              </a:solidFill>
              <a:effectLst>
                <a:outerShdw blurRad="38100" dist="19050" dir="2700000" algn="tl" rotWithShape="0">
                  <a:schemeClr val="dk1">
                    <a:alpha val="40000"/>
                  </a:schemeClr>
                </a:outerShdw>
              </a:effectLst>
              <a:latin typeface="Gill Sans MT"/>
            </a:rPr>
            <a:t> </a:t>
          </a:r>
          <a:r>
            <a:rPr lang="sv-SE">
              <a:ln w="0"/>
              <a:solidFill>
                <a:schemeClr val="bg1"/>
              </a:solidFill>
              <a:effectLst>
                <a:outerShdw blurRad="38100" dist="19050" dir="2700000" algn="tl" rotWithShape="0">
                  <a:schemeClr val="dk1">
                    <a:alpha val="40000"/>
                  </a:schemeClr>
                </a:outerShdw>
              </a:effectLst>
            </a:rPr>
            <a:t>och unga som utsätts / riskerar utsättas för </a:t>
          </a:r>
          <a:r>
            <a:rPr lang="sv-SE">
              <a:ln w="0"/>
              <a:solidFill>
                <a:schemeClr val="bg1"/>
              </a:solidFill>
              <a:effectLst>
                <a:outerShdw blurRad="38100" dist="19050" dir="2700000" algn="tl" rotWithShape="0">
                  <a:schemeClr val="dk1">
                    <a:alpha val="40000"/>
                  </a:schemeClr>
                </a:outerShdw>
              </a:effectLst>
              <a:latin typeface="Gill Sans MT"/>
            </a:rPr>
            <a:t>HRVF </a:t>
          </a:r>
          <a:endParaRPr lang="sv-SE">
            <a:solidFill>
              <a:schemeClr val="bg1"/>
            </a:solidFill>
          </a:endParaRPr>
        </a:p>
      </dgm:t>
    </dgm:pt>
    <dgm:pt modelId="{4E79A872-8EA5-4A7D-8733-327D26BBCBED}" type="parTrans" cxnId="{60C0ED5C-D397-4DFF-AEA4-171981E54E59}">
      <dgm:prSet/>
      <dgm:spPr/>
      <dgm:t>
        <a:bodyPr/>
        <a:lstStyle/>
        <a:p>
          <a:endParaRPr lang="sv-SE"/>
        </a:p>
      </dgm:t>
    </dgm:pt>
    <dgm:pt modelId="{42D510DC-9AFA-4BE5-97B9-14A8CE4BB2BE}" type="sibTrans" cxnId="{60C0ED5C-D397-4DFF-AEA4-171981E54E59}">
      <dgm:prSet/>
      <dgm:spPr/>
      <dgm:t>
        <a:bodyPr/>
        <a:lstStyle/>
        <a:p>
          <a:endParaRPr lang="sv-SE"/>
        </a:p>
      </dgm:t>
    </dgm:pt>
    <dgm:pt modelId="{FE42DA2D-88C3-455E-95D6-46DA172B3534}">
      <dgm:prSet phldrT="[Text]"/>
      <dgm:spPr/>
      <dgm:t>
        <a:bodyPr/>
        <a:lstStyle/>
        <a:p>
          <a:r>
            <a:rPr lang="sv-SE">
              <a:ln w="0"/>
              <a:solidFill>
                <a:schemeClr val="bg1"/>
              </a:solidFill>
              <a:effectLst>
                <a:outerShdw blurRad="38100" dist="19050" dir="2700000" algn="tl" rotWithShape="0">
                  <a:schemeClr val="dk1">
                    <a:alpha val="40000"/>
                  </a:schemeClr>
                </a:outerShdw>
              </a:effectLst>
            </a:rPr>
            <a:t>Vuxna som i sina professioner möter barn och unga.</a:t>
          </a:r>
          <a:endParaRPr lang="sv-SE">
            <a:solidFill>
              <a:schemeClr val="bg1"/>
            </a:solidFill>
          </a:endParaRPr>
        </a:p>
      </dgm:t>
    </dgm:pt>
    <dgm:pt modelId="{6D3A35D5-A652-4E5C-8842-F46DB882F649}" type="parTrans" cxnId="{419D8469-2CBF-4CE9-AD1D-7CC32B3403A4}">
      <dgm:prSet/>
      <dgm:spPr/>
      <dgm:t>
        <a:bodyPr/>
        <a:lstStyle/>
        <a:p>
          <a:endParaRPr lang="sv-SE"/>
        </a:p>
      </dgm:t>
    </dgm:pt>
    <dgm:pt modelId="{B31151E2-F70A-48E9-8F28-C778F3CC7F79}" type="sibTrans" cxnId="{419D8469-2CBF-4CE9-AD1D-7CC32B3403A4}">
      <dgm:prSet/>
      <dgm:spPr/>
      <dgm:t>
        <a:bodyPr/>
        <a:lstStyle/>
        <a:p>
          <a:endParaRPr lang="sv-SE"/>
        </a:p>
      </dgm:t>
    </dgm:pt>
    <dgm:pt modelId="{399F3A07-D945-42E0-B31A-0C79CC3A5435}" type="pres">
      <dgm:prSet presAssocID="{958C40E5-1D84-4D0C-A868-C07B6547A63E}" presName="Name0" presStyleCnt="0">
        <dgm:presLayoutVars>
          <dgm:chPref val="1"/>
          <dgm:dir/>
          <dgm:animOne val="branch"/>
          <dgm:animLvl val="lvl"/>
          <dgm:resizeHandles val="exact"/>
        </dgm:presLayoutVars>
      </dgm:prSet>
      <dgm:spPr/>
    </dgm:pt>
    <dgm:pt modelId="{A62F9B65-C623-4F9D-9D97-077717AA9897}" type="pres">
      <dgm:prSet presAssocID="{89D37DB6-C470-42D6-9806-7F44F0D224C1}" presName="root1" presStyleCnt="0"/>
      <dgm:spPr/>
    </dgm:pt>
    <dgm:pt modelId="{4E2C2AF4-DC92-4E0B-ADA1-BA5C591C2B4A}" type="pres">
      <dgm:prSet presAssocID="{89D37DB6-C470-42D6-9806-7F44F0D224C1}" presName="LevelOneTextNode" presStyleLbl="node0" presStyleIdx="0" presStyleCnt="1">
        <dgm:presLayoutVars>
          <dgm:chPref val="3"/>
        </dgm:presLayoutVars>
      </dgm:prSet>
      <dgm:spPr/>
    </dgm:pt>
    <dgm:pt modelId="{D7A53234-B988-422C-BB7C-DDEA16B8867D}" type="pres">
      <dgm:prSet presAssocID="{89D37DB6-C470-42D6-9806-7F44F0D224C1}" presName="level2hierChild" presStyleCnt="0"/>
      <dgm:spPr/>
    </dgm:pt>
    <dgm:pt modelId="{0BB50199-80F4-407A-8304-C35A7B859816}" type="pres">
      <dgm:prSet presAssocID="{FB3CE084-7C33-49A1-8C18-23E8B8E88322}" presName="conn2-1" presStyleLbl="parChTrans1D2" presStyleIdx="0" presStyleCnt="3"/>
      <dgm:spPr/>
    </dgm:pt>
    <dgm:pt modelId="{95ABC974-E7FC-4840-80B8-0EADF0B0689B}" type="pres">
      <dgm:prSet presAssocID="{FB3CE084-7C33-49A1-8C18-23E8B8E88322}" presName="connTx" presStyleLbl="parChTrans1D2" presStyleIdx="0" presStyleCnt="3"/>
      <dgm:spPr/>
    </dgm:pt>
    <dgm:pt modelId="{4B3EEA7F-34E2-414E-BA1A-D3C185CC8670}" type="pres">
      <dgm:prSet presAssocID="{CFA461D0-B33C-447E-90E0-C5DFFC153601}" presName="root2" presStyleCnt="0"/>
      <dgm:spPr/>
    </dgm:pt>
    <dgm:pt modelId="{B1434A88-A402-4BF9-A9ED-A00204B594CB}" type="pres">
      <dgm:prSet presAssocID="{CFA461D0-B33C-447E-90E0-C5DFFC153601}" presName="LevelTwoTextNode" presStyleLbl="node2" presStyleIdx="0" presStyleCnt="3">
        <dgm:presLayoutVars>
          <dgm:chPref val="3"/>
        </dgm:presLayoutVars>
      </dgm:prSet>
      <dgm:spPr/>
    </dgm:pt>
    <dgm:pt modelId="{11577B43-AD05-4D2C-BB37-D55AD0FCFECE}" type="pres">
      <dgm:prSet presAssocID="{CFA461D0-B33C-447E-90E0-C5DFFC153601}" presName="level3hierChild" presStyleCnt="0"/>
      <dgm:spPr/>
    </dgm:pt>
    <dgm:pt modelId="{E1254770-F259-4E33-AC21-76B6C2F366C9}" type="pres">
      <dgm:prSet presAssocID="{4E79A872-8EA5-4A7D-8733-327D26BBCBED}" presName="conn2-1" presStyleLbl="parChTrans1D2" presStyleIdx="1" presStyleCnt="3"/>
      <dgm:spPr/>
    </dgm:pt>
    <dgm:pt modelId="{831B2D08-ECC9-4D13-8CA4-1D00A20E5319}" type="pres">
      <dgm:prSet presAssocID="{4E79A872-8EA5-4A7D-8733-327D26BBCBED}" presName="connTx" presStyleLbl="parChTrans1D2" presStyleIdx="1" presStyleCnt="3"/>
      <dgm:spPr/>
    </dgm:pt>
    <dgm:pt modelId="{E09AF7E8-C96F-40E3-AD17-F36B0BE22848}" type="pres">
      <dgm:prSet presAssocID="{F430B1A8-A448-4C95-B8E0-015524113603}" presName="root2" presStyleCnt="0"/>
      <dgm:spPr/>
    </dgm:pt>
    <dgm:pt modelId="{5F1CDB4A-C91E-43AE-90D7-00ADFD8B1A48}" type="pres">
      <dgm:prSet presAssocID="{F430B1A8-A448-4C95-B8E0-015524113603}" presName="LevelTwoTextNode" presStyleLbl="node2" presStyleIdx="1" presStyleCnt="3">
        <dgm:presLayoutVars>
          <dgm:chPref val="3"/>
        </dgm:presLayoutVars>
      </dgm:prSet>
      <dgm:spPr/>
    </dgm:pt>
    <dgm:pt modelId="{ACC0B552-3A04-4AA4-8C2C-52A0CA6E7003}" type="pres">
      <dgm:prSet presAssocID="{F430B1A8-A448-4C95-B8E0-015524113603}" presName="level3hierChild" presStyleCnt="0"/>
      <dgm:spPr/>
    </dgm:pt>
    <dgm:pt modelId="{E6070D28-E77D-4B88-8D92-22588A5195F3}" type="pres">
      <dgm:prSet presAssocID="{6D3A35D5-A652-4E5C-8842-F46DB882F649}" presName="conn2-1" presStyleLbl="parChTrans1D2" presStyleIdx="2" presStyleCnt="3"/>
      <dgm:spPr/>
    </dgm:pt>
    <dgm:pt modelId="{1170589C-2D37-4D8E-8B9D-AF342A9BB332}" type="pres">
      <dgm:prSet presAssocID="{6D3A35D5-A652-4E5C-8842-F46DB882F649}" presName="connTx" presStyleLbl="parChTrans1D2" presStyleIdx="2" presStyleCnt="3"/>
      <dgm:spPr/>
    </dgm:pt>
    <dgm:pt modelId="{46FAF6FB-498F-4611-A8A6-5220E9BE498A}" type="pres">
      <dgm:prSet presAssocID="{FE42DA2D-88C3-455E-95D6-46DA172B3534}" presName="root2" presStyleCnt="0"/>
      <dgm:spPr/>
    </dgm:pt>
    <dgm:pt modelId="{6F01DB7E-6AC2-4AA3-B903-A7F82D3751F1}" type="pres">
      <dgm:prSet presAssocID="{FE42DA2D-88C3-455E-95D6-46DA172B3534}" presName="LevelTwoTextNode" presStyleLbl="node2" presStyleIdx="2" presStyleCnt="3">
        <dgm:presLayoutVars>
          <dgm:chPref val="3"/>
        </dgm:presLayoutVars>
      </dgm:prSet>
      <dgm:spPr/>
    </dgm:pt>
    <dgm:pt modelId="{559F823E-058E-40F3-8751-74461267DBBA}" type="pres">
      <dgm:prSet presAssocID="{FE42DA2D-88C3-455E-95D6-46DA172B3534}" presName="level3hierChild" presStyleCnt="0"/>
      <dgm:spPr/>
    </dgm:pt>
  </dgm:ptLst>
  <dgm:cxnLst>
    <dgm:cxn modelId="{2F025C0B-67EB-4D19-A3E1-D2CB54239F29}" type="presOf" srcId="{FE42DA2D-88C3-455E-95D6-46DA172B3534}" destId="{6F01DB7E-6AC2-4AA3-B903-A7F82D3751F1}" srcOrd="0" destOrd="0" presId="urn:microsoft.com/office/officeart/2008/layout/HorizontalMultiLevelHierarchy"/>
    <dgm:cxn modelId="{7A3A1820-D05B-4183-A827-698028AE98ED}" type="presOf" srcId="{6D3A35D5-A652-4E5C-8842-F46DB882F649}" destId="{E6070D28-E77D-4B88-8D92-22588A5195F3}" srcOrd="0" destOrd="0" presId="urn:microsoft.com/office/officeart/2008/layout/HorizontalMultiLevelHierarchy"/>
    <dgm:cxn modelId="{5318A93E-50CA-4A6F-AE98-591FB48467D4}" type="presOf" srcId="{F430B1A8-A448-4C95-B8E0-015524113603}" destId="{5F1CDB4A-C91E-43AE-90D7-00ADFD8B1A48}" srcOrd="0" destOrd="0" presId="urn:microsoft.com/office/officeart/2008/layout/HorizontalMultiLevelHierarchy"/>
    <dgm:cxn modelId="{C664F53F-2A07-45B7-9551-8A4E0A606F35}" srcId="{958C40E5-1D84-4D0C-A868-C07B6547A63E}" destId="{89D37DB6-C470-42D6-9806-7F44F0D224C1}" srcOrd="0" destOrd="0" parTransId="{11513A57-E8E8-44EC-916E-50D3381168AB}" sibTransId="{451E859D-68FE-470C-84F1-E1EF5D64ACFD}"/>
    <dgm:cxn modelId="{60C0ED5C-D397-4DFF-AEA4-171981E54E59}" srcId="{89D37DB6-C470-42D6-9806-7F44F0D224C1}" destId="{F430B1A8-A448-4C95-B8E0-015524113603}" srcOrd="1" destOrd="0" parTransId="{4E79A872-8EA5-4A7D-8733-327D26BBCBED}" sibTransId="{42D510DC-9AFA-4BE5-97B9-14A8CE4BB2BE}"/>
    <dgm:cxn modelId="{CC65C145-3E65-49AF-9DD2-E09596F171E0}" type="presOf" srcId="{4E79A872-8EA5-4A7D-8733-327D26BBCBED}" destId="{831B2D08-ECC9-4D13-8CA4-1D00A20E5319}" srcOrd="1" destOrd="0" presId="urn:microsoft.com/office/officeart/2008/layout/HorizontalMultiLevelHierarchy"/>
    <dgm:cxn modelId="{419D8469-2CBF-4CE9-AD1D-7CC32B3403A4}" srcId="{89D37DB6-C470-42D6-9806-7F44F0D224C1}" destId="{FE42DA2D-88C3-455E-95D6-46DA172B3534}" srcOrd="2" destOrd="0" parTransId="{6D3A35D5-A652-4E5C-8842-F46DB882F649}" sibTransId="{B31151E2-F70A-48E9-8F28-C778F3CC7F79}"/>
    <dgm:cxn modelId="{07765652-C311-4645-A698-D6E1439078E5}" srcId="{89D37DB6-C470-42D6-9806-7F44F0D224C1}" destId="{CFA461D0-B33C-447E-90E0-C5DFFC153601}" srcOrd="0" destOrd="0" parTransId="{FB3CE084-7C33-49A1-8C18-23E8B8E88322}" sibTransId="{33944683-F463-4AC5-84E7-BE14343F3FC6}"/>
    <dgm:cxn modelId="{11D67394-05CC-4041-9D1A-9E102368A96B}" type="presOf" srcId="{FB3CE084-7C33-49A1-8C18-23E8B8E88322}" destId="{95ABC974-E7FC-4840-80B8-0EADF0B0689B}" srcOrd="1" destOrd="0" presId="urn:microsoft.com/office/officeart/2008/layout/HorizontalMultiLevelHierarchy"/>
    <dgm:cxn modelId="{3B3B1E9E-2A94-4192-B3EE-494F5F52A834}" type="presOf" srcId="{4E79A872-8EA5-4A7D-8733-327D26BBCBED}" destId="{E1254770-F259-4E33-AC21-76B6C2F366C9}" srcOrd="0" destOrd="0" presId="urn:microsoft.com/office/officeart/2008/layout/HorizontalMultiLevelHierarchy"/>
    <dgm:cxn modelId="{FD499DE3-8493-4A5D-976D-13CA80B090E4}" type="presOf" srcId="{6D3A35D5-A652-4E5C-8842-F46DB882F649}" destId="{1170589C-2D37-4D8E-8B9D-AF342A9BB332}" srcOrd="1" destOrd="0" presId="urn:microsoft.com/office/officeart/2008/layout/HorizontalMultiLevelHierarchy"/>
    <dgm:cxn modelId="{3BF953ED-54ED-43A7-A8C8-B67FC585C50A}" type="presOf" srcId="{958C40E5-1D84-4D0C-A868-C07B6547A63E}" destId="{399F3A07-D945-42E0-B31A-0C79CC3A5435}" srcOrd="0" destOrd="0" presId="urn:microsoft.com/office/officeart/2008/layout/HorizontalMultiLevelHierarchy"/>
    <dgm:cxn modelId="{861278EE-A040-4CAD-B1EB-D4170A9330BE}" type="presOf" srcId="{CFA461D0-B33C-447E-90E0-C5DFFC153601}" destId="{B1434A88-A402-4BF9-A9ED-A00204B594CB}" srcOrd="0" destOrd="0" presId="urn:microsoft.com/office/officeart/2008/layout/HorizontalMultiLevelHierarchy"/>
    <dgm:cxn modelId="{C9F0AFEE-2751-4162-8FC2-D1B15A91805C}" type="presOf" srcId="{89D37DB6-C470-42D6-9806-7F44F0D224C1}" destId="{4E2C2AF4-DC92-4E0B-ADA1-BA5C591C2B4A}" srcOrd="0" destOrd="0" presId="urn:microsoft.com/office/officeart/2008/layout/HorizontalMultiLevelHierarchy"/>
    <dgm:cxn modelId="{A0DECCFE-8124-4D09-8B99-CD3CAE63D3D6}" type="presOf" srcId="{FB3CE084-7C33-49A1-8C18-23E8B8E88322}" destId="{0BB50199-80F4-407A-8304-C35A7B859816}" srcOrd="0" destOrd="0" presId="urn:microsoft.com/office/officeart/2008/layout/HorizontalMultiLevelHierarchy"/>
    <dgm:cxn modelId="{225EE384-B41D-4AF7-B68C-6C01F6A20260}" type="presParOf" srcId="{399F3A07-D945-42E0-B31A-0C79CC3A5435}" destId="{A62F9B65-C623-4F9D-9D97-077717AA9897}" srcOrd="0" destOrd="0" presId="urn:microsoft.com/office/officeart/2008/layout/HorizontalMultiLevelHierarchy"/>
    <dgm:cxn modelId="{3FBA1038-A2C7-49AD-B761-BB96B28370CC}" type="presParOf" srcId="{A62F9B65-C623-4F9D-9D97-077717AA9897}" destId="{4E2C2AF4-DC92-4E0B-ADA1-BA5C591C2B4A}" srcOrd="0" destOrd="0" presId="urn:microsoft.com/office/officeart/2008/layout/HorizontalMultiLevelHierarchy"/>
    <dgm:cxn modelId="{62A44EF8-FEA9-4F3A-8F7A-708497063512}" type="presParOf" srcId="{A62F9B65-C623-4F9D-9D97-077717AA9897}" destId="{D7A53234-B988-422C-BB7C-DDEA16B8867D}" srcOrd="1" destOrd="0" presId="urn:microsoft.com/office/officeart/2008/layout/HorizontalMultiLevelHierarchy"/>
    <dgm:cxn modelId="{E67347EE-CAE7-4C91-9F1E-AA8F53876814}" type="presParOf" srcId="{D7A53234-B988-422C-BB7C-DDEA16B8867D}" destId="{0BB50199-80F4-407A-8304-C35A7B859816}" srcOrd="0" destOrd="0" presId="urn:microsoft.com/office/officeart/2008/layout/HorizontalMultiLevelHierarchy"/>
    <dgm:cxn modelId="{F865ABFC-B394-4A63-A813-B33D437F482C}" type="presParOf" srcId="{0BB50199-80F4-407A-8304-C35A7B859816}" destId="{95ABC974-E7FC-4840-80B8-0EADF0B0689B}" srcOrd="0" destOrd="0" presId="urn:microsoft.com/office/officeart/2008/layout/HorizontalMultiLevelHierarchy"/>
    <dgm:cxn modelId="{18A8FD24-6F2C-4A99-834F-2C96652F58A7}" type="presParOf" srcId="{D7A53234-B988-422C-BB7C-DDEA16B8867D}" destId="{4B3EEA7F-34E2-414E-BA1A-D3C185CC8670}" srcOrd="1" destOrd="0" presId="urn:microsoft.com/office/officeart/2008/layout/HorizontalMultiLevelHierarchy"/>
    <dgm:cxn modelId="{0470C18F-1601-4CFB-9543-9D56A11E2FD7}" type="presParOf" srcId="{4B3EEA7F-34E2-414E-BA1A-D3C185CC8670}" destId="{B1434A88-A402-4BF9-A9ED-A00204B594CB}" srcOrd="0" destOrd="0" presId="urn:microsoft.com/office/officeart/2008/layout/HorizontalMultiLevelHierarchy"/>
    <dgm:cxn modelId="{006AB2F1-4915-4AF3-BEF1-5938FB993205}" type="presParOf" srcId="{4B3EEA7F-34E2-414E-BA1A-D3C185CC8670}" destId="{11577B43-AD05-4D2C-BB37-D55AD0FCFECE}" srcOrd="1" destOrd="0" presId="urn:microsoft.com/office/officeart/2008/layout/HorizontalMultiLevelHierarchy"/>
    <dgm:cxn modelId="{3548C38F-B002-428D-9E80-AE915CFF0FD9}" type="presParOf" srcId="{D7A53234-B988-422C-BB7C-DDEA16B8867D}" destId="{E1254770-F259-4E33-AC21-76B6C2F366C9}" srcOrd="2" destOrd="0" presId="urn:microsoft.com/office/officeart/2008/layout/HorizontalMultiLevelHierarchy"/>
    <dgm:cxn modelId="{F0257E05-8311-4AE2-BC41-65E33B5255DD}" type="presParOf" srcId="{E1254770-F259-4E33-AC21-76B6C2F366C9}" destId="{831B2D08-ECC9-4D13-8CA4-1D00A20E5319}" srcOrd="0" destOrd="0" presId="urn:microsoft.com/office/officeart/2008/layout/HorizontalMultiLevelHierarchy"/>
    <dgm:cxn modelId="{A3664AAD-232F-43D1-8443-33D826F5DA18}" type="presParOf" srcId="{D7A53234-B988-422C-BB7C-DDEA16B8867D}" destId="{E09AF7E8-C96F-40E3-AD17-F36B0BE22848}" srcOrd="3" destOrd="0" presId="urn:microsoft.com/office/officeart/2008/layout/HorizontalMultiLevelHierarchy"/>
    <dgm:cxn modelId="{63DEE879-E8E6-4A9C-9BE1-C12D6789F806}" type="presParOf" srcId="{E09AF7E8-C96F-40E3-AD17-F36B0BE22848}" destId="{5F1CDB4A-C91E-43AE-90D7-00ADFD8B1A48}" srcOrd="0" destOrd="0" presId="urn:microsoft.com/office/officeart/2008/layout/HorizontalMultiLevelHierarchy"/>
    <dgm:cxn modelId="{BD00BE9D-11F2-4A3A-9152-61E4C9CA8C4D}" type="presParOf" srcId="{E09AF7E8-C96F-40E3-AD17-F36B0BE22848}" destId="{ACC0B552-3A04-4AA4-8C2C-52A0CA6E7003}" srcOrd="1" destOrd="0" presId="urn:microsoft.com/office/officeart/2008/layout/HorizontalMultiLevelHierarchy"/>
    <dgm:cxn modelId="{BAD55480-5F8B-458C-91D1-676CE3B994FC}" type="presParOf" srcId="{D7A53234-B988-422C-BB7C-DDEA16B8867D}" destId="{E6070D28-E77D-4B88-8D92-22588A5195F3}" srcOrd="4" destOrd="0" presId="urn:microsoft.com/office/officeart/2008/layout/HorizontalMultiLevelHierarchy"/>
    <dgm:cxn modelId="{3341677B-76A0-495A-BBD3-1A20B167AE06}" type="presParOf" srcId="{E6070D28-E77D-4B88-8D92-22588A5195F3}" destId="{1170589C-2D37-4D8E-8B9D-AF342A9BB332}" srcOrd="0" destOrd="0" presId="urn:microsoft.com/office/officeart/2008/layout/HorizontalMultiLevelHierarchy"/>
    <dgm:cxn modelId="{7D30CFB6-A827-406C-95D1-F6868C51F238}" type="presParOf" srcId="{D7A53234-B988-422C-BB7C-DDEA16B8867D}" destId="{46FAF6FB-498F-4611-A8A6-5220E9BE498A}" srcOrd="5" destOrd="0" presId="urn:microsoft.com/office/officeart/2008/layout/HorizontalMultiLevelHierarchy"/>
    <dgm:cxn modelId="{D3F4B8B2-D39B-491E-8662-BC15DEEBA328}" type="presParOf" srcId="{46FAF6FB-498F-4611-A8A6-5220E9BE498A}" destId="{6F01DB7E-6AC2-4AA3-B903-A7F82D3751F1}" srcOrd="0" destOrd="0" presId="urn:microsoft.com/office/officeart/2008/layout/HorizontalMultiLevelHierarchy"/>
    <dgm:cxn modelId="{7582F315-A84A-414D-B2DE-75D99692D2D7}" type="presParOf" srcId="{46FAF6FB-498F-4611-A8A6-5220E9BE498A}" destId="{559F823E-058E-40F3-8751-74461267DB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B44BAD-FEA0-49D2-8C00-A709E17E4667}" type="doc">
      <dgm:prSet loTypeId="urn:microsoft.com/office/officeart/2005/8/layout/vList3" loCatId="list" qsTypeId="urn:microsoft.com/office/officeart/2005/8/quickstyle/simple2" qsCatId="simple" csTypeId="urn:microsoft.com/office/officeart/2005/8/colors/accent1_5" csCatId="accent1" phldr="1"/>
      <dgm:spPr/>
      <dgm:t>
        <a:bodyPr/>
        <a:lstStyle/>
        <a:p>
          <a:endParaRPr lang="sv-SE"/>
        </a:p>
      </dgm:t>
    </dgm:pt>
    <dgm:pt modelId="{8386853B-EC1E-4C3C-BBBD-666D48082953}">
      <dgm:prSet phldrT="[Text]" custT="1"/>
      <dgm:spPr/>
      <dgm:t>
        <a:bodyPr/>
        <a:lstStyle/>
        <a:p>
          <a:r>
            <a:rPr lang="sv-SE" sz="2000" b="1" i="0" dirty="0"/>
            <a:t>Arbetet ska ske utifrån Barnkonventionen</a:t>
          </a:r>
          <a:r>
            <a:rPr lang="sv-SE" sz="2000" b="0" i="0" dirty="0"/>
            <a:t> </a:t>
          </a:r>
          <a:endParaRPr lang="sv-SE" sz="2000" dirty="0"/>
        </a:p>
      </dgm:t>
    </dgm:pt>
    <dgm:pt modelId="{AF8CE8F8-7C80-45E0-B0FF-3D4EF48D1163}" type="parTrans" cxnId="{C5BA0605-B639-40CA-8265-AF9FE3FEBD80}">
      <dgm:prSet/>
      <dgm:spPr/>
      <dgm:t>
        <a:bodyPr/>
        <a:lstStyle/>
        <a:p>
          <a:endParaRPr lang="sv-SE"/>
        </a:p>
      </dgm:t>
    </dgm:pt>
    <dgm:pt modelId="{71717609-91D6-41EE-B1DA-9879E16E8362}" type="sibTrans" cxnId="{C5BA0605-B639-40CA-8265-AF9FE3FEBD80}">
      <dgm:prSet/>
      <dgm:spPr/>
      <dgm:t>
        <a:bodyPr/>
        <a:lstStyle/>
        <a:p>
          <a:endParaRPr lang="sv-SE"/>
        </a:p>
      </dgm:t>
    </dgm:pt>
    <dgm:pt modelId="{48969E82-E42A-4B29-BA9B-DFDB970EFC7E}">
      <dgm:prSet phldrT="[Text]" custT="1"/>
      <dgm:spPr/>
      <dgm:t>
        <a:bodyPr/>
        <a:lstStyle/>
        <a:p>
          <a:pPr marL="0" lvl="0" indent="0" algn="ctr" defTabSz="889000">
            <a:lnSpc>
              <a:spcPct val="90000"/>
            </a:lnSpc>
            <a:spcBef>
              <a:spcPct val="0"/>
            </a:spcBef>
            <a:spcAft>
              <a:spcPct val="35000"/>
            </a:spcAft>
            <a:buNone/>
          </a:pPr>
          <a:r>
            <a:rPr lang="sv-SE" sz="2000" b="1" i="0" kern="1200">
              <a:latin typeface="Lato"/>
              <a:ea typeface="+mn-ea"/>
              <a:cs typeface="+mn-cs"/>
            </a:rPr>
            <a:t>Samverkan mellan frivilligorganisationer och myndigheter </a:t>
          </a:r>
        </a:p>
      </dgm:t>
    </dgm:pt>
    <dgm:pt modelId="{66CBE031-0B66-4CF1-915B-34C2FA712DF2}" type="parTrans" cxnId="{B6D5CDDD-9DED-427E-9B0E-6BA199A7130B}">
      <dgm:prSet/>
      <dgm:spPr/>
      <dgm:t>
        <a:bodyPr/>
        <a:lstStyle/>
        <a:p>
          <a:endParaRPr lang="sv-SE"/>
        </a:p>
      </dgm:t>
    </dgm:pt>
    <dgm:pt modelId="{AB65CEC9-CD02-4424-AD4D-E1DCEBA3ACE8}" type="sibTrans" cxnId="{B6D5CDDD-9DED-427E-9B0E-6BA199A7130B}">
      <dgm:prSet/>
      <dgm:spPr/>
      <dgm:t>
        <a:bodyPr/>
        <a:lstStyle/>
        <a:p>
          <a:endParaRPr lang="sv-SE"/>
        </a:p>
      </dgm:t>
    </dgm:pt>
    <dgm:pt modelId="{815EB5CF-8406-4952-BAB6-18305DA9848D}">
      <dgm:prSet phldrT="[Text]" custT="1"/>
      <dgm:spPr/>
      <dgm:t>
        <a:bodyPr/>
        <a:lstStyle/>
        <a:p>
          <a:pPr rtl="0"/>
          <a:r>
            <a:rPr lang="sv-SE" sz="2000" b="1" i="0" kern="1200">
              <a:latin typeface="Lato"/>
              <a:ea typeface="+mn-ea"/>
              <a:cs typeface="+mn-cs"/>
            </a:rPr>
            <a:t>Träffa barn och ungdomar i deras vardagsmiljö </a:t>
          </a:r>
          <a:r>
            <a:rPr lang="sv-SE" sz="2000" b="1" i="0" kern="1200">
              <a:latin typeface="Oswald Medium"/>
            </a:rPr>
            <a:t> </a:t>
          </a:r>
          <a:endParaRPr lang="sv-SE" sz="2000" b="1" kern="1200"/>
        </a:p>
      </dgm:t>
    </dgm:pt>
    <dgm:pt modelId="{664B4761-890A-4F78-B9F7-2B49B08070BA}" type="parTrans" cxnId="{E349883C-B1AD-4F55-8D8B-EEFC662A0CBF}">
      <dgm:prSet/>
      <dgm:spPr/>
      <dgm:t>
        <a:bodyPr/>
        <a:lstStyle/>
        <a:p>
          <a:endParaRPr lang="sv-SE"/>
        </a:p>
      </dgm:t>
    </dgm:pt>
    <dgm:pt modelId="{EE36C544-11C0-4851-9A2F-D9DB22C0B050}" type="sibTrans" cxnId="{E349883C-B1AD-4F55-8D8B-EEFC662A0CBF}">
      <dgm:prSet/>
      <dgm:spPr/>
      <dgm:t>
        <a:bodyPr/>
        <a:lstStyle/>
        <a:p>
          <a:endParaRPr lang="sv-SE"/>
        </a:p>
      </dgm:t>
    </dgm:pt>
    <dgm:pt modelId="{B5935AAE-556D-4D7B-8A32-E9F983FC6829}" type="pres">
      <dgm:prSet presAssocID="{39B44BAD-FEA0-49D2-8C00-A709E17E4667}" presName="linearFlow" presStyleCnt="0">
        <dgm:presLayoutVars>
          <dgm:dir/>
          <dgm:resizeHandles val="exact"/>
        </dgm:presLayoutVars>
      </dgm:prSet>
      <dgm:spPr/>
    </dgm:pt>
    <dgm:pt modelId="{81175E54-C486-4ADE-8A97-7DEB582BFD9D}" type="pres">
      <dgm:prSet presAssocID="{8386853B-EC1E-4C3C-BBBD-666D48082953}" presName="composite" presStyleCnt="0"/>
      <dgm:spPr/>
    </dgm:pt>
    <dgm:pt modelId="{21CB1EF2-C659-44A3-8EE1-AC53BE1623DD}" type="pres">
      <dgm:prSet presAssocID="{8386853B-EC1E-4C3C-BBBD-666D4808295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Berättelser kontur"/>
        </a:ext>
      </dgm:extLst>
    </dgm:pt>
    <dgm:pt modelId="{D2B2FFCA-EDFB-4060-9EFB-849807B9A25F}" type="pres">
      <dgm:prSet presAssocID="{8386853B-EC1E-4C3C-BBBD-666D48082953}" presName="txShp" presStyleLbl="node1" presStyleIdx="0" presStyleCnt="3">
        <dgm:presLayoutVars>
          <dgm:bulletEnabled val="1"/>
        </dgm:presLayoutVars>
      </dgm:prSet>
      <dgm:spPr/>
    </dgm:pt>
    <dgm:pt modelId="{DFB6FCE4-8B0F-4767-9969-F7EAC2C883A5}" type="pres">
      <dgm:prSet presAssocID="{71717609-91D6-41EE-B1DA-9879E16E8362}" presName="spacing" presStyleCnt="0"/>
      <dgm:spPr/>
    </dgm:pt>
    <dgm:pt modelId="{61FD5685-04D9-4A1C-B37F-0A678E7D0EEB}" type="pres">
      <dgm:prSet presAssocID="{48969E82-E42A-4B29-BA9B-DFDB970EFC7E}" presName="composite" presStyleCnt="0"/>
      <dgm:spPr/>
    </dgm:pt>
    <dgm:pt modelId="{3E0ACE04-2762-450F-931D-70C009CDA229}" type="pres">
      <dgm:prSet presAssocID="{48969E82-E42A-4B29-BA9B-DFDB970EFC7E}"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Anslutningar med hel fyllning"/>
        </a:ext>
      </dgm:extLst>
    </dgm:pt>
    <dgm:pt modelId="{48484ACF-748A-4F55-9D60-06E70721B8CE}" type="pres">
      <dgm:prSet presAssocID="{48969E82-E42A-4B29-BA9B-DFDB970EFC7E}" presName="txShp" presStyleLbl="node1" presStyleIdx="1" presStyleCnt="3">
        <dgm:presLayoutVars>
          <dgm:bulletEnabled val="1"/>
        </dgm:presLayoutVars>
      </dgm:prSet>
      <dgm:spPr/>
    </dgm:pt>
    <dgm:pt modelId="{0648891C-79CC-4654-8BDC-70686DE7C902}" type="pres">
      <dgm:prSet presAssocID="{AB65CEC9-CD02-4424-AD4D-E1DCEBA3ACE8}" presName="spacing" presStyleCnt="0"/>
      <dgm:spPr/>
    </dgm:pt>
    <dgm:pt modelId="{80650809-1C2B-4725-A1F0-0C60BB799D3A}" type="pres">
      <dgm:prSet presAssocID="{815EB5CF-8406-4952-BAB6-18305DA9848D}" presName="composite" presStyleCnt="0"/>
      <dgm:spPr/>
    </dgm:pt>
    <dgm:pt modelId="{C37B819B-6430-4AAF-BCD2-2B89EE64C571}" type="pres">
      <dgm:prSet presAssocID="{815EB5CF-8406-4952-BAB6-18305DA9848D}"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Användare med hel fyllning"/>
        </a:ext>
      </dgm:extLst>
    </dgm:pt>
    <dgm:pt modelId="{1BF3A828-C6BD-457F-8E70-32896ABFC01C}" type="pres">
      <dgm:prSet presAssocID="{815EB5CF-8406-4952-BAB6-18305DA9848D}" presName="txShp" presStyleLbl="node1" presStyleIdx="2" presStyleCnt="3">
        <dgm:presLayoutVars>
          <dgm:bulletEnabled val="1"/>
        </dgm:presLayoutVars>
      </dgm:prSet>
      <dgm:spPr/>
    </dgm:pt>
  </dgm:ptLst>
  <dgm:cxnLst>
    <dgm:cxn modelId="{C5BA0605-B639-40CA-8265-AF9FE3FEBD80}" srcId="{39B44BAD-FEA0-49D2-8C00-A709E17E4667}" destId="{8386853B-EC1E-4C3C-BBBD-666D48082953}" srcOrd="0" destOrd="0" parTransId="{AF8CE8F8-7C80-45E0-B0FF-3D4EF48D1163}" sibTransId="{71717609-91D6-41EE-B1DA-9879E16E8362}"/>
    <dgm:cxn modelId="{6529DD36-AE77-4FF1-A40E-05F166024F50}" type="presOf" srcId="{48969E82-E42A-4B29-BA9B-DFDB970EFC7E}" destId="{48484ACF-748A-4F55-9D60-06E70721B8CE}" srcOrd="0" destOrd="0" presId="urn:microsoft.com/office/officeart/2005/8/layout/vList3"/>
    <dgm:cxn modelId="{E349883C-B1AD-4F55-8D8B-EEFC662A0CBF}" srcId="{39B44BAD-FEA0-49D2-8C00-A709E17E4667}" destId="{815EB5CF-8406-4952-BAB6-18305DA9848D}" srcOrd="2" destOrd="0" parTransId="{664B4761-890A-4F78-B9F7-2B49B08070BA}" sibTransId="{EE36C544-11C0-4851-9A2F-D9DB22C0B050}"/>
    <dgm:cxn modelId="{3889838B-A86F-4C4E-95E7-DE8F2AF7383C}" type="presOf" srcId="{815EB5CF-8406-4952-BAB6-18305DA9848D}" destId="{1BF3A828-C6BD-457F-8E70-32896ABFC01C}" srcOrd="0" destOrd="0" presId="urn:microsoft.com/office/officeart/2005/8/layout/vList3"/>
    <dgm:cxn modelId="{14B57A8E-2AA2-48CE-AECB-9CFFDBA44517}" type="presOf" srcId="{39B44BAD-FEA0-49D2-8C00-A709E17E4667}" destId="{B5935AAE-556D-4D7B-8A32-E9F983FC6829}" srcOrd="0" destOrd="0" presId="urn:microsoft.com/office/officeart/2005/8/layout/vList3"/>
    <dgm:cxn modelId="{E82380D1-0974-4F63-B402-1767312CB2F5}" type="presOf" srcId="{8386853B-EC1E-4C3C-BBBD-666D48082953}" destId="{D2B2FFCA-EDFB-4060-9EFB-849807B9A25F}" srcOrd="0" destOrd="0" presId="urn:microsoft.com/office/officeart/2005/8/layout/vList3"/>
    <dgm:cxn modelId="{B6D5CDDD-9DED-427E-9B0E-6BA199A7130B}" srcId="{39B44BAD-FEA0-49D2-8C00-A709E17E4667}" destId="{48969E82-E42A-4B29-BA9B-DFDB970EFC7E}" srcOrd="1" destOrd="0" parTransId="{66CBE031-0B66-4CF1-915B-34C2FA712DF2}" sibTransId="{AB65CEC9-CD02-4424-AD4D-E1DCEBA3ACE8}"/>
    <dgm:cxn modelId="{68B409AB-F38B-4D85-B43C-4EB03904778F}" type="presParOf" srcId="{B5935AAE-556D-4D7B-8A32-E9F983FC6829}" destId="{81175E54-C486-4ADE-8A97-7DEB582BFD9D}" srcOrd="0" destOrd="0" presId="urn:microsoft.com/office/officeart/2005/8/layout/vList3"/>
    <dgm:cxn modelId="{2103F05E-C377-49FB-90BA-CDF7DDE34434}" type="presParOf" srcId="{81175E54-C486-4ADE-8A97-7DEB582BFD9D}" destId="{21CB1EF2-C659-44A3-8EE1-AC53BE1623DD}" srcOrd="0" destOrd="0" presId="urn:microsoft.com/office/officeart/2005/8/layout/vList3"/>
    <dgm:cxn modelId="{CD119F33-329F-4665-9155-56CCEC2EC974}" type="presParOf" srcId="{81175E54-C486-4ADE-8A97-7DEB582BFD9D}" destId="{D2B2FFCA-EDFB-4060-9EFB-849807B9A25F}" srcOrd="1" destOrd="0" presId="urn:microsoft.com/office/officeart/2005/8/layout/vList3"/>
    <dgm:cxn modelId="{DAC6A42D-A82C-47A6-9FFC-0F668E2C34CF}" type="presParOf" srcId="{B5935AAE-556D-4D7B-8A32-E9F983FC6829}" destId="{DFB6FCE4-8B0F-4767-9969-F7EAC2C883A5}" srcOrd="1" destOrd="0" presId="urn:microsoft.com/office/officeart/2005/8/layout/vList3"/>
    <dgm:cxn modelId="{34307D73-ACF8-4A06-87F0-FC00625F9499}" type="presParOf" srcId="{B5935AAE-556D-4D7B-8A32-E9F983FC6829}" destId="{61FD5685-04D9-4A1C-B37F-0A678E7D0EEB}" srcOrd="2" destOrd="0" presId="urn:microsoft.com/office/officeart/2005/8/layout/vList3"/>
    <dgm:cxn modelId="{DA33E980-66E5-4D33-8952-0BE6782A687F}" type="presParOf" srcId="{61FD5685-04D9-4A1C-B37F-0A678E7D0EEB}" destId="{3E0ACE04-2762-450F-931D-70C009CDA229}" srcOrd="0" destOrd="0" presId="urn:microsoft.com/office/officeart/2005/8/layout/vList3"/>
    <dgm:cxn modelId="{BB0A3730-124F-45D6-972B-F17AFEFFA62B}" type="presParOf" srcId="{61FD5685-04D9-4A1C-B37F-0A678E7D0EEB}" destId="{48484ACF-748A-4F55-9D60-06E70721B8CE}" srcOrd="1" destOrd="0" presId="urn:microsoft.com/office/officeart/2005/8/layout/vList3"/>
    <dgm:cxn modelId="{E7C73A4B-1DDF-46BA-B3F1-E9A853496825}" type="presParOf" srcId="{B5935AAE-556D-4D7B-8A32-E9F983FC6829}" destId="{0648891C-79CC-4654-8BDC-70686DE7C902}" srcOrd="3" destOrd="0" presId="urn:microsoft.com/office/officeart/2005/8/layout/vList3"/>
    <dgm:cxn modelId="{1B28D462-5622-4D1E-ADB9-83E103BF0D8B}" type="presParOf" srcId="{B5935AAE-556D-4D7B-8A32-E9F983FC6829}" destId="{80650809-1C2B-4725-A1F0-0C60BB799D3A}" srcOrd="4" destOrd="0" presId="urn:microsoft.com/office/officeart/2005/8/layout/vList3"/>
    <dgm:cxn modelId="{B21158F4-9DAE-4A04-833B-2488D2DAA04F}" type="presParOf" srcId="{80650809-1C2B-4725-A1F0-0C60BB799D3A}" destId="{C37B819B-6430-4AAF-BCD2-2B89EE64C571}" srcOrd="0" destOrd="0" presId="urn:microsoft.com/office/officeart/2005/8/layout/vList3"/>
    <dgm:cxn modelId="{218A8459-E088-4668-BC78-453F20B4BDA7}" type="presParOf" srcId="{80650809-1C2B-4725-A1F0-0C60BB799D3A}" destId="{1BF3A828-C6BD-457F-8E70-32896ABFC01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342186-394A-4749-AE0A-B23FDDF26DA3}"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sv-SE"/>
        </a:p>
      </dgm:t>
    </dgm:pt>
    <dgm:pt modelId="{F4625D86-A5BD-4802-A9FA-05F8EB8D81C9}">
      <dgm:prSet phldrT="[Text]" custT="1"/>
      <dgm:spPr/>
      <dgm:t>
        <a:bodyPr/>
        <a:lstStyle/>
        <a:p>
          <a:r>
            <a:rPr lang="sv-SE" sz="4400"/>
            <a:t>Materialets innehåll </a:t>
          </a:r>
        </a:p>
      </dgm:t>
    </dgm:pt>
    <dgm:pt modelId="{73086F7E-EA12-4C4F-A2D9-BEC31413A1AA}" type="parTrans" cxnId="{76BC64BD-6505-482F-B406-A916A66427E0}">
      <dgm:prSet/>
      <dgm:spPr/>
      <dgm:t>
        <a:bodyPr/>
        <a:lstStyle/>
        <a:p>
          <a:endParaRPr lang="sv-SE"/>
        </a:p>
      </dgm:t>
    </dgm:pt>
    <dgm:pt modelId="{E5A22D98-E1F5-4895-95D0-D0C79CEF17BE}" type="sibTrans" cxnId="{76BC64BD-6505-482F-B406-A916A66427E0}">
      <dgm:prSet/>
      <dgm:spPr/>
      <dgm:t>
        <a:bodyPr/>
        <a:lstStyle/>
        <a:p>
          <a:endParaRPr lang="sv-SE"/>
        </a:p>
      </dgm:t>
    </dgm:pt>
    <dgm:pt modelId="{61D668A6-CA32-4D8A-BF98-62900A98623B}">
      <dgm:prSet phldrT="[Text]"/>
      <dgm:spPr/>
      <dgm:t>
        <a:bodyPr/>
        <a:lstStyle/>
        <a:p>
          <a:pPr>
            <a:buFont typeface="Arial" panose="020B0604020202020204" pitchFamily="34" charset="0"/>
            <a:buNone/>
          </a:pPr>
          <a:r>
            <a:rPr lang="sv-SE" b="1">
              <a:latin typeface="Lato"/>
              <a:ea typeface="Lato"/>
              <a:cs typeface="+mn-cs"/>
            </a:rPr>
            <a:t>Del 1. Inleda klassrums-besöket</a:t>
          </a:r>
          <a:endParaRPr lang="sv-SE"/>
        </a:p>
      </dgm:t>
    </dgm:pt>
    <dgm:pt modelId="{5153DF17-2681-4BD2-98AB-0ED1CC393E0B}" type="parTrans" cxnId="{80971D3D-8C85-45AF-81F1-FBC55BFE0B91}">
      <dgm:prSet/>
      <dgm:spPr/>
      <dgm:t>
        <a:bodyPr/>
        <a:lstStyle/>
        <a:p>
          <a:endParaRPr lang="sv-SE"/>
        </a:p>
      </dgm:t>
    </dgm:pt>
    <dgm:pt modelId="{ADB910A8-0A66-4BAC-9B55-C695792CBAB2}" type="sibTrans" cxnId="{80971D3D-8C85-45AF-81F1-FBC55BFE0B91}">
      <dgm:prSet/>
      <dgm:spPr/>
      <dgm:t>
        <a:bodyPr/>
        <a:lstStyle/>
        <a:p>
          <a:endParaRPr lang="sv-SE"/>
        </a:p>
      </dgm:t>
    </dgm:pt>
    <dgm:pt modelId="{D34E5A11-432C-4F2C-AB08-BD0D1F876FA4}">
      <dgm:prSet phldrT="[Text]" phldr="1"/>
      <dgm:spPr/>
      <dgm:t>
        <a:bodyPr/>
        <a:lstStyle/>
        <a:p>
          <a:endParaRPr lang="sv-SE"/>
        </a:p>
      </dgm:t>
    </dgm:pt>
    <dgm:pt modelId="{B865F69C-7D65-4DE9-92A9-67A0D3D75DA4}" type="parTrans" cxnId="{B8E42628-13FC-4A81-966F-64BFF85CBA5F}">
      <dgm:prSet/>
      <dgm:spPr/>
      <dgm:t>
        <a:bodyPr/>
        <a:lstStyle/>
        <a:p>
          <a:endParaRPr lang="sv-SE"/>
        </a:p>
      </dgm:t>
    </dgm:pt>
    <dgm:pt modelId="{458C76ED-2713-4463-94F2-39BFEA7AD986}" type="sibTrans" cxnId="{B8E42628-13FC-4A81-966F-64BFF85CBA5F}">
      <dgm:prSet/>
      <dgm:spPr/>
      <dgm:t>
        <a:bodyPr/>
        <a:lstStyle/>
        <a:p>
          <a:endParaRPr lang="sv-SE"/>
        </a:p>
      </dgm:t>
    </dgm:pt>
    <dgm:pt modelId="{9E79DED0-BA7F-4FBF-B719-A58744809236}">
      <dgm:prSet phldrT="[Text]" phldr="1"/>
      <dgm:spPr/>
      <dgm:t>
        <a:bodyPr/>
        <a:lstStyle/>
        <a:p>
          <a:endParaRPr lang="sv-SE"/>
        </a:p>
      </dgm:t>
    </dgm:pt>
    <dgm:pt modelId="{DDFA280C-DD63-4D76-9280-54BA67EA899F}" type="parTrans" cxnId="{422280F1-0E75-419C-A01D-5355DDDBF9C7}">
      <dgm:prSet/>
      <dgm:spPr/>
      <dgm:t>
        <a:bodyPr/>
        <a:lstStyle/>
        <a:p>
          <a:endParaRPr lang="sv-SE"/>
        </a:p>
      </dgm:t>
    </dgm:pt>
    <dgm:pt modelId="{466B5CAA-226B-442B-B50D-C58D8D350981}" type="sibTrans" cxnId="{422280F1-0E75-419C-A01D-5355DDDBF9C7}">
      <dgm:prSet/>
      <dgm:spPr/>
      <dgm:t>
        <a:bodyPr/>
        <a:lstStyle/>
        <a:p>
          <a:endParaRPr lang="sv-SE"/>
        </a:p>
      </dgm:t>
    </dgm:pt>
    <dgm:pt modelId="{58874F11-5309-47E0-BEC4-5146C645058D}">
      <dgm:prSet/>
      <dgm:spPr/>
      <dgm:t>
        <a:bodyPr/>
        <a:lstStyle/>
        <a:p>
          <a:pPr>
            <a:buFont typeface="Wingdings" panose="05000000000000000000" pitchFamily="2" charset="2"/>
            <a:buChar char="§"/>
          </a:pPr>
          <a:r>
            <a:rPr lang="sv-SE" b="0">
              <a:latin typeface="Lato"/>
              <a:ea typeface="Lato"/>
              <a:cs typeface="+mn-cs"/>
            </a:rPr>
            <a:t>Hej och välkomna</a:t>
          </a:r>
        </a:p>
      </dgm:t>
    </dgm:pt>
    <dgm:pt modelId="{B6BD1C96-3AAB-4561-BFC8-03F5EE614447}" type="parTrans" cxnId="{49C9F908-C535-44ED-AC75-14936FC295C2}">
      <dgm:prSet/>
      <dgm:spPr/>
      <dgm:t>
        <a:bodyPr/>
        <a:lstStyle/>
        <a:p>
          <a:endParaRPr lang="sv-SE"/>
        </a:p>
      </dgm:t>
    </dgm:pt>
    <dgm:pt modelId="{8E8A09A0-2615-439F-981A-CCB5E328CF13}" type="sibTrans" cxnId="{49C9F908-C535-44ED-AC75-14936FC295C2}">
      <dgm:prSet/>
      <dgm:spPr/>
      <dgm:t>
        <a:bodyPr/>
        <a:lstStyle/>
        <a:p>
          <a:endParaRPr lang="sv-SE"/>
        </a:p>
      </dgm:t>
    </dgm:pt>
    <dgm:pt modelId="{8CF90D4C-A2D0-466A-A0A1-143A67487A3A}">
      <dgm:prSet/>
      <dgm:spPr/>
      <dgm:t>
        <a:bodyPr/>
        <a:lstStyle/>
        <a:p>
          <a:pPr>
            <a:buFont typeface="Wingdings" panose="05000000000000000000" pitchFamily="2" charset="2"/>
            <a:buChar char="§"/>
          </a:pPr>
          <a:r>
            <a:rPr lang="sv-SE" b="0">
              <a:latin typeface="Lato"/>
              <a:ea typeface="Lato"/>
              <a:cs typeface="+mn-cs"/>
            </a:rPr>
            <a:t> Namnrunda</a:t>
          </a:r>
        </a:p>
      </dgm:t>
    </dgm:pt>
    <dgm:pt modelId="{457C88A9-F0AE-445B-B4E0-0B88B6603786}" type="parTrans" cxnId="{18128FAE-6AFD-4F4B-A61B-91FABF784976}">
      <dgm:prSet/>
      <dgm:spPr/>
      <dgm:t>
        <a:bodyPr/>
        <a:lstStyle/>
        <a:p>
          <a:endParaRPr lang="sv-SE"/>
        </a:p>
      </dgm:t>
    </dgm:pt>
    <dgm:pt modelId="{9E66DEC1-D060-46C2-AA2A-5A7C770BBE36}" type="sibTrans" cxnId="{18128FAE-6AFD-4F4B-A61B-91FABF784976}">
      <dgm:prSet/>
      <dgm:spPr/>
      <dgm:t>
        <a:bodyPr/>
        <a:lstStyle/>
        <a:p>
          <a:endParaRPr lang="sv-SE"/>
        </a:p>
      </dgm:t>
    </dgm:pt>
    <dgm:pt modelId="{07291F1F-5A27-451B-A0EA-36F09557FE82}">
      <dgm:prSet/>
      <dgm:spPr/>
      <dgm:t>
        <a:bodyPr/>
        <a:lstStyle/>
        <a:p>
          <a:endParaRPr lang="sv-SE" b="0">
            <a:solidFill>
              <a:schemeClr val="tx1"/>
            </a:solidFill>
            <a:latin typeface="Lato"/>
            <a:ea typeface="Lato"/>
            <a:cs typeface="+mn-cs"/>
          </a:endParaRPr>
        </a:p>
      </dgm:t>
    </dgm:pt>
    <dgm:pt modelId="{10358F7B-5A44-47A5-B727-50DAA0870D77}" type="parTrans" cxnId="{F14062D4-6969-4596-9569-29469A1A8738}">
      <dgm:prSet/>
      <dgm:spPr/>
      <dgm:t>
        <a:bodyPr/>
        <a:lstStyle/>
        <a:p>
          <a:endParaRPr lang="sv-SE"/>
        </a:p>
      </dgm:t>
    </dgm:pt>
    <dgm:pt modelId="{5BF94032-A161-437F-80CE-9C5F7E21B4FC}" type="sibTrans" cxnId="{F14062D4-6969-4596-9569-29469A1A8738}">
      <dgm:prSet/>
      <dgm:spPr/>
      <dgm:t>
        <a:bodyPr/>
        <a:lstStyle/>
        <a:p>
          <a:endParaRPr lang="sv-SE"/>
        </a:p>
      </dgm:t>
    </dgm:pt>
    <dgm:pt modelId="{20216381-4747-4A55-AD92-660852A6A33E}">
      <dgm:prSet/>
      <dgm:spPr/>
      <dgm:t>
        <a:bodyPr/>
        <a:lstStyle/>
        <a:p>
          <a:endParaRPr lang="sv-SE"/>
        </a:p>
      </dgm:t>
    </dgm:pt>
    <dgm:pt modelId="{5321687E-00BD-4A72-95E0-D682F95AB975}" type="parTrans" cxnId="{8DBB8310-640D-4932-9B95-E185AB9BF546}">
      <dgm:prSet/>
      <dgm:spPr/>
      <dgm:t>
        <a:bodyPr/>
        <a:lstStyle/>
        <a:p>
          <a:endParaRPr lang="sv-SE"/>
        </a:p>
      </dgm:t>
    </dgm:pt>
    <dgm:pt modelId="{F1C1A3B5-1B69-420C-A95B-0316068DB460}" type="sibTrans" cxnId="{8DBB8310-640D-4932-9B95-E185AB9BF546}">
      <dgm:prSet/>
      <dgm:spPr/>
      <dgm:t>
        <a:bodyPr/>
        <a:lstStyle/>
        <a:p>
          <a:endParaRPr lang="sv-SE"/>
        </a:p>
      </dgm:t>
    </dgm:pt>
    <dgm:pt modelId="{2A5DE147-20F4-44BD-9F48-0B22FB679503}">
      <dgm:prSet/>
      <dgm:spPr/>
      <dgm:t>
        <a:bodyPr/>
        <a:lstStyle/>
        <a:p>
          <a:pPr>
            <a:buFont typeface="Wingdings" panose="05000000000000000000" pitchFamily="2" charset="2"/>
            <a:buChar char="§"/>
          </a:pPr>
          <a:r>
            <a:rPr lang="sv-SE" b="0">
              <a:latin typeface="Lato"/>
              <a:ea typeface="Lato"/>
              <a:cs typeface="+mn-cs"/>
            </a:rPr>
            <a:t>Gruppkontrakt</a:t>
          </a:r>
        </a:p>
      </dgm:t>
    </dgm:pt>
    <dgm:pt modelId="{1D1D4FD0-AF9C-4A66-91A2-B0D6836875B0}" type="parTrans" cxnId="{5FD83A38-7D53-4FCD-81E2-0F956AEF1B5D}">
      <dgm:prSet/>
      <dgm:spPr/>
      <dgm:t>
        <a:bodyPr/>
        <a:lstStyle/>
        <a:p>
          <a:endParaRPr lang="sv-SE"/>
        </a:p>
      </dgm:t>
    </dgm:pt>
    <dgm:pt modelId="{6D947BE5-ED84-4EF4-AFF7-A4D24F972676}" type="sibTrans" cxnId="{5FD83A38-7D53-4FCD-81E2-0F956AEF1B5D}">
      <dgm:prSet/>
      <dgm:spPr/>
      <dgm:t>
        <a:bodyPr/>
        <a:lstStyle/>
        <a:p>
          <a:endParaRPr lang="sv-SE"/>
        </a:p>
      </dgm:t>
    </dgm:pt>
    <dgm:pt modelId="{CC15DBC5-0D5F-4FF2-BCF4-D2CCBA196FDA}">
      <dgm:prSet/>
      <dgm:spPr/>
      <dgm:t>
        <a:bodyPr/>
        <a:lstStyle/>
        <a:p>
          <a:pPr>
            <a:buFont typeface="Wingdings" panose="05000000000000000000" pitchFamily="2" charset="2"/>
            <a:buChar char="§"/>
          </a:pPr>
          <a:r>
            <a:rPr lang="sv-SE" b="0">
              <a:latin typeface="Lato"/>
              <a:ea typeface="Lato"/>
              <a:cs typeface="+mn-cs"/>
            </a:rPr>
            <a:t>10-15 min</a:t>
          </a:r>
        </a:p>
      </dgm:t>
    </dgm:pt>
    <dgm:pt modelId="{F1428B44-5A76-480A-9F6D-BF0E13C0FF8E}" type="parTrans" cxnId="{7A48CCC7-A17A-4E63-AFC3-D6BD5AD11ACC}">
      <dgm:prSet/>
      <dgm:spPr/>
      <dgm:t>
        <a:bodyPr/>
        <a:lstStyle/>
        <a:p>
          <a:endParaRPr lang="sv-SE"/>
        </a:p>
      </dgm:t>
    </dgm:pt>
    <dgm:pt modelId="{854C25C8-407A-4997-B284-3341F790C2A7}" type="sibTrans" cxnId="{7A48CCC7-A17A-4E63-AFC3-D6BD5AD11ACC}">
      <dgm:prSet/>
      <dgm:spPr/>
      <dgm:t>
        <a:bodyPr/>
        <a:lstStyle/>
        <a:p>
          <a:endParaRPr lang="sv-SE"/>
        </a:p>
      </dgm:t>
    </dgm:pt>
    <dgm:pt modelId="{829BAC63-5694-497E-87F6-ABB6B53DC6CA}">
      <dgm:prSet phldrT="[Text]"/>
      <dgm:spPr/>
      <dgm:t>
        <a:bodyPr/>
        <a:lstStyle/>
        <a:p>
          <a:pPr>
            <a:buFont typeface="Arial" panose="020B0604020202020204" pitchFamily="34" charset="0"/>
            <a:buNone/>
          </a:pPr>
          <a:r>
            <a:rPr lang="sv-SE" b="1">
              <a:latin typeface="Lato"/>
              <a:ea typeface="Lato"/>
              <a:cs typeface="+mn-cs"/>
            </a:rPr>
            <a:t>Del 2. Starta diskussionen</a:t>
          </a:r>
          <a:endParaRPr lang="sv-SE" b="0">
            <a:latin typeface="Lato"/>
            <a:ea typeface="Lato"/>
            <a:cs typeface="+mn-cs"/>
          </a:endParaRPr>
        </a:p>
      </dgm:t>
    </dgm:pt>
    <dgm:pt modelId="{0DAC9096-CCC0-4637-90ED-68BD4B0B00F3}" type="parTrans" cxnId="{7BB0DAA7-4194-499F-9DAB-D52C6AAA7D09}">
      <dgm:prSet/>
      <dgm:spPr/>
      <dgm:t>
        <a:bodyPr/>
        <a:lstStyle/>
        <a:p>
          <a:endParaRPr lang="sv-SE"/>
        </a:p>
      </dgm:t>
    </dgm:pt>
    <dgm:pt modelId="{15C7D7BB-9D72-4BC2-835D-859141A429F3}" type="sibTrans" cxnId="{7BB0DAA7-4194-499F-9DAB-D52C6AAA7D09}">
      <dgm:prSet/>
      <dgm:spPr/>
      <dgm:t>
        <a:bodyPr/>
        <a:lstStyle/>
        <a:p>
          <a:endParaRPr lang="sv-SE"/>
        </a:p>
      </dgm:t>
    </dgm:pt>
    <dgm:pt modelId="{0EC40F4A-75D7-49F3-9798-E6B8332D0976}">
      <dgm:prSet phldrT="[Text]"/>
      <dgm:spPr/>
      <dgm:t>
        <a:bodyPr/>
        <a:lstStyle/>
        <a:p>
          <a:pPr>
            <a:buFont typeface="Wingdings" panose="05000000000000000000" pitchFamily="2" charset="2"/>
            <a:buChar char="§"/>
          </a:pPr>
          <a:r>
            <a:rPr lang="sv-SE" b="0">
              <a:latin typeface="Lato"/>
              <a:ea typeface="Lato"/>
              <a:cs typeface="+mn-cs"/>
            </a:rPr>
            <a:t>Info om barnkonventionen och mänskliga rättigheter</a:t>
          </a:r>
        </a:p>
      </dgm:t>
    </dgm:pt>
    <dgm:pt modelId="{9B61685F-FAAE-4969-B34D-73E8BADE2658}" type="parTrans" cxnId="{A7E63B91-E034-4FCD-8261-B26AC8A5FB18}">
      <dgm:prSet/>
      <dgm:spPr/>
      <dgm:t>
        <a:bodyPr/>
        <a:lstStyle/>
        <a:p>
          <a:endParaRPr lang="sv-SE"/>
        </a:p>
      </dgm:t>
    </dgm:pt>
    <dgm:pt modelId="{DBAAC550-5E8B-48AA-BE4B-59B14F4EF5AF}" type="sibTrans" cxnId="{A7E63B91-E034-4FCD-8261-B26AC8A5FB18}">
      <dgm:prSet/>
      <dgm:spPr/>
      <dgm:t>
        <a:bodyPr/>
        <a:lstStyle/>
        <a:p>
          <a:endParaRPr lang="sv-SE"/>
        </a:p>
      </dgm:t>
    </dgm:pt>
    <dgm:pt modelId="{773026BF-16B2-47AA-82F5-66978D14DEE0}">
      <dgm:prSet phldrT="[Text]"/>
      <dgm:spPr/>
      <dgm:t>
        <a:bodyPr/>
        <a:lstStyle/>
        <a:p>
          <a:pPr>
            <a:buFont typeface="Arial" panose="020B0604020202020204" pitchFamily="34" charset="0"/>
            <a:buNone/>
          </a:pPr>
          <a:endParaRPr lang="sv-SE" b="0">
            <a:solidFill>
              <a:schemeClr val="tx1"/>
            </a:solidFill>
            <a:latin typeface="Lato"/>
            <a:ea typeface="Lato"/>
            <a:cs typeface="+mn-cs"/>
          </a:endParaRPr>
        </a:p>
      </dgm:t>
    </dgm:pt>
    <dgm:pt modelId="{9FA8C3AC-2D91-49A0-923A-10DABC716C39}" type="parTrans" cxnId="{709994B1-6F71-4856-95BB-6CEC2560D5EA}">
      <dgm:prSet/>
      <dgm:spPr/>
      <dgm:t>
        <a:bodyPr/>
        <a:lstStyle/>
        <a:p>
          <a:endParaRPr lang="sv-SE"/>
        </a:p>
      </dgm:t>
    </dgm:pt>
    <dgm:pt modelId="{FEC3315E-3214-42F1-9A83-423B78C0753A}" type="sibTrans" cxnId="{709994B1-6F71-4856-95BB-6CEC2560D5EA}">
      <dgm:prSet/>
      <dgm:spPr/>
      <dgm:t>
        <a:bodyPr/>
        <a:lstStyle/>
        <a:p>
          <a:endParaRPr lang="sv-SE"/>
        </a:p>
      </dgm:t>
    </dgm:pt>
    <dgm:pt modelId="{9EF7185A-47C8-4405-9B89-F2DCF080B227}">
      <dgm:prSet phldrT="[Text]"/>
      <dgm:spPr/>
      <dgm:t>
        <a:bodyPr/>
        <a:lstStyle/>
        <a:p>
          <a:pPr>
            <a:buFont typeface="Arial" panose="020B0604020202020204" pitchFamily="34" charset="0"/>
            <a:buNone/>
          </a:pPr>
          <a:endParaRPr lang="sv-SE" b="0">
            <a:solidFill>
              <a:schemeClr val="tx1"/>
            </a:solidFill>
            <a:latin typeface="Lato"/>
            <a:ea typeface="Lato"/>
            <a:cs typeface="+mn-cs"/>
          </a:endParaRPr>
        </a:p>
      </dgm:t>
    </dgm:pt>
    <dgm:pt modelId="{77B83F70-1C5A-4082-B63C-26E7EBEA2776}" type="parTrans" cxnId="{75AED46E-0E65-4899-8850-D43EA3878DC5}">
      <dgm:prSet/>
      <dgm:spPr/>
      <dgm:t>
        <a:bodyPr/>
        <a:lstStyle/>
        <a:p>
          <a:endParaRPr lang="sv-SE"/>
        </a:p>
      </dgm:t>
    </dgm:pt>
    <dgm:pt modelId="{50F39930-9E83-4A0F-BD61-FDAE199A7F50}" type="sibTrans" cxnId="{75AED46E-0E65-4899-8850-D43EA3878DC5}">
      <dgm:prSet/>
      <dgm:spPr/>
      <dgm:t>
        <a:bodyPr/>
        <a:lstStyle/>
        <a:p>
          <a:endParaRPr lang="sv-SE"/>
        </a:p>
      </dgm:t>
    </dgm:pt>
    <dgm:pt modelId="{1F60A742-A5B6-46C4-80E3-965D62A50BC1}">
      <dgm:prSet phldrT="[Text]"/>
      <dgm:spPr/>
      <dgm:t>
        <a:bodyPr/>
        <a:lstStyle/>
        <a:p>
          <a:pPr>
            <a:buFont typeface="Arial" panose="020B0604020202020204" pitchFamily="34" charset="0"/>
            <a:buNone/>
          </a:pPr>
          <a:endParaRPr lang="sv-SE" b="0">
            <a:solidFill>
              <a:schemeClr val="tx1"/>
            </a:solidFill>
            <a:latin typeface="Lato"/>
            <a:ea typeface="Lato"/>
            <a:cs typeface="+mn-cs"/>
          </a:endParaRPr>
        </a:p>
      </dgm:t>
    </dgm:pt>
    <dgm:pt modelId="{89EF248E-6C08-406D-B638-E7A6CF51E171}" type="parTrans" cxnId="{9E78E49D-25D7-4570-B241-02E25E977C86}">
      <dgm:prSet/>
      <dgm:spPr/>
      <dgm:t>
        <a:bodyPr/>
        <a:lstStyle/>
        <a:p>
          <a:endParaRPr lang="sv-SE"/>
        </a:p>
      </dgm:t>
    </dgm:pt>
    <dgm:pt modelId="{548D74F5-ADF4-472F-A8D5-C5D987F8C41D}" type="sibTrans" cxnId="{9E78E49D-25D7-4570-B241-02E25E977C86}">
      <dgm:prSet/>
      <dgm:spPr/>
      <dgm:t>
        <a:bodyPr/>
        <a:lstStyle/>
        <a:p>
          <a:endParaRPr lang="sv-SE"/>
        </a:p>
      </dgm:t>
    </dgm:pt>
    <dgm:pt modelId="{A4626A64-5ACF-496D-A7C4-63F8410379B8}">
      <dgm:prSet phldrT="[Text]"/>
      <dgm:spPr/>
      <dgm:t>
        <a:bodyPr/>
        <a:lstStyle/>
        <a:p>
          <a:pPr>
            <a:buFont typeface="Wingdings" panose="05000000000000000000" pitchFamily="2" charset="2"/>
            <a:buChar char="§"/>
          </a:pPr>
          <a:r>
            <a:rPr lang="sv-SE" b="0">
              <a:latin typeface="Lato"/>
              <a:ea typeface="Lato"/>
              <a:cs typeface="+mn-cs"/>
            </a:rPr>
            <a:t>10 min</a:t>
          </a:r>
        </a:p>
      </dgm:t>
    </dgm:pt>
    <dgm:pt modelId="{D6379CDC-8158-4931-97CF-16698E4749F7}" type="parTrans" cxnId="{5E335C9B-C9F5-4847-925E-644C1D3A15D3}">
      <dgm:prSet/>
      <dgm:spPr/>
      <dgm:t>
        <a:bodyPr/>
        <a:lstStyle/>
        <a:p>
          <a:endParaRPr lang="sv-SE"/>
        </a:p>
      </dgm:t>
    </dgm:pt>
    <dgm:pt modelId="{552ABF46-4CA2-444C-A772-485023266B62}" type="sibTrans" cxnId="{5E335C9B-C9F5-4847-925E-644C1D3A15D3}">
      <dgm:prSet/>
      <dgm:spPr/>
      <dgm:t>
        <a:bodyPr/>
        <a:lstStyle/>
        <a:p>
          <a:endParaRPr lang="sv-SE"/>
        </a:p>
      </dgm:t>
    </dgm:pt>
    <dgm:pt modelId="{BB853239-9C14-41D9-8C55-185F84D12D9B}">
      <dgm:prSet phldrT="[Text]"/>
      <dgm:spPr/>
      <dgm:t>
        <a:bodyPr/>
        <a:lstStyle/>
        <a:p>
          <a:r>
            <a:rPr lang="sv-SE" b="1">
              <a:latin typeface="Lato"/>
              <a:ea typeface="Lato"/>
              <a:cs typeface="+mn-cs"/>
            </a:rPr>
            <a:t>Del 3. Fördjupa diskussionen</a:t>
          </a:r>
          <a:endParaRPr lang="sv-SE" b="0">
            <a:latin typeface="Lato"/>
            <a:ea typeface="Lato"/>
            <a:cs typeface="+mn-cs"/>
          </a:endParaRPr>
        </a:p>
      </dgm:t>
    </dgm:pt>
    <dgm:pt modelId="{0A24D0B0-6E98-4708-A2A9-6ED5A3653674}" type="parTrans" cxnId="{44193495-4EC1-4A57-8213-E92FDAA89A43}">
      <dgm:prSet/>
      <dgm:spPr/>
      <dgm:t>
        <a:bodyPr/>
        <a:lstStyle/>
        <a:p>
          <a:endParaRPr lang="sv-SE"/>
        </a:p>
      </dgm:t>
    </dgm:pt>
    <dgm:pt modelId="{721BF467-C379-4D8A-8A1D-4A4C8103C114}" type="sibTrans" cxnId="{44193495-4EC1-4A57-8213-E92FDAA89A43}">
      <dgm:prSet/>
      <dgm:spPr/>
      <dgm:t>
        <a:bodyPr/>
        <a:lstStyle/>
        <a:p>
          <a:endParaRPr lang="sv-SE"/>
        </a:p>
      </dgm:t>
    </dgm:pt>
    <dgm:pt modelId="{CF65E00A-A77E-4F9B-87C4-96C342B02886}">
      <dgm:prSet phldrT="[Text]"/>
      <dgm:spPr/>
      <dgm:t>
        <a:bodyPr/>
        <a:lstStyle/>
        <a:p>
          <a:r>
            <a:rPr lang="sv-SE" b="0">
              <a:latin typeface="Lato"/>
              <a:ea typeface="Lato"/>
              <a:cs typeface="+mn-cs"/>
            </a:rPr>
            <a:t>10-20 min</a:t>
          </a:r>
        </a:p>
      </dgm:t>
    </dgm:pt>
    <dgm:pt modelId="{1D64BCF3-05C9-4C7B-B672-D68B75D14DC4}" type="parTrans" cxnId="{E71B68A9-CD9D-458E-A345-0746C182984B}">
      <dgm:prSet/>
      <dgm:spPr/>
      <dgm:t>
        <a:bodyPr/>
        <a:lstStyle/>
        <a:p>
          <a:endParaRPr lang="sv-SE"/>
        </a:p>
      </dgm:t>
    </dgm:pt>
    <dgm:pt modelId="{A2D3917D-991F-45D0-8B18-624F3B21F199}" type="sibTrans" cxnId="{E71B68A9-CD9D-458E-A345-0746C182984B}">
      <dgm:prSet/>
      <dgm:spPr/>
      <dgm:t>
        <a:bodyPr/>
        <a:lstStyle/>
        <a:p>
          <a:endParaRPr lang="sv-SE"/>
        </a:p>
      </dgm:t>
    </dgm:pt>
    <dgm:pt modelId="{B607127F-28B4-40EF-82D8-713916DFC867}">
      <dgm:prSet phldrT="[Text]"/>
      <dgm:spPr/>
      <dgm:t>
        <a:bodyPr/>
        <a:lstStyle/>
        <a:p>
          <a:r>
            <a:rPr lang="sv-SE" b="0">
              <a:latin typeface="Lato"/>
              <a:ea typeface="Lato"/>
              <a:cs typeface="+mn-cs"/>
            </a:rPr>
            <a:t>Fyra hörn eller Fallfrågor</a:t>
          </a:r>
        </a:p>
      </dgm:t>
    </dgm:pt>
    <dgm:pt modelId="{EC24BF80-1AA3-4660-A7C4-960733DD3466}" type="parTrans" cxnId="{83F2037A-D9DA-47FF-BC7F-EE33B68B9BD2}">
      <dgm:prSet/>
      <dgm:spPr/>
      <dgm:t>
        <a:bodyPr/>
        <a:lstStyle/>
        <a:p>
          <a:endParaRPr lang="sv-SE"/>
        </a:p>
      </dgm:t>
    </dgm:pt>
    <dgm:pt modelId="{E219478B-6676-4E8D-9134-DF7893B08853}" type="sibTrans" cxnId="{83F2037A-D9DA-47FF-BC7F-EE33B68B9BD2}">
      <dgm:prSet/>
      <dgm:spPr/>
      <dgm:t>
        <a:bodyPr/>
        <a:lstStyle/>
        <a:p>
          <a:endParaRPr lang="sv-SE"/>
        </a:p>
      </dgm:t>
    </dgm:pt>
    <dgm:pt modelId="{82C9C036-2B17-4E08-931C-F4445F1B0F6C}">
      <dgm:prSet phldrT="[Text]"/>
      <dgm:spPr/>
      <dgm:t>
        <a:bodyPr/>
        <a:lstStyle/>
        <a:p>
          <a:r>
            <a:rPr lang="sv-SE" b="1">
              <a:latin typeface="Lato"/>
              <a:ea typeface="Lato"/>
              <a:cs typeface="+mn-cs"/>
            </a:rPr>
            <a:t>Del 4. Avslut och stödvägar</a:t>
          </a:r>
          <a:endParaRPr lang="sv-SE" b="0">
            <a:latin typeface="Lato"/>
            <a:ea typeface="Lato"/>
            <a:cs typeface="+mn-cs"/>
          </a:endParaRPr>
        </a:p>
      </dgm:t>
    </dgm:pt>
    <dgm:pt modelId="{4911973B-12A7-469F-8B22-41085487E00F}" type="parTrans" cxnId="{A40BA5E3-34C5-47CD-8D34-7B7D06DD7681}">
      <dgm:prSet/>
      <dgm:spPr/>
      <dgm:t>
        <a:bodyPr/>
        <a:lstStyle/>
        <a:p>
          <a:endParaRPr lang="sv-SE"/>
        </a:p>
      </dgm:t>
    </dgm:pt>
    <dgm:pt modelId="{9A345A38-2534-4735-B616-C223873C1FD9}" type="sibTrans" cxnId="{A40BA5E3-34C5-47CD-8D34-7B7D06DD7681}">
      <dgm:prSet/>
      <dgm:spPr/>
      <dgm:t>
        <a:bodyPr/>
        <a:lstStyle/>
        <a:p>
          <a:endParaRPr lang="sv-SE"/>
        </a:p>
      </dgm:t>
    </dgm:pt>
    <dgm:pt modelId="{B600E584-B2CD-45E8-AA4B-F5C7542F2CBC}">
      <dgm:prSet phldrT="[Text]"/>
      <dgm:spPr/>
      <dgm:t>
        <a:bodyPr/>
        <a:lstStyle/>
        <a:p>
          <a:r>
            <a:rPr lang="sv-SE" b="0">
              <a:latin typeface="Lato"/>
              <a:ea typeface="Lato"/>
              <a:cs typeface="+mn-cs"/>
            </a:rPr>
            <a:t>Informera om var stöd finns</a:t>
          </a:r>
        </a:p>
      </dgm:t>
    </dgm:pt>
    <dgm:pt modelId="{854984D8-39D4-4AF4-8AE2-9F32CC75229A}" type="parTrans" cxnId="{6C6F1BF2-86EB-4770-9BA3-412000410345}">
      <dgm:prSet/>
      <dgm:spPr/>
      <dgm:t>
        <a:bodyPr/>
        <a:lstStyle/>
        <a:p>
          <a:endParaRPr lang="sv-SE"/>
        </a:p>
      </dgm:t>
    </dgm:pt>
    <dgm:pt modelId="{23F06D28-B364-4072-8A84-9BA4AA8CA29B}" type="sibTrans" cxnId="{6C6F1BF2-86EB-4770-9BA3-412000410345}">
      <dgm:prSet/>
      <dgm:spPr/>
      <dgm:t>
        <a:bodyPr/>
        <a:lstStyle/>
        <a:p>
          <a:endParaRPr lang="sv-SE"/>
        </a:p>
      </dgm:t>
    </dgm:pt>
    <dgm:pt modelId="{2F7B6212-A2AD-4040-AE79-CD0194D4A9AB}">
      <dgm:prSet phldrT="[Text]"/>
      <dgm:spPr/>
      <dgm:t>
        <a:bodyPr/>
        <a:lstStyle/>
        <a:p>
          <a:r>
            <a:rPr lang="sv-SE" b="0">
              <a:latin typeface="Lato"/>
              <a:ea typeface="Lato"/>
              <a:cs typeface="+mn-cs"/>
            </a:rPr>
            <a:t>Info om chatten</a:t>
          </a:r>
        </a:p>
      </dgm:t>
    </dgm:pt>
    <dgm:pt modelId="{CE4A7297-2FD9-401D-8CED-D89ED828B76C}" type="parTrans" cxnId="{D1A016D0-D2AF-487F-98BE-375D67EC6DA4}">
      <dgm:prSet/>
      <dgm:spPr/>
      <dgm:t>
        <a:bodyPr/>
        <a:lstStyle/>
        <a:p>
          <a:endParaRPr lang="sv-SE"/>
        </a:p>
      </dgm:t>
    </dgm:pt>
    <dgm:pt modelId="{1779C3C7-C5E9-469D-8795-49B36230441D}" type="sibTrans" cxnId="{D1A016D0-D2AF-487F-98BE-375D67EC6DA4}">
      <dgm:prSet/>
      <dgm:spPr/>
      <dgm:t>
        <a:bodyPr/>
        <a:lstStyle/>
        <a:p>
          <a:endParaRPr lang="sv-SE"/>
        </a:p>
      </dgm:t>
    </dgm:pt>
    <dgm:pt modelId="{C16C64D1-21C3-4AD0-AFD4-4F59FFCF14B2}">
      <dgm:prSet phldrT="[Text]"/>
      <dgm:spPr/>
      <dgm:t>
        <a:bodyPr/>
        <a:lstStyle/>
        <a:p>
          <a:r>
            <a:rPr lang="sv-SE" b="0">
              <a:latin typeface="Lato"/>
              <a:ea typeface="Lato"/>
              <a:cs typeface="+mn-cs"/>
            </a:rPr>
            <a:t>Dela ut bra att ha kort</a:t>
          </a:r>
        </a:p>
      </dgm:t>
    </dgm:pt>
    <dgm:pt modelId="{848898E5-3D65-4BD3-8F89-68C3D88BD0EE}" type="parTrans" cxnId="{1EFE1E99-5FCD-4A38-9091-112220D2D249}">
      <dgm:prSet/>
      <dgm:spPr/>
      <dgm:t>
        <a:bodyPr/>
        <a:lstStyle/>
        <a:p>
          <a:endParaRPr lang="sv-SE"/>
        </a:p>
      </dgm:t>
    </dgm:pt>
    <dgm:pt modelId="{4D319A29-C923-4791-A15A-8CA37EFCE4FD}" type="sibTrans" cxnId="{1EFE1E99-5FCD-4A38-9091-112220D2D249}">
      <dgm:prSet/>
      <dgm:spPr/>
      <dgm:t>
        <a:bodyPr/>
        <a:lstStyle/>
        <a:p>
          <a:endParaRPr lang="sv-SE"/>
        </a:p>
      </dgm:t>
    </dgm:pt>
    <dgm:pt modelId="{0C3081D9-8BD7-4F18-89A6-7B32ADC4F2DF}">
      <dgm:prSet phldrT="[Text]"/>
      <dgm:spPr/>
      <dgm:t>
        <a:bodyPr/>
        <a:lstStyle/>
        <a:p>
          <a:r>
            <a:rPr lang="sv-SE" b="0">
              <a:latin typeface="Lato"/>
              <a:ea typeface="Lato"/>
              <a:cs typeface="+mn-cs"/>
            </a:rPr>
            <a:t>Avslutande reflektioner (runda)</a:t>
          </a:r>
        </a:p>
      </dgm:t>
    </dgm:pt>
    <dgm:pt modelId="{4811B1B3-F522-4EC9-B898-C47D09978B65}" type="parTrans" cxnId="{8EE3ECBD-7FB3-4841-BACC-3F0471DB6E1C}">
      <dgm:prSet/>
      <dgm:spPr/>
      <dgm:t>
        <a:bodyPr/>
        <a:lstStyle/>
        <a:p>
          <a:endParaRPr lang="sv-SE"/>
        </a:p>
      </dgm:t>
    </dgm:pt>
    <dgm:pt modelId="{184D09E9-BA92-4905-9881-8A2A57B67970}" type="sibTrans" cxnId="{8EE3ECBD-7FB3-4841-BACC-3F0471DB6E1C}">
      <dgm:prSet/>
      <dgm:spPr/>
      <dgm:t>
        <a:bodyPr/>
        <a:lstStyle/>
        <a:p>
          <a:endParaRPr lang="sv-SE"/>
        </a:p>
      </dgm:t>
    </dgm:pt>
    <dgm:pt modelId="{55D1BC78-A576-4FC9-ABC8-00C8899DAE99}">
      <dgm:prSet phldrT="[Text]"/>
      <dgm:spPr/>
      <dgm:t>
        <a:bodyPr/>
        <a:lstStyle/>
        <a:p>
          <a:r>
            <a:rPr lang="sv-SE" b="0">
              <a:latin typeface="Lato"/>
              <a:ea typeface="Lato"/>
              <a:cs typeface="+mn-cs"/>
            </a:rPr>
            <a:t>10 min  </a:t>
          </a:r>
        </a:p>
      </dgm:t>
    </dgm:pt>
    <dgm:pt modelId="{AE5607FF-0048-42E9-B943-38EA68B3F556}" type="parTrans" cxnId="{B6076004-1634-485D-A6AC-66C95E066FC6}">
      <dgm:prSet/>
      <dgm:spPr/>
      <dgm:t>
        <a:bodyPr/>
        <a:lstStyle/>
        <a:p>
          <a:endParaRPr lang="sv-SE"/>
        </a:p>
      </dgm:t>
    </dgm:pt>
    <dgm:pt modelId="{C8A11F6E-46E1-48FB-A4CE-D3F69E74BC23}" type="sibTrans" cxnId="{B6076004-1634-485D-A6AC-66C95E066FC6}">
      <dgm:prSet/>
      <dgm:spPr/>
      <dgm:t>
        <a:bodyPr/>
        <a:lstStyle/>
        <a:p>
          <a:endParaRPr lang="sv-SE"/>
        </a:p>
      </dgm:t>
    </dgm:pt>
    <dgm:pt modelId="{6D90C682-A12F-42A2-81C7-201EEF0C1070}" type="pres">
      <dgm:prSet presAssocID="{B9342186-394A-4749-AE0A-B23FDDF26DA3}" presName="composite" presStyleCnt="0">
        <dgm:presLayoutVars>
          <dgm:chMax val="1"/>
          <dgm:dir/>
          <dgm:resizeHandles val="exact"/>
        </dgm:presLayoutVars>
      </dgm:prSet>
      <dgm:spPr/>
    </dgm:pt>
    <dgm:pt modelId="{925E921D-CE94-4BD9-A948-D7DF03E7A994}" type="pres">
      <dgm:prSet presAssocID="{F4625D86-A5BD-4802-A9FA-05F8EB8D81C9}" presName="roof" presStyleLbl="dkBgShp" presStyleIdx="0" presStyleCnt="2" custLinFactNeighborY="3254"/>
      <dgm:spPr/>
    </dgm:pt>
    <dgm:pt modelId="{A5175457-02AB-42E8-9761-6F122C0D44DB}" type="pres">
      <dgm:prSet presAssocID="{F4625D86-A5BD-4802-A9FA-05F8EB8D81C9}" presName="pillars" presStyleCnt="0"/>
      <dgm:spPr/>
    </dgm:pt>
    <dgm:pt modelId="{AC166B56-6983-4BCC-91AB-7287327CB97B}" type="pres">
      <dgm:prSet presAssocID="{F4625D86-A5BD-4802-A9FA-05F8EB8D81C9}" presName="pillar1" presStyleLbl="node1" presStyleIdx="0" presStyleCnt="4">
        <dgm:presLayoutVars>
          <dgm:bulletEnabled val="1"/>
        </dgm:presLayoutVars>
      </dgm:prSet>
      <dgm:spPr/>
    </dgm:pt>
    <dgm:pt modelId="{E961BC83-9A14-42F7-8FD3-543476F1AC4A}" type="pres">
      <dgm:prSet presAssocID="{829BAC63-5694-497E-87F6-ABB6B53DC6CA}" presName="pillarX" presStyleLbl="node1" presStyleIdx="1" presStyleCnt="4">
        <dgm:presLayoutVars>
          <dgm:bulletEnabled val="1"/>
        </dgm:presLayoutVars>
      </dgm:prSet>
      <dgm:spPr/>
    </dgm:pt>
    <dgm:pt modelId="{E5196A67-8667-4F5B-8386-C740825492E4}" type="pres">
      <dgm:prSet presAssocID="{BB853239-9C14-41D9-8C55-185F84D12D9B}" presName="pillarX" presStyleLbl="node1" presStyleIdx="2" presStyleCnt="4">
        <dgm:presLayoutVars>
          <dgm:bulletEnabled val="1"/>
        </dgm:presLayoutVars>
      </dgm:prSet>
      <dgm:spPr/>
    </dgm:pt>
    <dgm:pt modelId="{7B96A960-DDB0-45F0-A00A-0E74AFDF067D}" type="pres">
      <dgm:prSet presAssocID="{82C9C036-2B17-4E08-931C-F4445F1B0F6C}" presName="pillarX" presStyleLbl="node1" presStyleIdx="3" presStyleCnt="4">
        <dgm:presLayoutVars>
          <dgm:bulletEnabled val="1"/>
        </dgm:presLayoutVars>
      </dgm:prSet>
      <dgm:spPr/>
    </dgm:pt>
    <dgm:pt modelId="{C41EBAC2-5B5D-4920-B056-7C3A4994E6D2}" type="pres">
      <dgm:prSet presAssocID="{F4625D86-A5BD-4802-A9FA-05F8EB8D81C9}" presName="base" presStyleLbl="dkBgShp" presStyleIdx="1" presStyleCnt="2"/>
      <dgm:spPr/>
    </dgm:pt>
  </dgm:ptLst>
  <dgm:cxnLst>
    <dgm:cxn modelId="{B6076004-1634-485D-A6AC-66C95E066FC6}" srcId="{82C9C036-2B17-4E08-931C-F4445F1B0F6C}" destId="{55D1BC78-A576-4FC9-ABC8-00C8899DAE99}" srcOrd="4" destOrd="0" parTransId="{AE5607FF-0048-42E9-B943-38EA68B3F556}" sibTransId="{C8A11F6E-46E1-48FB-A4CE-D3F69E74BC23}"/>
    <dgm:cxn modelId="{27036D04-C8AB-44BA-83E8-F884A0D6FBB2}" type="presOf" srcId="{2F7B6212-A2AD-4040-AE79-CD0194D4A9AB}" destId="{7B96A960-DDB0-45F0-A00A-0E74AFDF067D}" srcOrd="0" destOrd="2" presId="urn:microsoft.com/office/officeart/2005/8/layout/hList3"/>
    <dgm:cxn modelId="{49C9F908-C535-44ED-AC75-14936FC295C2}" srcId="{61D668A6-CA32-4D8A-BF98-62900A98623B}" destId="{58874F11-5309-47E0-BEC4-5146C645058D}" srcOrd="0" destOrd="0" parTransId="{B6BD1C96-3AAB-4561-BFC8-03F5EE614447}" sibTransId="{8E8A09A0-2615-439F-981A-CCB5E328CF13}"/>
    <dgm:cxn modelId="{8DBB8310-640D-4932-9B95-E185AB9BF546}" srcId="{B9342186-394A-4749-AE0A-B23FDDF26DA3}" destId="{20216381-4747-4A55-AD92-660852A6A33E}" srcOrd="3" destOrd="0" parTransId="{5321687E-00BD-4A72-95E0-D682F95AB975}" sibTransId="{F1C1A3B5-1B69-420C-A95B-0316068DB460}"/>
    <dgm:cxn modelId="{B8E42628-13FC-4A81-966F-64BFF85CBA5F}" srcId="{20216381-4747-4A55-AD92-660852A6A33E}" destId="{D34E5A11-432C-4F2C-AB08-BD0D1F876FA4}" srcOrd="0" destOrd="0" parTransId="{B865F69C-7D65-4DE9-92A9-67A0D3D75DA4}" sibTransId="{458C76ED-2713-4463-94F2-39BFEA7AD986}"/>
    <dgm:cxn modelId="{5C191F29-7153-4938-911C-AAD54ACE9409}" type="presOf" srcId="{2A5DE147-20F4-44BD-9F48-0B22FB679503}" destId="{AC166B56-6983-4BCC-91AB-7287327CB97B}" srcOrd="0" destOrd="3" presId="urn:microsoft.com/office/officeart/2005/8/layout/hList3"/>
    <dgm:cxn modelId="{BC4FFC36-7A8E-48CF-B119-BFBCD0ECBB7A}" type="presOf" srcId="{8CF90D4C-A2D0-466A-A0A1-143A67487A3A}" destId="{AC166B56-6983-4BCC-91AB-7287327CB97B}" srcOrd="0" destOrd="2" presId="urn:microsoft.com/office/officeart/2005/8/layout/hList3"/>
    <dgm:cxn modelId="{5FD83A38-7D53-4FCD-81E2-0F956AEF1B5D}" srcId="{61D668A6-CA32-4D8A-BF98-62900A98623B}" destId="{2A5DE147-20F4-44BD-9F48-0B22FB679503}" srcOrd="2" destOrd="0" parTransId="{1D1D4FD0-AF9C-4A66-91A2-B0D6836875B0}" sibTransId="{6D947BE5-ED84-4EF4-AFF7-A4D24F972676}"/>
    <dgm:cxn modelId="{80971D3D-8C85-45AF-81F1-FBC55BFE0B91}" srcId="{F4625D86-A5BD-4802-A9FA-05F8EB8D81C9}" destId="{61D668A6-CA32-4D8A-BF98-62900A98623B}" srcOrd="0" destOrd="0" parTransId="{5153DF17-2681-4BD2-98AB-0ED1CC393E0B}" sibTransId="{ADB910A8-0A66-4BAC-9B55-C695792CBAB2}"/>
    <dgm:cxn modelId="{638A5263-DA2E-48C1-8320-4C1460A0D69F}" type="presOf" srcId="{C16C64D1-21C3-4AD0-AFD4-4F59FFCF14B2}" destId="{7B96A960-DDB0-45F0-A00A-0E74AFDF067D}" srcOrd="0" destOrd="3" presId="urn:microsoft.com/office/officeart/2005/8/layout/hList3"/>
    <dgm:cxn modelId="{75AED46E-0E65-4899-8850-D43EA3878DC5}" srcId="{773026BF-16B2-47AA-82F5-66978D14DEE0}" destId="{9EF7185A-47C8-4405-9B89-F2DCF080B227}" srcOrd="0" destOrd="0" parTransId="{77B83F70-1C5A-4082-B63C-26E7EBEA2776}" sibTransId="{50F39930-9E83-4A0F-BD61-FDAE199A7F50}"/>
    <dgm:cxn modelId="{0B1EA16F-F020-4232-9AEE-64D63A7637DC}" type="presOf" srcId="{61D668A6-CA32-4D8A-BF98-62900A98623B}" destId="{AC166B56-6983-4BCC-91AB-7287327CB97B}" srcOrd="0" destOrd="0" presId="urn:microsoft.com/office/officeart/2005/8/layout/hList3"/>
    <dgm:cxn modelId="{83F2037A-D9DA-47FF-BC7F-EE33B68B9BD2}" srcId="{BB853239-9C14-41D9-8C55-185F84D12D9B}" destId="{B607127F-28B4-40EF-82D8-713916DFC867}" srcOrd="0" destOrd="0" parTransId="{EC24BF80-1AA3-4660-A7C4-960733DD3466}" sibTransId="{E219478B-6676-4E8D-9134-DF7893B08853}"/>
    <dgm:cxn modelId="{993C3F88-446C-4DE4-A8FE-BEBA6B7F6326}" type="presOf" srcId="{CF65E00A-A77E-4F9B-87C4-96C342B02886}" destId="{E5196A67-8667-4F5B-8386-C740825492E4}" srcOrd="0" destOrd="2" presId="urn:microsoft.com/office/officeart/2005/8/layout/hList3"/>
    <dgm:cxn modelId="{BBFA3B8F-6E67-48BA-89A8-9E46DCFFAA41}" type="presOf" srcId="{58874F11-5309-47E0-BEC4-5146C645058D}" destId="{AC166B56-6983-4BCC-91AB-7287327CB97B}" srcOrd="0" destOrd="1" presId="urn:microsoft.com/office/officeart/2005/8/layout/hList3"/>
    <dgm:cxn modelId="{A7E63B91-E034-4FCD-8261-B26AC8A5FB18}" srcId="{829BAC63-5694-497E-87F6-ABB6B53DC6CA}" destId="{0EC40F4A-75D7-49F3-9798-E6B8332D0976}" srcOrd="0" destOrd="0" parTransId="{9B61685F-FAAE-4969-B34D-73E8BADE2658}" sibTransId="{DBAAC550-5E8B-48AA-BE4B-59B14F4EF5AF}"/>
    <dgm:cxn modelId="{44193495-4EC1-4A57-8213-E92FDAA89A43}" srcId="{F4625D86-A5BD-4802-A9FA-05F8EB8D81C9}" destId="{BB853239-9C14-41D9-8C55-185F84D12D9B}" srcOrd="2" destOrd="0" parTransId="{0A24D0B0-6E98-4708-A2A9-6ED5A3653674}" sibTransId="{721BF467-C379-4D8A-8A1D-4A4C8103C114}"/>
    <dgm:cxn modelId="{1EFE1E99-5FCD-4A38-9091-112220D2D249}" srcId="{82C9C036-2B17-4E08-931C-F4445F1B0F6C}" destId="{C16C64D1-21C3-4AD0-AFD4-4F59FFCF14B2}" srcOrd="2" destOrd="0" parTransId="{848898E5-3D65-4BD3-8F89-68C3D88BD0EE}" sibTransId="{4D319A29-C923-4791-A15A-8CA37EFCE4FD}"/>
    <dgm:cxn modelId="{5E335C9B-C9F5-4847-925E-644C1D3A15D3}" srcId="{829BAC63-5694-497E-87F6-ABB6B53DC6CA}" destId="{A4626A64-5ACF-496D-A7C4-63F8410379B8}" srcOrd="1" destOrd="0" parTransId="{D6379CDC-8158-4931-97CF-16698E4749F7}" sibTransId="{552ABF46-4CA2-444C-A772-485023266B62}"/>
    <dgm:cxn modelId="{9E78E49D-25D7-4570-B241-02E25E977C86}" srcId="{773026BF-16B2-47AA-82F5-66978D14DEE0}" destId="{1F60A742-A5B6-46C4-80E3-965D62A50BC1}" srcOrd="1" destOrd="0" parTransId="{89EF248E-6C08-406D-B638-E7A6CF51E171}" sibTransId="{548D74F5-ADF4-472F-A8D5-C5D987F8C41D}"/>
    <dgm:cxn modelId="{B4CAA49E-CAD2-4986-BF8D-1943D069C0A8}" type="presOf" srcId="{B9342186-394A-4749-AE0A-B23FDDF26DA3}" destId="{6D90C682-A12F-42A2-81C7-201EEF0C1070}" srcOrd="0" destOrd="0" presId="urn:microsoft.com/office/officeart/2005/8/layout/hList3"/>
    <dgm:cxn modelId="{B1D300A1-23B0-4505-9D1C-ACCD60D21E63}" type="presOf" srcId="{A4626A64-5ACF-496D-A7C4-63F8410379B8}" destId="{E961BC83-9A14-42F7-8FD3-543476F1AC4A}" srcOrd="0" destOrd="2" presId="urn:microsoft.com/office/officeart/2005/8/layout/hList3"/>
    <dgm:cxn modelId="{7BB0DAA7-4194-499F-9DAB-D52C6AAA7D09}" srcId="{F4625D86-A5BD-4802-A9FA-05F8EB8D81C9}" destId="{829BAC63-5694-497E-87F6-ABB6B53DC6CA}" srcOrd="1" destOrd="0" parTransId="{0DAC9096-CCC0-4637-90ED-68BD4B0B00F3}" sibTransId="{15C7D7BB-9D72-4BC2-835D-859141A429F3}"/>
    <dgm:cxn modelId="{E71B68A9-CD9D-458E-A345-0746C182984B}" srcId="{BB853239-9C14-41D9-8C55-185F84D12D9B}" destId="{CF65E00A-A77E-4F9B-87C4-96C342B02886}" srcOrd="1" destOrd="0" parTransId="{1D64BCF3-05C9-4C7B-B672-D68B75D14DC4}" sibTransId="{A2D3917D-991F-45D0-8B18-624F3B21F199}"/>
    <dgm:cxn modelId="{D8842EAC-D467-4187-A5B9-C5F0F4E9F5C1}" type="presOf" srcId="{CC15DBC5-0D5F-4FF2-BCF4-D2CCBA196FDA}" destId="{AC166B56-6983-4BCC-91AB-7287327CB97B}" srcOrd="0" destOrd="4" presId="urn:microsoft.com/office/officeart/2005/8/layout/hList3"/>
    <dgm:cxn modelId="{18128FAE-6AFD-4F4B-A61B-91FABF784976}" srcId="{61D668A6-CA32-4D8A-BF98-62900A98623B}" destId="{8CF90D4C-A2D0-466A-A0A1-143A67487A3A}" srcOrd="1" destOrd="0" parTransId="{457C88A9-F0AE-445B-B4E0-0B88B6603786}" sibTransId="{9E66DEC1-D060-46C2-AA2A-5A7C770BBE36}"/>
    <dgm:cxn modelId="{709994B1-6F71-4856-95BB-6CEC2560D5EA}" srcId="{B9342186-394A-4749-AE0A-B23FDDF26DA3}" destId="{773026BF-16B2-47AA-82F5-66978D14DEE0}" srcOrd="1" destOrd="0" parTransId="{9FA8C3AC-2D91-49A0-923A-10DABC716C39}" sibTransId="{FEC3315E-3214-42F1-9A83-423B78C0753A}"/>
    <dgm:cxn modelId="{8D8B37B7-3591-43D1-860F-7ABB9088E9D5}" type="presOf" srcId="{0EC40F4A-75D7-49F3-9798-E6B8332D0976}" destId="{E961BC83-9A14-42F7-8FD3-543476F1AC4A}" srcOrd="0" destOrd="1" presId="urn:microsoft.com/office/officeart/2005/8/layout/hList3"/>
    <dgm:cxn modelId="{EE0C37B9-11BC-4217-9AD3-6AC828FBA40D}" type="presOf" srcId="{0C3081D9-8BD7-4F18-89A6-7B32ADC4F2DF}" destId="{7B96A960-DDB0-45F0-A00A-0E74AFDF067D}" srcOrd="0" destOrd="4" presId="urn:microsoft.com/office/officeart/2005/8/layout/hList3"/>
    <dgm:cxn modelId="{76BC64BD-6505-482F-B406-A916A66427E0}" srcId="{B9342186-394A-4749-AE0A-B23FDDF26DA3}" destId="{F4625D86-A5BD-4802-A9FA-05F8EB8D81C9}" srcOrd="0" destOrd="0" parTransId="{73086F7E-EA12-4C4F-A2D9-BEC31413A1AA}" sibTransId="{E5A22D98-E1F5-4895-95D0-D0C79CEF17BE}"/>
    <dgm:cxn modelId="{8EE3ECBD-7FB3-4841-BACC-3F0471DB6E1C}" srcId="{82C9C036-2B17-4E08-931C-F4445F1B0F6C}" destId="{0C3081D9-8BD7-4F18-89A6-7B32ADC4F2DF}" srcOrd="3" destOrd="0" parTransId="{4811B1B3-F522-4EC9-B898-C47D09978B65}" sibTransId="{184D09E9-BA92-4905-9881-8A2A57B67970}"/>
    <dgm:cxn modelId="{BB80BDBF-636F-400E-AF35-CC40C41AA5C7}" type="presOf" srcId="{55D1BC78-A576-4FC9-ABC8-00C8899DAE99}" destId="{7B96A960-DDB0-45F0-A00A-0E74AFDF067D}" srcOrd="0" destOrd="5" presId="urn:microsoft.com/office/officeart/2005/8/layout/hList3"/>
    <dgm:cxn modelId="{CCE3A5C4-6310-4623-BC8A-8614C12E89C8}" type="presOf" srcId="{82C9C036-2B17-4E08-931C-F4445F1B0F6C}" destId="{7B96A960-DDB0-45F0-A00A-0E74AFDF067D}" srcOrd="0" destOrd="0" presId="urn:microsoft.com/office/officeart/2005/8/layout/hList3"/>
    <dgm:cxn modelId="{7A48CCC7-A17A-4E63-AFC3-D6BD5AD11ACC}" srcId="{61D668A6-CA32-4D8A-BF98-62900A98623B}" destId="{CC15DBC5-0D5F-4FF2-BCF4-D2CCBA196FDA}" srcOrd="3" destOrd="0" parTransId="{F1428B44-5A76-480A-9F6D-BF0E13C0FF8E}" sibTransId="{854C25C8-407A-4997-B284-3341F790C2A7}"/>
    <dgm:cxn modelId="{D1A016D0-D2AF-487F-98BE-375D67EC6DA4}" srcId="{82C9C036-2B17-4E08-931C-F4445F1B0F6C}" destId="{2F7B6212-A2AD-4040-AE79-CD0194D4A9AB}" srcOrd="1" destOrd="0" parTransId="{CE4A7297-2FD9-401D-8CED-D89ED828B76C}" sibTransId="{1779C3C7-C5E9-469D-8795-49B36230441D}"/>
    <dgm:cxn modelId="{F14062D4-6969-4596-9569-29469A1A8738}" srcId="{B9342186-394A-4749-AE0A-B23FDDF26DA3}" destId="{07291F1F-5A27-451B-A0EA-36F09557FE82}" srcOrd="2" destOrd="0" parTransId="{10358F7B-5A44-47A5-B727-50DAA0870D77}" sibTransId="{5BF94032-A161-437F-80CE-9C5F7E21B4FC}"/>
    <dgm:cxn modelId="{A40BA5E3-34C5-47CD-8D34-7B7D06DD7681}" srcId="{F4625D86-A5BD-4802-A9FA-05F8EB8D81C9}" destId="{82C9C036-2B17-4E08-931C-F4445F1B0F6C}" srcOrd="3" destOrd="0" parTransId="{4911973B-12A7-469F-8B22-41085487E00F}" sibTransId="{9A345A38-2534-4735-B616-C223873C1FD9}"/>
    <dgm:cxn modelId="{589DFBF0-07F6-4A95-98C1-B06BF4920A19}" type="presOf" srcId="{829BAC63-5694-497E-87F6-ABB6B53DC6CA}" destId="{E961BC83-9A14-42F7-8FD3-543476F1AC4A}" srcOrd="0" destOrd="0" presId="urn:microsoft.com/office/officeart/2005/8/layout/hList3"/>
    <dgm:cxn modelId="{422280F1-0E75-419C-A01D-5355DDDBF9C7}" srcId="{20216381-4747-4A55-AD92-660852A6A33E}" destId="{9E79DED0-BA7F-4FBF-B719-A58744809236}" srcOrd="1" destOrd="0" parTransId="{DDFA280C-DD63-4D76-9280-54BA67EA899F}" sibTransId="{466B5CAA-226B-442B-B50D-C58D8D350981}"/>
    <dgm:cxn modelId="{6C6F1BF2-86EB-4770-9BA3-412000410345}" srcId="{82C9C036-2B17-4E08-931C-F4445F1B0F6C}" destId="{B600E584-B2CD-45E8-AA4B-F5C7542F2CBC}" srcOrd="0" destOrd="0" parTransId="{854984D8-39D4-4AF4-8AE2-9F32CC75229A}" sibTransId="{23F06D28-B364-4072-8A84-9BA4AA8CA29B}"/>
    <dgm:cxn modelId="{E6425BF4-86E9-443B-BA48-C21F06DAE7A7}" type="presOf" srcId="{B607127F-28B4-40EF-82D8-713916DFC867}" destId="{E5196A67-8667-4F5B-8386-C740825492E4}" srcOrd="0" destOrd="1" presId="urn:microsoft.com/office/officeart/2005/8/layout/hList3"/>
    <dgm:cxn modelId="{A84DADFA-DD54-48C8-ACC2-F8E96E6B891B}" type="presOf" srcId="{B600E584-B2CD-45E8-AA4B-F5C7542F2CBC}" destId="{7B96A960-DDB0-45F0-A00A-0E74AFDF067D}" srcOrd="0" destOrd="1" presId="urn:microsoft.com/office/officeart/2005/8/layout/hList3"/>
    <dgm:cxn modelId="{BC0CC3FB-F46A-4599-B732-9FAECFE07DBB}" type="presOf" srcId="{F4625D86-A5BD-4802-A9FA-05F8EB8D81C9}" destId="{925E921D-CE94-4BD9-A948-D7DF03E7A994}" srcOrd="0" destOrd="0" presId="urn:microsoft.com/office/officeart/2005/8/layout/hList3"/>
    <dgm:cxn modelId="{8592E3FD-5FA8-4875-9D72-CDBE639D9946}" type="presOf" srcId="{BB853239-9C14-41D9-8C55-185F84D12D9B}" destId="{E5196A67-8667-4F5B-8386-C740825492E4}" srcOrd="0" destOrd="0" presId="urn:microsoft.com/office/officeart/2005/8/layout/hList3"/>
    <dgm:cxn modelId="{5828FB3E-33FB-4FB8-B2D1-6BE68022B6F9}" type="presParOf" srcId="{6D90C682-A12F-42A2-81C7-201EEF0C1070}" destId="{925E921D-CE94-4BD9-A948-D7DF03E7A994}" srcOrd="0" destOrd="0" presId="urn:microsoft.com/office/officeart/2005/8/layout/hList3"/>
    <dgm:cxn modelId="{93902EFD-A6B5-4F82-A760-7F6BB3D3DD2A}" type="presParOf" srcId="{6D90C682-A12F-42A2-81C7-201EEF0C1070}" destId="{A5175457-02AB-42E8-9761-6F122C0D44DB}" srcOrd="1" destOrd="0" presId="urn:microsoft.com/office/officeart/2005/8/layout/hList3"/>
    <dgm:cxn modelId="{24AE5A98-A2F2-476A-BB08-DF755EABD508}" type="presParOf" srcId="{A5175457-02AB-42E8-9761-6F122C0D44DB}" destId="{AC166B56-6983-4BCC-91AB-7287327CB97B}" srcOrd="0" destOrd="0" presId="urn:microsoft.com/office/officeart/2005/8/layout/hList3"/>
    <dgm:cxn modelId="{9DF03FB3-8CB0-412D-B925-AA08101417CC}" type="presParOf" srcId="{A5175457-02AB-42E8-9761-6F122C0D44DB}" destId="{E961BC83-9A14-42F7-8FD3-543476F1AC4A}" srcOrd="1" destOrd="0" presId="urn:microsoft.com/office/officeart/2005/8/layout/hList3"/>
    <dgm:cxn modelId="{74459052-68A1-44E1-8A6D-73F613E01A81}" type="presParOf" srcId="{A5175457-02AB-42E8-9761-6F122C0D44DB}" destId="{E5196A67-8667-4F5B-8386-C740825492E4}" srcOrd="2" destOrd="0" presId="urn:microsoft.com/office/officeart/2005/8/layout/hList3"/>
    <dgm:cxn modelId="{594922CD-BABD-4F02-A1AE-ACF4EDF138E8}" type="presParOf" srcId="{A5175457-02AB-42E8-9761-6F122C0D44DB}" destId="{7B96A960-DDB0-45F0-A00A-0E74AFDF067D}" srcOrd="3" destOrd="0" presId="urn:microsoft.com/office/officeart/2005/8/layout/hList3"/>
    <dgm:cxn modelId="{3C0B365D-D503-4D78-B4FB-11ABF89B93BA}" type="presParOf" srcId="{6D90C682-A12F-42A2-81C7-201EEF0C1070}" destId="{C41EBAC2-5B5D-4920-B056-7C3A4994E6D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7B55B2-3D5E-43AF-B9CD-18F8C4429F97}" type="doc">
      <dgm:prSet loTypeId="urn:microsoft.com/office/officeart/2005/8/layout/radial3" loCatId="cycle" qsTypeId="urn:microsoft.com/office/officeart/2005/8/quickstyle/3d2" qsCatId="3D" csTypeId="urn:microsoft.com/office/officeart/2005/8/colors/accent1_5" csCatId="accent1" phldr="1"/>
      <dgm:spPr/>
      <dgm:t>
        <a:bodyPr/>
        <a:lstStyle/>
        <a:p>
          <a:endParaRPr lang="sv-SE"/>
        </a:p>
      </dgm:t>
    </dgm:pt>
    <dgm:pt modelId="{20BDECE6-A37C-4AB9-BBBA-C1CC8B0FFAC1}">
      <dgm:prSet phldrT="[Text]"/>
      <dgm:spPr/>
      <dgm:t>
        <a:bodyPr/>
        <a:lstStyle/>
        <a:p>
          <a:r>
            <a:rPr lang="sv-SE" dirty="0" err="1"/>
            <a:t>KÄF:s</a:t>
          </a:r>
          <a:r>
            <a:rPr lang="sv-SE" dirty="0"/>
            <a:t> stödvägar</a:t>
          </a:r>
        </a:p>
      </dgm:t>
    </dgm:pt>
    <dgm:pt modelId="{8546E241-5185-43D3-97F8-03F8F13EE343}" type="parTrans" cxnId="{FDA1DC88-A539-4623-A1F4-EB4502D8BBEB}">
      <dgm:prSet/>
      <dgm:spPr/>
      <dgm:t>
        <a:bodyPr/>
        <a:lstStyle/>
        <a:p>
          <a:endParaRPr lang="sv-SE"/>
        </a:p>
      </dgm:t>
    </dgm:pt>
    <dgm:pt modelId="{D240899E-B80F-49D0-94BE-0F9357889ADE}" type="sibTrans" cxnId="{FDA1DC88-A539-4623-A1F4-EB4502D8BBEB}">
      <dgm:prSet/>
      <dgm:spPr/>
      <dgm:t>
        <a:bodyPr/>
        <a:lstStyle/>
        <a:p>
          <a:endParaRPr lang="sv-SE"/>
        </a:p>
      </dgm:t>
    </dgm:pt>
    <dgm:pt modelId="{E662B428-9482-4625-A4DF-125895F87FCF}">
      <dgm:prSet phldrT="[Text]" custT="1"/>
      <dgm:spPr/>
      <dgm:t>
        <a:bodyPr/>
        <a:lstStyle/>
        <a:p>
          <a:r>
            <a:rPr lang="sv-SE" sz="1400" b="1"/>
            <a:t>Stödchatt online kvällstid </a:t>
          </a:r>
          <a:br>
            <a:rPr lang="sv-SE" sz="1400" b="1"/>
          </a:br>
          <a:r>
            <a:rPr lang="sv-SE" sz="1400" b="1"/>
            <a:t>söndag-torsdag</a:t>
          </a:r>
          <a:endParaRPr lang="sv-SE" sz="1400" b="1" dirty="0"/>
        </a:p>
      </dgm:t>
    </dgm:pt>
    <dgm:pt modelId="{43BCAD38-7EB2-40F4-BD63-380ED09C5F94}" type="parTrans" cxnId="{4DCFFE3E-D0DB-4E3D-9893-EFE4E31B28A0}">
      <dgm:prSet/>
      <dgm:spPr/>
      <dgm:t>
        <a:bodyPr/>
        <a:lstStyle/>
        <a:p>
          <a:endParaRPr lang="sv-SE"/>
        </a:p>
      </dgm:t>
    </dgm:pt>
    <dgm:pt modelId="{40CE6289-B533-4B8A-8380-50D08E06295A}" type="sibTrans" cxnId="{4DCFFE3E-D0DB-4E3D-9893-EFE4E31B28A0}">
      <dgm:prSet/>
      <dgm:spPr/>
      <dgm:t>
        <a:bodyPr/>
        <a:lstStyle/>
        <a:p>
          <a:endParaRPr lang="sv-SE"/>
        </a:p>
      </dgm:t>
    </dgm:pt>
    <dgm:pt modelId="{B1173747-8E61-47E5-862A-2A19B9FFB88D}">
      <dgm:prSet phldrT="[Text]"/>
      <dgm:spPr/>
      <dgm:t>
        <a:bodyPr/>
        <a:lstStyle/>
        <a:p>
          <a:r>
            <a:rPr lang="sv-SE" b="1"/>
            <a:t>Mejl</a:t>
          </a:r>
          <a:br>
            <a:rPr lang="sv-SE" b="1"/>
          </a:br>
          <a:r>
            <a:rPr lang="sv-SE" b="1"/>
            <a:t>stodchatt@</a:t>
          </a:r>
          <a:br>
            <a:rPr lang="sv-SE" b="1"/>
          </a:br>
          <a:r>
            <a:rPr lang="sv-SE" b="1"/>
            <a:t>rb.se</a:t>
          </a:r>
          <a:endParaRPr lang="sv-SE" b="1" dirty="0"/>
        </a:p>
      </dgm:t>
    </dgm:pt>
    <dgm:pt modelId="{BDC3D824-23C9-4A53-92DA-8119C602CEA0}" type="parTrans" cxnId="{4F0D53E0-6200-423C-A0D3-7BCAB5EE24D6}">
      <dgm:prSet/>
      <dgm:spPr/>
      <dgm:t>
        <a:bodyPr/>
        <a:lstStyle/>
        <a:p>
          <a:endParaRPr lang="sv-SE"/>
        </a:p>
      </dgm:t>
    </dgm:pt>
    <dgm:pt modelId="{1C235B3D-2638-45D4-B8C9-869CA8D00AE6}" type="sibTrans" cxnId="{4F0D53E0-6200-423C-A0D3-7BCAB5EE24D6}">
      <dgm:prSet/>
      <dgm:spPr/>
      <dgm:t>
        <a:bodyPr/>
        <a:lstStyle/>
        <a:p>
          <a:endParaRPr lang="sv-SE"/>
        </a:p>
      </dgm:t>
    </dgm:pt>
    <dgm:pt modelId="{1DEB8F77-61E5-40FE-B1BB-C83363A3A9C6}">
      <dgm:prSet phldrT="[Text]" custT="1"/>
      <dgm:spPr/>
      <dgm:t>
        <a:bodyPr/>
        <a:lstStyle/>
        <a:p>
          <a:br>
            <a:rPr lang="sv-SE" sz="1400" b="1" dirty="0"/>
          </a:br>
          <a:r>
            <a:rPr lang="sv-SE" sz="1400" b="1" dirty="0"/>
            <a:t>Möjlighet till tidsbokning stödchatt </a:t>
          </a:r>
          <a:br>
            <a:rPr lang="sv-SE" sz="1400" b="1" dirty="0"/>
          </a:br>
          <a:r>
            <a:rPr lang="sv-SE" sz="1400" b="1" dirty="0"/>
            <a:t>dagtid</a:t>
          </a:r>
          <a:br>
            <a:rPr lang="sv-SE" sz="1400" b="1" dirty="0"/>
          </a:br>
          <a:endParaRPr lang="sv-SE" sz="1400" b="1" dirty="0"/>
        </a:p>
      </dgm:t>
    </dgm:pt>
    <dgm:pt modelId="{C6A68EAD-BF9B-4F85-88E7-55AA9285A179}" type="parTrans" cxnId="{30411EF5-A9CD-4A55-8B06-AF10B2F12F09}">
      <dgm:prSet/>
      <dgm:spPr/>
      <dgm:t>
        <a:bodyPr/>
        <a:lstStyle/>
        <a:p>
          <a:endParaRPr lang="sv-SE"/>
        </a:p>
      </dgm:t>
    </dgm:pt>
    <dgm:pt modelId="{D5ECA333-3E5D-48F3-B0E2-7AFEB988E271}" type="sibTrans" cxnId="{30411EF5-A9CD-4A55-8B06-AF10B2F12F09}">
      <dgm:prSet/>
      <dgm:spPr/>
      <dgm:t>
        <a:bodyPr/>
        <a:lstStyle/>
        <a:p>
          <a:endParaRPr lang="sv-SE"/>
        </a:p>
      </dgm:t>
    </dgm:pt>
    <dgm:pt modelId="{49D4B93D-1F7E-48FC-A990-556ABA7D956C}">
      <dgm:prSet phldrT="[Text]"/>
      <dgm:spPr/>
      <dgm:t>
        <a:bodyPr/>
        <a:lstStyle/>
        <a:p>
          <a:r>
            <a:rPr lang="sv-SE" b="1"/>
            <a:t>Stödkontakt med case manager/</a:t>
          </a:r>
          <a:br>
            <a:rPr lang="sv-SE" b="1"/>
          </a:br>
          <a:r>
            <a:rPr lang="sv-SE" b="1"/>
            <a:t>socionom</a:t>
          </a:r>
          <a:endParaRPr lang="sv-SE" b="1" dirty="0"/>
        </a:p>
      </dgm:t>
    </dgm:pt>
    <dgm:pt modelId="{5CD1EECD-55D6-449D-B00C-A7D2E7764353}" type="parTrans" cxnId="{C4678953-AB6E-4599-9078-EA6C34D00807}">
      <dgm:prSet/>
      <dgm:spPr/>
      <dgm:t>
        <a:bodyPr/>
        <a:lstStyle/>
        <a:p>
          <a:endParaRPr lang="sv-SE"/>
        </a:p>
      </dgm:t>
    </dgm:pt>
    <dgm:pt modelId="{97115B08-078E-4666-8C94-DBEAE15A0D58}" type="sibTrans" cxnId="{C4678953-AB6E-4599-9078-EA6C34D00807}">
      <dgm:prSet/>
      <dgm:spPr/>
      <dgm:t>
        <a:bodyPr/>
        <a:lstStyle/>
        <a:p>
          <a:endParaRPr lang="sv-SE"/>
        </a:p>
      </dgm:t>
    </dgm:pt>
    <dgm:pt modelId="{6D04F83E-A976-4192-A63E-5F106354AF47}" type="pres">
      <dgm:prSet presAssocID="{297B55B2-3D5E-43AF-B9CD-18F8C4429F97}" presName="composite" presStyleCnt="0">
        <dgm:presLayoutVars>
          <dgm:chMax val="1"/>
          <dgm:dir/>
          <dgm:resizeHandles val="exact"/>
        </dgm:presLayoutVars>
      </dgm:prSet>
      <dgm:spPr/>
    </dgm:pt>
    <dgm:pt modelId="{9C444ABC-7DF4-4062-9AA7-017C41C16D52}" type="pres">
      <dgm:prSet presAssocID="{297B55B2-3D5E-43AF-B9CD-18F8C4429F97}" presName="radial" presStyleCnt="0">
        <dgm:presLayoutVars>
          <dgm:animLvl val="ctr"/>
        </dgm:presLayoutVars>
      </dgm:prSet>
      <dgm:spPr/>
    </dgm:pt>
    <dgm:pt modelId="{1AE25A7F-1F84-4F83-A287-1E0A0676B693}" type="pres">
      <dgm:prSet presAssocID="{20BDECE6-A37C-4AB9-BBBA-C1CC8B0FFAC1}" presName="centerShape" presStyleLbl="vennNode1" presStyleIdx="0" presStyleCnt="5" custScaleY="70030" custLinFactNeighborX="931" custLinFactNeighborY="-11992"/>
      <dgm:spPr>
        <a:prstGeom prst="heart">
          <a:avLst/>
        </a:prstGeom>
      </dgm:spPr>
    </dgm:pt>
    <dgm:pt modelId="{FF5244B9-F5A7-4271-844D-A9C1C1B1B7C5}" type="pres">
      <dgm:prSet presAssocID="{E662B428-9482-4625-A4DF-125895F87FCF}" presName="node" presStyleLbl="vennNode1" presStyleIdx="1" presStyleCnt="5" custScaleX="83165" custScaleY="73269" custRadScaleRad="106260" custRadScaleInc="1746">
        <dgm:presLayoutVars>
          <dgm:bulletEnabled val="1"/>
        </dgm:presLayoutVars>
      </dgm:prSet>
      <dgm:spPr/>
    </dgm:pt>
    <dgm:pt modelId="{FB5A12C7-B785-4F6B-871E-089F3C17A5F4}" type="pres">
      <dgm:prSet presAssocID="{B1173747-8E61-47E5-862A-2A19B9FFB88D}" presName="node" presStyleLbl="vennNode1" presStyleIdx="2" presStyleCnt="5" custScaleX="93242" custScaleY="81839" custRadScaleRad="90000" custRadScaleInc="118181">
        <dgm:presLayoutVars>
          <dgm:bulletEnabled val="1"/>
        </dgm:presLayoutVars>
      </dgm:prSet>
      <dgm:spPr/>
    </dgm:pt>
    <dgm:pt modelId="{104EF0A3-698F-4E6F-A8D7-8F4B6FF6A78C}" type="pres">
      <dgm:prSet presAssocID="{1DEB8F77-61E5-40FE-B1BB-C83363A3A9C6}" presName="node" presStyleLbl="vennNode1" presStyleIdx="3" presStyleCnt="5" custScaleX="91294" custScaleY="74588" custRadScaleRad="155418" custRadScaleInc="-142324">
        <dgm:presLayoutVars>
          <dgm:bulletEnabled val="1"/>
        </dgm:presLayoutVars>
      </dgm:prSet>
      <dgm:spPr/>
    </dgm:pt>
    <dgm:pt modelId="{CA982750-E49E-4ED5-B8DB-E371913CD6F7}" type="pres">
      <dgm:prSet presAssocID="{49D4B93D-1F7E-48FC-A990-556ABA7D956C}" presName="node" presStyleLbl="vennNode1" presStyleIdx="4" presStyleCnt="5" custScaleX="104299" custScaleY="79134" custRadScaleRad="120151" custRadScaleInc="-19597">
        <dgm:presLayoutVars>
          <dgm:bulletEnabled val="1"/>
        </dgm:presLayoutVars>
      </dgm:prSet>
      <dgm:spPr/>
    </dgm:pt>
  </dgm:ptLst>
  <dgm:cxnLst>
    <dgm:cxn modelId="{766B1639-65D2-4349-978B-63CC88969AB0}" type="presOf" srcId="{E662B428-9482-4625-A4DF-125895F87FCF}" destId="{FF5244B9-F5A7-4271-844D-A9C1C1B1B7C5}" srcOrd="0" destOrd="0" presId="urn:microsoft.com/office/officeart/2005/8/layout/radial3"/>
    <dgm:cxn modelId="{03CC613C-C85E-4344-B2B3-D06074CDF788}" type="presOf" srcId="{49D4B93D-1F7E-48FC-A990-556ABA7D956C}" destId="{CA982750-E49E-4ED5-B8DB-E371913CD6F7}" srcOrd="0" destOrd="0" presId="urn:microsoft.com/office/officeart/2005/8/layout/radial3"/>
    <dgm:cxn modelId="{4DCFFE3E-D0DB-4E3D-9893-EFE4E31B28A0}" srcId="{20BDECE6-A37C-4AB9-BBBA-C1CC8B0FFAC1}" destId="{E662B428-9482-4625-A4DF-125895F87FCF}" srcOrd="0" destOrd="0" parTransId="{43BCAD38-7EB2-40F4-BD63-380ED09C5F94}" sibTransId="{40CE6289-B533-4B8A-8380-50D08E06295A}"/>
    <dgm:cxn modelId="{C4678953-AB6E-4599-9078-EA6C34D00807}" srcId="{20BDECE6-A37C-4AB9-BBBA-C1CC8B0FFAC1}" destId="{49D4B93D-1F7E-48FC-A990-556ABA7D956C}" srcOrd="3" destOrd="0" parTransId="{5CD1EECD-55D6-449D-B00C-A7D2E7764353}" sibTransId="{97115B08-078E-4666-8C94-DBEAE15A0D58}"/>
    <dgm:cxn modelId="{BF95E453-A355-472D-8DDF-7C19329EEB5D}" type="presOf" srcId="{297B55B2-3D5E-43AF-B9CD-18F8C4429F97}" destId="{6D04F83E-A976-4192-A63E-5F106354AF47}" srcOrd="0" destOrd="0" presId="urn:microsoft.com/office/officeart/2005/8/layout/radial3"/>
    <dgm:cxn modelId="{49044D87-EE03-4B6A-8080-4CF27DBACF05}" type="presOf" srcId="{B1173747-8E61-47E5-862A-2A19B9FFB88D}" destId="{FB5A12C7-B785-4F6B-871E-089F3C17A5F4}" srcOrd="0" destOrd="0" presId="urn:microsoft.com/office/officeart/2005/8/layout/radial3"/>
    <dgm:cxn modelId="{FDA1DC88-A539-4623-A1F4-EB4502D8BBEB}" srcId="{297B55B2-3D5E-43AF-B9CD-18F8C4429F97}" destId="{20BDECE6-A37C-4AB9-BBBA-C1CC8B0FFAC1}" srcOrd="0" destOrd="0" parTransId="{8546E241-5185-43D3-97F8-03F8F13EE343}" sibTransId="{D240899E-B80F-49D0-94BE-0F9357889ADE}"/>
    <dgm:cxn modelId="{39213C99-46A7-4E5D-A15A-D8BC723A9F83}" type="presOf" srcId="{20BDECE6-A37C-4AB9-BBBA-C1CC8B0FFAC1}" destId="{1AE25A7F-1F84-4F83-A287-1E0A0676B693}" srcOrd="0" destOrd="0" presId="urn:microsoft.com/office/officeart/2005/8/layout/radial3"/>
    <dgm:cxn modelId="{C175C6BE-6584-4DDD-A404-21CE76AE5AD7}" type="presOf" srcId="{1DEB8F77-61E5-40FE-B1BB-C83363A3A9C6}" destId="{104EF0A3-698F-4E6F-A8D7-8F4B6FF6A78C}" srcOrd="0" destOrd="0" presId="urn:microsoft.com/office/officeart/2005/8/layout/radial3"/>
    <dgm:cxn modelId="{4F0D53E0-6200-423C-A0D3-7BCAB5EE24D6}" srcId="{20BDECE6-A37C-4AB9-BBBA-C1CC8B0FFAC1}" destId="{B1173747-8E61-47E5-862A-2A19B9FFB88D}" srcOrd="1" destOrd="0" parTransId="{BDC3D824-23C9-4A53-92DA-8119C602CEA0}" sibTransId="{1C235B3D-2638-45D4-B8C9-869CA8D00AE6}"/>
    <dgm:cxn modelId="{30411EF5-A9CD-4A55-8B06-AF10B2F12F09}" srcId="{20BDECE6-A37C-4AB9-BBBA-C1CC8B0FFAC1}" destId="{1DEB8F77-61E5-40FE-B1BB-C83363A3A9C6}" srcOrd="2" destOrd="0" parTransId="{C6A68EAD-BF9B-4F85-88E7-55AA9285A179}" sibTransId="{D5ECA333-3E5D-48F3-B0E2-7AFEB988E271}"/>
    <dgm:cxn modelId="{1C2A9AE9-17C9-4530-87D5-873934DE884A}" type="presParOf" srcId="{6D04F83E-A976-4192-A63E-5F106354AF47}" destId="{9C444ABC-7DF4-4062-9AA7-017C41C16D52}" srcOrd="0" destOrd="0" presId="urn:microsoft.com/office/officeart/2005/8/layout/radial3"/>
    <dgm:cxn modelId="{B30F9424-E68E-4F4E-8505-2A0825588F12}" type="presParOf" srcId="{9C444ABC-7DF4-4062-9AA7-017C41C16D52}" destId="{1AE25A7F-1F84-4F83-A287-1E0A0676B693}" srcOrd="0" destOrd="0" presId="urn:microsoft.com/office/officeart/2005/8/layout/radial3"/>
    <dgm:cxn modelId="{0E065353-E518-44B0-ADC8-18EECE20AD00}" type="presParOf" srcId="{9C444ABC-7DF4-4062-9AA7-017C41C16D52}" destId="{FF5244B9-F5A7-4271-844D-A9C1C1B1B7C5}" srcOrd="1" destOrd="0" presId="urn:microsoft.com/office/officeart/2005/8/layout/radial3"/>
    <dgm:cxn modelId="{782B8973-B647-4CE7-B872-C68735E41FDD}" type="presParOf" srcId="{9C444ABC-7DF4-4062-9AA7-017C41C16D52}" destId="{FB5A12C7-B785-4F6B-871E-089F3C17A5F4}" srcOrd="2" destOrd="0" presId="urn:microsoft.com/office/officeart/2005/8/layout/radial3"/>
    <dgm:cxn modelId="{A74C1D22-FC9C-42D6-B372-827CC2D81C07}" type="presParOf" srcId="{9C444ABC-7DF4-4062-9AA7-017C41C16D52}" destId="{104EF0A3-698F-4E6F-A8D7-8F4B6FF6A78C}" srcOrd="3" destOrd="0" presId="urn:microsoft.com/office/officeart/2005/8/layout/radial3"/>
    <dgm:cxn modelId="{451E0E71-7B7B-428C-9607-3ED10AACB762}" type="presParOf" srcId="{9C444ABC-7DF4-4062-9AA7-017C41C16D52}" destId="{CA982750-E49E-4ED5-B8DB-E371913CD6F7}"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7CB0A7-90CA-4DD0-9ADB-170DDCCE5C73}" type="doc">
      <dgm:prSet loTypeId="urn:microsoft.com/office/officeart/2005/8/layout/vList6" loCatId="list" qsTypeId="urn:microsoft.com/office/officeart/2005/8/quickstyle/simple1" qsCatId="simple" csTypeId="urn:microsoft.com/office/officeart/2005/8/colors/accent1_5" csCatId="accent1" phldr="1"/>
      <dgm:spPr/>
      <dgm:t>
        <a:bodyPr/>
        <a:lstStyle/>
        <a:p>
          <a:endParaRPr lang="sv-SE"/>
        </a:p>
      </dgm:t>
    </dgm:pt>
    <dgm:pt modelId="{AD0A97C8-12F8-4F62-95A3-ED89BF95A54D}">
      <dgm:prSet phldrT="[Text]"/>
      <dgm:spPr/>
      <dgm:t>
        <a:bodyPr/>
        <a:lstStyle/>
        <a:p>
          <a:r>
            <a:rPr lang="sv-SE"/>
            <a:t>Tid</a:t>
          </a:r>
        </a:p>
      </dgm:t>
    </dgm:pt>
    <dgm:pt modelId="{45377639-41B7-4A0B-8693-F5119DB8C104}" type="parTrans" cxnId="{E949DB3C-F07E-4E86-A98C-F1B3E57DA5CA}">
      <dgm:prSet/>
      <dgm:spPr/>
      <dgm:t>
        <a:bodyPr/>
        <a:lstStyle/>
        <a:p>
          <a:endParaRPr lang="sv-SE"/>
        </a:p>
      </dgm:t>
    </dgm:pt>
    <dgm:pt modelId="{8306BFCF-4322-4F1E-8502-839F993BF957}" type="sibTrans" cxnId="{E949DB3C-F07E-4E86-A98C-F1B3E57DA5CA}">
      <dgm:prSet/>
      <dgm:spPr/>
      <dgm:t>
        <a:bodyPr/>
        <a:lstStyle/>
        <a:p>
          <a:endParaRPr lang="sv-SE"/>
        </a:p>
      </dgm:t>
    </dgm:pt>
    <dgm:pt modelId="{98895630-3EEF-45D7-954F-5E3A45DE0ABC}">
      <dgm:prSet phldrT="[Text]" custT="1"/>
      <dgm:spPr/>
      <dgm:t>
        <a:bodyPr/>
        <a:lstStyle/>
        <a:p>
          <a:r>
            <a:rPr lang="sv-SE" sz="1600" dirty="0"/>
            <a:t>Samordning av samverkansgrupp (sammankallande till möten, planering av möten, kontakt via mail och telefon)</a:t>
          </a:r>
        </a:p>
      </dgm:t>
    </dgm:pt>
    <dgm:pt modelId="{3405F1EE-287F-40E5-9E33-E46BCBD294D9}" type="parTrans" cxnId="{2D06DCDA-5A12-4A13-B133-30635B00C744}">
      <dgm:prSet/>
      <dgm:spPr/>
      <dgm:t>
        <a:bodyPr/>
        <a:lstStyle/>
        <a:p>
          <a:endParaRPr lang="sv-SE"/>
        </a:p>
      </dgm:t>
    </dgm:pt>
    <dgm:pt modelId="{D7017350-6575-4036-B1DA-4E91FC937F73}" type="sibTrans" cxnId="{2D06DCDA-5A12-4A13-B133-30635B00C744}">
      <dgm:prSet/>
      <dgm:spPr/>
      <dgm:t>
        <a:bodyPr/>
        <a:lstStyle/>
        <a:p>
          <a:endParaRPr lang="sv-SE"/>
        </a:p>
      </dgm:t>
    </dgm:pt>
    <dgm:pt modelId="{E1F50B92-5C67-4923-AFEC-9D6670BF7389}">
      <dgm:prSet phldrT="[Text]"/>
      <dgm:spPr/>
      <dgm:t>
        <a:bodyPr/>
        <a:lstStyle/>
        <a:p>
          <a:r>
            <a:rPr lang="sv-SE"/>
            <a:t>Kostnader</a:t>
          </a:r>
        </a:p>
      </dgm:t>
    </dgm:pt>
    <dgm:pt modelId="{57B7D85E-BA00-43E0-8EF1-A3E78D421F2B}" type="parTrans" cxnId="{896D4C5B-60EB-4347-A8E5-CC7335B43FB2}">
      <dgm:prSet/>
      <dgm:spPr/>
      <dgm:t>
        <a:bodyPr/>
        <a:lstStyle/>
        <a:p>
          <a:endParaRPr lang="sv-SE"/>
        </a:p>
      </dgm:t>
    </dgm:pt>
    <dgm:pt modelId="{05076189-5B9F-43CF-9451-5F86075781E0}" type="sibTrans" cxnId="{896D4C5B-60EB-4347-A8E5-CC7335B43FB2}">
      <dgm:prSet/>
      <dgm:spPr/>
      <dgm:t>
        <a:bodyPr/>
        <a:lstStyle/>
        <a:p>
          <a:endParaRPr lang="sv-SE"/>
        </a:p>
      </dgm:t>
    </dgm:pt>
    <dgm:pt modelId="{1A02277A-094D-443A-8DA8-65DCCF35F0DC}">
      <dgm:prSet phldrT="[Text]" custT="1"/>
      <dgm:spPr/>
      <dgm:t>
        <a:bodyPr/>
        <a:lstStyle/>
        <a:p>
          <a:r>
            <a:rPr lang="sv-SE" sz="1600"/>
            <a:t>Personalkostnader/tid avsatt till att delta i Kärleken är fri</a:t>
          </a:r>
        </a:p>
      </dgm:t>
    </dgm:pt>
    <dgm:pt modelId="{35B1BA24-878D-49D8-A899-0203852CC969}" type="parTrans" cxnId="{CCA093B7-3E58-4364-B056-3980D8CD42E3}">
      <dgm:prSet/>
      <dgm:spPr/>
      <dgm:t>
        <a:bodyPr/>
        <a:lstStyle/>
        <a:p>
          <a:endParaRPr lang="sv-SE"/>
        </a:p>
      </dgm:t>
    </dgm:pt>
    <dgm:pt modelId="{B6940EF6-2121-4C02-A6D5-99A4B424A58D}" type="sibTrans" cxnId="{CCA093B7-3E58-4364-B056-3980D8CD42E3}">
      <dgm:prSet/>
      <dgm:spPr/>
      <dgm:t>
        <a:bodyPr/>
        <a:lstStyle/>
        <a:p>
          <a:endParaRPr lang="sv-SE"/>
        </a:p>
      </dgm:t>
    </dgm:pt>
    <dgm:pt modelId="{A922B854-BDDB-4E82-863B-72BF0B19477A}">
      <dgm:prSet custT="1"/>
      <dgm:spPr/>
      <dgm:t>
        <a:bodyPr/>
        <a:lstStyle/>
        <a:p>
          <a:r>
            <a:rPr lang="sv-SE" sz="1600" dirty="0"/>
            <a:t>Kontakt med skolor (pågående och kommande)</a:t>
          </a:r>
        </a:p>
      </dgm:t>
    </dgm:pt>
    <dgm:pt modelId="{CBEFE44F-B3F8-4E56-9190-9FCF306E0558}" type="parTrans" cxnId="{EE5F2792-9569-4CE0-82DC-4CB11AE6454A}">
      <dgm:prSet/>
      <dgm:spPr/>
      <dgm:t>
        <a:bodyPr/>
        <a:lstStyle/>
        <a:p>
          <a:endParaRPr lang="sv-SE"/>
        </a:p>
      </dgm:t>
    </dgm:pt>
    <dgm:pt modelId="{6F510568-821B-492D-B982-74F6F59C07A5}" type="sibTrans" cxnId="{EE5F2792-9569-4CE0-82DC-4CB11AE6454A}">
      <dgm:prSet/>
      <dgm:spPr/>
      <dgm:t>
        <a:bodyPr/>
        <a:lstStyle/>
        <a:p>
          <a:endParaRPr lang="sv-SE"/>
        </a:p>
      </dgm:t>
    </dgm:pt>
    <dgm:pt modelId="{972308E2-68E4-404B-AE45-BD882AC8BF02}">
      <dgm:prSet custT="1"/>
      <dgm:spPr/>
      <dgm:t>
        <a:bodyPr/>
        <a:lstStyle/>
        <a:p>
          <a:pPr rtl="0"/>
          <a:r>
            <a:rPr lang="sv-SE" sz="1600" dirty="0"/>
            <a:t>Samordna arbetet under temaveckan på skolan samt möta elever</a:t>
          </a:r>
          <a:r>
            <a:rPr lang="sv-SE" sz="1600" dirty="0">
              <a:latin typeface="Gill Sans MT"/>
            </a:rPr>
            <a:t> </a:t>
          </a:r>
        </a:p>
      </dgm:t>
    </dgm:pt>
    <dgm:pt modelId="{9EA1280F-C870-4CB2-8FFA-4D9EF2C4F520}" type="parTrans" cxnId="{1CC415CC-B5F6-4AC0-B293-89B72877DBBE}">
      <dgm:prSet/>
      <dgm:spPr/>
      <dgm:t>
        <a:bodyPr/>
        <a:lstStyle/>
        <a:p>
          <a:endParaRPr lang="sv-SE"/>
        </a:p>
      </dgm:t>
    </dgm:pt>
    <dgm:pt modelId="{1012FC4C-A0F1-438D-81BD-7F7D95A113AB}" type="sibTrans" cxnId="{1CC415CC-B5F6-4AC0-B293-89B72877DBBE}">
      <dgm:prSet/>
      <dgm:spPr/>
      <dgm:t>
        <a:bodyPr/>
        <a:lstStyle/>
        <a:p>
          <a:endParaRPr lang="sv-SE"/>
        </a:p>
      </dgm:t>
    </dgm:pt>
    <dgm:pt modelId="{0F07BEDA-54A7-4A7C-B0FB-962119831D2C}">
      <dgm:prSet custT="1"/>
      <dgm:spPr/>
      <dgm:t>
        <a:bodyPr/>
        <a:lstStyle/>
        <a:p>
          <a:pPr rtl="0"/>
          <a:r>
            <a:rPr lang="sv-SE" sz="1600" dirty="0"/>
            <a:t>Samordna arbete </a:t>
          </a:r>
          <a:r>
            <a:rPr lang="sv-SE" sz="1600" dirty="0">
              <a:latin typeface="Gill Sans MT"/>
            </a:rPr>
            <a:t>med utvärdering och uppföljning med aktuell skola</a:t>
          </a:r>
          <a:endParaRPr lang="sv-SE" sz="1600" dirty="0"/>
        </a:p>
      </dgm:t>
    </dgm:pt>
    <dgm:pt modelId="{0461A9CA-767D-40D7-A91B-94B136062948}" type="parTrans" cxnId="{476402DB-76C7-477F-A05F-3319DD86AE1E}">
      <dgm:prSet/>
      <dgm:spPr/>
      <dgm:t>
        <a:bodyPr/>
        <a:lstStyle/>
        <a:p>
          <a:endParaRPr lang="sv-SE"/>
        </a:p>
      </dgm:t>
    </dgm:pt>
    <dgm:pt modelId="{44E52A46-BEC2-4C91-848D-27ACA21584E4}" type="sibTrans" cxnId="{476402DB-76C7-477F-A05F-3319DD86AE1E}">
      <dgm:prSet/>
      <dgm:spPr/>
      <dgm:t>
        <a:bodyPr/>
        <a:lstStyle/>
        <a:p>
          <a:endParaRPr lang="sv-SE"/>
        </a:p>
      </dgm:t>
    </dgm:pt>
    <dgm:pt modelId="{EDE56979-64A1-412B-BE13-E437A7D74793}">
      <dgm:prSet custT="1"/>
      <dgm:spPr/>
      <dgm:t>
        <a:bodyPr/>
        <a:lstStyle/>
        <a:p>
          <a:r>
            <a:rPr lang="sv-SE" sz="1600"/>
            <a:t>Material löpande (pyssel, ”bra-att-ha-kort, affischer </a:t>
          </a:r>
          <a:r>
            <a:rPr lang="sv-SE" sz="1600" err="1"/>
            <a:t>m.m</a:t>
          </a:r>
          <a:r>
            <a:rPr lang="sv-SE" sz="1600">
              <a:latin typeface="Gill Sans MT"/>
            </a:rPr>
            <a:t>)</a:t>
          </a:r>
          <a:endParaRPr lang="sv-SE" sz="1600"/>
        </a:p>
      </dgm:t>
    </dgm:pt>
    <dgm:pt modelId="{8BDE28FA-BA47-4C6E-9677-0249BD31A304}" type="parTrans" cxnId="{5126A29C-5241-4ACD-B6E6-2F434428E1CB}">
      <dgm:prSet/>
      <dgm:spPr/>
      <dgm:t>
        <a:bodyPr/>
        <a:lstStyle/>
        <a:p>
          <a:endParaRPr lang="sv-SE"/>
        </a:p>
      </dgm:t>
    </dgm:pt>
    <dgm:pt modelId="{E7E170F6-F7F1-40A0-88B0-18094579797A}" type="sibTrans" cxnId="{5126A29C-5241-4ACD-B6E6-2F434428E1CB}">
      <dgm:prSet/>
      <dgm:spPr/>
      <dgm:t>
        <a:bodyPr/>
        <a:lstStyle/>
        <a:p>
          <a:endParaRPr lang="sv-SE"/>
        </a:p>
      </dgm:t>
    </dgm:pt>
    <dgm:pt modelId="{5CB106CA-BD9C-445A-ACE0-C5D9E7745A4D}">
      <dgm:prSet custT="1"/>
      <dgm:spPr/>
      <dgm:t>
        <a:bodyPr/>
        <a:lstStyle/>
        <a:p>
          <a:pPr rtl="0"/>
          <a:r>
            <a:rPr lang="sv-SE" sz="1600"/>
            <a:t>Material engångsinköp (t-shirts, utställning</a:t>
          </a:r>
          <a:r>
            <a:rPr lang="sv-SE" sz="1600">
              <a:latin typeface="Gill Sans MT"/>
            </a:rPr>
            <a:t>) </a:t>
          </a:r>
          <a:endParaRPr lang="sv-SE" sz="1600"/>
        </a:p>
      </dgm:t>
    </dgm:pt>
    <dgm:pt modelId="{38787DE0-22CF-403B-9D42-BA67ACAA76D0}" type="parTrans" cxnId="{02AF3EC0-A082-4911-979E-167D559BD121}">
      <dgm:prSet/>
      <dgm:spPr/>
      <dgm:t>
        <a:bodyPr/>
        <a:lstStyle/>
        <a:p>
          <a:endParaRPr lang="sv-SE"/>
        </a:p>
      </dgm:t>
    </dgm:pt>
    <dgm:pt modelId="{59963570-2649-4300-8346-5AE54EE066F6}" type="sibTrans" cxnId="{02AF3EC0-A082-4911-979E-167D559BD121}">
      <dgm:prSet/>
      <dgm:spPr/>
      <dgm:t>
        <a:bodyPr/>
        <a:lstStyle/>
        <a:p>
          <a:endParaRPr lang="sv-SE"/>
        </a:p>
      </dgm:t>
    </dgm:pt>
    <dgm:pt modelId="{0FD7348F-D936-4C93-81BD-EFBD1D2E4638}">
      <dgm:prSet custT="1"/>
      <dgm:spPr/>
      <dgm:t>
        <a:bodyPr/>
        <a:lstStyle/>
        <a:p>
          <a:pPr rtl="0"/>
          <a:r>
            <a:rPr lang="sv-SE" sz="1600"/>
            <a:t>Ev</a:t>
          </a:r>
          <a:r>
            <a:rPr lang="sv-SE" sz="1600">
              <a:latin typeface="Gill Sans MT"/>
            </a:rPr>
            <a:t> teater</a:t>
          </a:r>
          <a:r>
            <a:rPr lang="sv-SE" sz="1600"/>
            <a:t> eller föreläsning</a:t>
          </a:r>
        </a:p>
      </dgm:t>
    </dgm:pt>
    <dgm:pt modelId="{C2D7012A-188A-4EE8-ADD7-8C3D95DFEC69}" type="parTrans" cxnId="{3748CE43-ADEE-4828-A1ED-98F44FFC1BBC}">
      <dgm:prSet/>
      <dgm:spPr/>
      <dgm:t>
        <a:bodyPr/>
        <a:lstStyle/>
        <a:p>
          <a:endParaRPr lang="sv-SE"/>
        </a:p>
      </dgm:t>
    </dgm:pt>
    <dgm:pt modelId="{2C88C369-595E-4B3B-AC3C-0BF3B3E171D6}" type="sibTrans" cxnId="{3748CE43-ADEE-4828-A1ED-98F44FFC1BBC}">
      <dgm:prSet/>
      <dgm:spPr/>
      <dgm:t>
        <a:bodyPr/>
        <a:lstStyle/>
        <a:p>
          <a:endParaRPr lang="sv-SE"/>
        </a:p>
      </dgm:t>
    </dgm:pt>
    <dgm:pt modelId="{07825DB8-6EA9-40B2-888C-97F59004F324}">
      <dgm:prSet custT="1"/>
      <dgm:spPr/>
      <dgm:t>
        <a:bodyPr/>
        <a:lstStyle/>
        <a:p>
          <a:r>
            <a:rPr lang="sv-SE" sz="1600" dirty="0"/>
            <a:t>Kontorsmaterial, arbetsplats</a:t>
          </a:r>
        </a:p>
      </dgm:t>
    </dgm:pt>
    <dgm:pt modelId="{CE2AF615-C570-446F-9A11-64E6788E4160}" type="parTrans" cxnId="{EF5A8309-A14E-4208-9AF4-E97F3799B28A}">
      <dgm:prSet/>
      <dgm:spPr/>
      <dgm:t>
        <a:bodyPr/>
        <a:lstStyle/>
        <a:p>
          <a:endParaRPr lang="sv-SE"/>
        </a:p>
      </dgm:t>
    </dgm:pt>
    <dgm:pt modelId="{A9AA9A4A-31F5-460E-B6FD-F0959756B90B}" type="sibTrans" cxnId="{EF5A8309-A14E-4208-9AF4-E97F3799B28A}">
      <dgm:prSet/>
      <dgm:spPr/>
      <dgm:t>
        <a:bodyPr/>
        <a:lstStyle/>
        <a:p>
          <a:endParaRPr lang="sv-SE"/>
        </a:p>
      </dgm:t>
    </dgm:pt>
    <dgm:pt modelId="{1103861F-950B-4D1A-A0A5-7332B0A81CF0}">
      <dgm:prSet phldr="0" custT="1"/>
      <dgm:spPr/>
      <dgm:t>
        <a:bodyPr/>
        <a:lstStyle/>
        <a:p>
          <a:pPr rtl="0"/>
          <a:r>
            <a:rPr lang="sv-SE" sz="1600" err="1">
              <a:latin typeface="Gill Sans MT"/>
            </a:rPr>
            <a:t>Ev</a:t>
          </a:r>
          <a:r>
            <a:rPr lang="sv-SE" sz="1600">
              <a:latin typeface="Gill Sans MT"/>
            </a:rPr>
            <a:t> resekostnader</a:t>
          </a:r>
        </a:p>
      </dgm:t>
    </dgm:pt>
    <dgm:pt modelId="{5B1A7DA4-2D30-4A26-8C40-0BB3141984AF}" type="parTrans" cxnId="{9481CF50-E491-445F-BAB7-B1D416F80BD8}">
      <dgm:prSet/>
      <dgm:spPr/>
      <dgm:t>
        <a:bodyPr/>
        <a:lstStyle/>
        <a:p>
          <a:endParaRPr lang="sv-SE"/>
        </a:p>
      </dgm:t>
    </dgm:pt>
    <dgm:pt modelId="{8406FEFB-41A1-4E96-903A-2A4785A89617}" type="sibTrans" cxnId="{9481CF50-E491-445F-BAB7-B1D416F80BD8}">
      <dgm:prSet/>
      <dgm:spPr/>
      <dgm:t>
        <a:bodyPr/>
        <a:lstStyle/>
        <a:p>
          <a:endParaRPr lang="sv-SE"/>
        </a:p>
      </dgm:t>
    </dgm:pt>
    <dgm:pt modelId="{96A56BB8-ABE3-4341-B7A4-3D091BA17AA5}" type="pres">
      <dgm:prSet presAssocID="{A07CB0A7-90CA-4DD0-9ADB-170DDCCE5C73}" presName="Name0" presStyleCnt="0">
        <dgm:presLayoutVars>
          <dgm:dir/>
          <dgm:animLvl val="lvl"/>
          <dgm:resizeHandles/>
        </dgm:presLayoutVars>
      </dgm:prSet>
      <dgm:spPr/>
    </dgm:pt>
    <dgm:pt modelId="{90DF8DDF-A5D7-46DE-9E2B-F942A5E4CE04}" type="pres">
      <dgm:prSet presAssocID="{AD0A97C8-12F8-4F62-95A3-ED89BF95A54D}" presName="linNode" presStyleCnt="0"/>
      <dgm:spPr/>
    </dgm:pt>
    <dgm:pt modelId="{A5E3C9EE-70B4-411B-BAF0-4DE67D11864C}" type="pres">
      <dgm:prSet presAssocID="{AD0A97C8-12F8-4F62-95A3-ED89BF95A54D}" presName="parentShp" presStyleLbl="node1" presStyleIdx="0" presStyleCnt="2" custScaleY="117402">
        <dgm:presLayoutVars>
          <dgm:bulletEnabled val="1"/>
        </dgm:presLayoutVars>
      </dgm:prSet>
      <dgm:spPr/>
    </dgm:pt>
    <dgm:pt modelId="{B3EF49F2-50F7-4771-A313-B698E9E8E975}" type="pres">
      <dgm:prSet presAssocID="{AD0A97C8-12F8-4F62-95A3-ED89BF95A54D}" presName="childShp" presStyleLbl="bgAccFollowNode1" presStyleIdx="0" presStyleCnt="2" custScaleY="151671">
        <dgm:presLayoutVars>
          <dgm:bulletEnabled val="1"/>
        </dgm:presLayoutVars>
      </dgm:prSet>
      <dgm:spPr/>
    </dgm:pt>
    <dgm:pt modelId="{A1A77AD4-62CD-484C-9A02-02C0DB03A2FC}" type="pres">
      <dgm:prSet presAssocID="{8306BFCF-4322-4F1E-8502-839F993BF957}" presName="spacing" presStyleCnt="0"/>
      <dgm:spPr/>
    </dgm:pt>
    <dgm:pt modelId="{28B9E8E9-1798-46CB-AD90-353F028129B8}" type="pres">
      <dgm:prSet presAssocID="{E1F50B92-5C67-4923-AFEC-9D6670BF7389}" presName="linNode" presStyleCnt="0"/>
      <dgm:spPr/>
    </dgm:pt>
    <dgm:pt modelId="{90B66DA3-4925-40AD-87E6-FF2712E2365C}" type="pres">
      <dgm:prSet presAssocID="{E1F50B92-5C67-4923-AFEC-9D6670BF7389}" presName="parentShp" presStyleLbl="node1" presStyleIdx="1" presStyleCnt="2" custScaleY="111843">
        <dgm:presLayoutVars>
          <dgm:bulletEnabled val="1"/>
        </dgm:presLayoutVars>
      </dgm:prSet>
      <dgm:spPr/>
    </dgm:pt>
    <dgm:pt modelId="{333993D9-77D3-4B07-A8B9-058C642AD801}" type="pres">
      <dgm:prSet presAssocID="{E1F50B92-5C67-4923-AFEC-9D6670BF7389}" presName="childShp" presStyleLbl="bgAccFollowNode1" presStyleIdx="1" presStyleCnt="2" custScaleY="146583">
        <dgm:presLayoutVars>
          <dgm:bulletEnabled val="1"/>
        </dgm:presLayoutVars>
      </dgm:prSet>
      <dgm:spPr/>
    </dgm:pt>
  </dgm:ptLst>
  <dgm:cxnLst>
    <dgm:cxn modelId="{EF5A8309-A14E-4208-9AF4-E97F3799B28A}" srcId="{E1F50B92-5C67-4923-AFEC-9D6670BF7389}" destId="{07825DB8-6EA9-40B2-888C-97F59004F324}" srcOrd="4" destOrd="0" parTransId="{CE2AF615-C570-446F-9A11-64E6788E4160}" sibTransId="{A9AA9A4A-31F5-460E-B6FD-F0959756B90B}"/>
    <dgm:cxn modelId="{A7BC900C-7F0E-474B-B09B-0FB7025EB3D0}" type="presOf" srcId="{E1F50B92-5C67-4923-AFEC-9D6670BF7389}" destId="{90B66DA3-4925-40AD-87E6-FF2712E2365C}" srcOrd="0" destOrd="0" presId="urn:microsoft.com/office/officeart/2005/8/layout/vList6"/>
    <dgm:cxn modelId="{3AB5730F-0829-46A0-B656-2BEFC5CF9514}" type="presOf" srcId="{1A02277A-094D-443A-8DA8-65DCCF35F0DC}" destId="{333993D9-77D3-4B07-A8B9-058C642AD801}" srcOrd="0" destOrd="0" presId="urn:microsoft.com/office/officeart/2005/8/layout/vList6"/>
    <dgm:cxn modelId="{EA2EE034-4839-4300-8FD0-80C26E77A418}" type="presOf" srcId="{07825DB8-6EA9-40B2-888C-97F59004F324}" destId="{333993D9-77D3-4B07-A8B9-058C642AD801}" srcOrd="0" destOrd="4" presId="urn:microsoft.com/office/officeart/2005/8/layout/vList6"/>
    <dgm:cxn modelId="{BD493A37-DD3A-40DD-BAD9-367BBA3FD4D8}" type="presOf" srcId="{1103861F-950B-4D1A-A0A5-7332B0A81CF0}" destId="{333993D9-77D3-4B07-A8B9-058C642AD801}" srcOrd="0" destOrd="5" presId="urn:microsoft.com/office/officeart/2005/8/layout/vList6"/>
    <dgm:cxn modelId="{E949DB3C-F07E-4E86-A98C-F1B3E57DA5CA}" srcId="{A07CB0A7-90CA-4DD0-9ADB-170DDCCE5C73}" destId="{AD0A97C8-12F8-4F62-95A3-ED89BF95A54D}" srcOrd="0" destOrd="0" parTransId="{45377639-41B7-4A0B-8693-F5119DB8C104}" sibTransId="{8306BFCF-4322-4F1E-8502-839F993BF957}"/>
    <dgm:cxn modelId="{896D4C5B-60EB-4347-A8E5-CC7335B43FB2}" srcId="{A07CB0A7-90CA-4DD0-9ADB-170DDCCE5C73}" destId="{E1F50B92-5C67-4923-AFEC-9D6670BF7389}" srcOrd="1" destOrd="0" parTransId="{57B7D85E-BA00-43E0-8EF1-A3E78D421F2B}" sibTransId="{05076189-5B9F-43CF-9451-5F86075781E0}"/>
    <dgm:cxn modelId="{3748CE43-ADEE-4828-A1ED-98F44FFC1BBC}" srcId="{E1F50B92-5C67-4923-AFEC-9D6670BF7389}" destId="{0FD7348F-D936-4C93-81BD-EFBD1D2E4638}" srcOrd="3" destOrd="0" parTransId="{C2D7012A-188A-4EE8-ADD7-8C3D95DFEC69}" sibTransId="{2C88C369-595E-4B3B-AC3C-0BF3B3E171D6}"/>
    <dgm:cxn modelId="{D7BFA169-8452-496B-BFB7-AC1F2FA55CD8}" type="presOf" srcId="{5CB106CA-BD9C-445A-ACE0-C5D9E7745A4D}" destId="{333993D9-77D3-4B07-A8B9-058C642AD801}" srcOrd="0" destOrd="2" presId="urn:microsoft.com/office/officeart/2005/8/layout/vList6"/>
    <dgm:cxn modelId="{179E376A-F5C7-46B1-AB1F-C3AEA6B98D78}" type="presOf" srcId="{0FD7348F-D936-4C93-81BD-EFBD1D2E4638}" destId="{333993D9-77D3-4B07-A8B9-058C642AD801}" srcOrd="0" destOrd="3" presId="urn:microsoft.com/office/officeart/2005/8/layout/vList6"/>
    <dgm:cxn modelId="{9481CF50-E491-445F-BAB7-B1D416F80BD8}" srcId="{E1F50B92-5C67-4923-AFEC-9D6670BF7389}" destId="{1103861F-950B-4D1A-A0A5-7332B0A81CF0}" srcOrd="5" destOrd="0" parTransId="{5B1A7DA4-2D30-4A26-8C40-0BB3141984AF}" sibTransId="{8406FEFB-41A1-4E96-903A-2A4785A89617}"/>
    <dgm:cxn modelId="{6A9DD372-BC6F-4B46-A1A8-72D364193BBA}" type="presOf" srcId="{98895630-3EEF-45D7-954F-5E3A45DE0ABC}" destId="{B3EF49F2-50F7-4771-A313-B698E9E8E975}" srcOrd="0" destOrd="0" presId="urn:microsoft.com/office/officeart/2005/8/layout/vList6"/>
    <dgm:cxn modelId="{435EF974-D649-4EB6-B275-BB190236B7F2}" type="presOf" srcId="{0F07BEDA-54A7-4A7C-B0FB-962119831D2C}" destId="{B3EF49F2-50F7-4771-A313-B698E9E8E975}" srcOrd="0" destOrd="3" presId="urn:microsoft.com/office/officeart/2005/8/layout/vList6"/>
    <dgm:cxn modelId="{4ABB8275-53DF-48B9-992D-F090FC995536}" type="presOf" srcId="{A922B854-BDDB-4E82-863B-72BF0B19477A}" destId="{B3EF49F2-50F7-4771-A313-B698E9E8E975}" srcOrd="0" destOrd="1" presId="urn:microsoft.com/office/officeart/2005/8/layout/vList6"/>
    <dgm:cxn modelId="{0986E691-ECD9-4498-8E25-F9572C799C6D}" type="presOf" srcId="{A07CB0A7-90CA-4DD0-9ADB-170DDCCE5C73}" destId="{96A56BB8-ABE3-4341-B7A4-3D091BA17AA5}" srcOrd="0" destOrd="0" presId="urn:microsoft.com/office/officeart/2005/8/layout/vList6"/>
    <dgm:cxn modelId="{EE5F2792-9569-4CE0-82DC-4CB11AE6454A}" srcId="{AD0A97C8-12F8-4F62-95A3-ED89BF95A54D}" destId="{A922B854-BDDB-4E82-863B-72BF0B19477A}" srcOrd="1" destOrd="0" parTransId="{CBEFE44F-B3F8-4E56-9190-9FCF306E0558}" sibTransId="{6F510568-821B-492D-B982-74F6F59C07A5}"/>
    <dgm:cxn modelId="{3192D392-69D1-47BE-A147-176E7BA9884E}" type="presOf" srcId="{972308E2-68E4-404B-AE45-BD882AC8BF02}" destId="{B3EF49F2-50F7-4771-A313-B698E9E8E975}" srcOrd="0" destOrd="2" presId="urn:microsoft.com/office/officeart/2005/8/layout/vList6"/>
    <dgm:cxn modelId="{5126A29C-5241-4ACD-B6E6-2F434428E1CB}" srcId="{E1F50B92-5C67-4923-AFEC-9D6670BF7389}" destId="{EDE56979-64A1-412B-BE13-E437A7D74793}" srcOrd="1" destOrd="0" parTransId="{8BDE28FA-BA47-4C6E-9677-0249BD31A304}" sibTransId="{E7E170F6-F7F1-40A0-88B0-18094579797A}"/>
    <dgm:cxn modelId="{CCA093B7-3E58-4364-B056-3980D8CD42E3}" srcId="{E1F50B92-5C67-4923-AFEC-9D6670BF7389}" destId="{1A02277A-094D-443A-8DA8-65DCCF35F0DC}" srcOrd="0" destOrd="0" parTransId="{35B1BA24-878D-49D8-A899-0203852CC969}" sibTransId="{B6940EF6-2121-4C02-A6D5-99A4B424A58D}"/>
    <dgm:cxn modelId="{02AF3EC0-A082-4911-979E-167D559BD121}" srcId="{E1F50B92-5C67-4923-AFEC-9D6670BF7389}" destId="{5CB106CA-BD9C-445A-ACE0-C5D9E7745A4D}" srcOrd="2" destOrd="0" parTransId="{38787DE0-22CF-403B-9D42-BA67ACAA76D0}" sibTransId="{59963570-2649-4300-8346-5AE54EE066F6}"/>
    <dgm:cxn modelId="{1CC415CC-B5F6-4AC0-B293-89B72877DBBE}" srcId="{AD0A97C8-12F8-4F62-95A3-ED89BF95A54D}" destId="{972308E2-68E4-404B-AE45-BD882AC8BF02}" srcOrd="2" destOrd="0" parTransId="{9EA1280F-C870-4CB2-8FFA-4D9EF2C4F520}" sibTransId="{1012FC4C-A0F1-438D-81BD-7F7D95A113AB}"/>
    <dgm:cxn modelId="{0FF98AD0-1C00-474B-9823-A0CA5C34DA80}" type="presOf" srcId="{EDE56979-64A1-412B-BE13-E437A7D74793}" destId="{333993D9-77D3-4B07-A8B9-058C642AD801}" srcOrd="0" destOrd="1" presId="urn:microsoft.com/office/officeart/2005/8/layout/vList6"/>
    <dgm:cxn modelId="{438ED9D4-2BC7-48F1-ABCC-B9A11234C75F}" type="presOf" srcId="{AD0A97C8-12F8-4F62-95A3-ED89BF95A54D}" destId="{A5E3C9EE-70B4-411B-BAF0-4DE67D11864C}" srcOrd="0" destOrd="0" presId="urn:microsoft.com/office/officeart/2005/8/layout/vList6"/>
    <dgm:cxn modelId="{2D06DCDA-5A12-4A13-B133-30635B00C744}" srcId="{AD0A97C8-12F8-4F62-95A3-ED89BF95A54D}" destId="{98895630-3EEF-45D7-954F-5E3A45DE0ABC}" srcOrd="0" destOrd="0" parTransId="{3405F1EE-287F-40E5-9E33-E46BCBD294D9}" sibTransId="{D7017350-6575-4036-B1DA-4E91FC937F73}"/>
    <dgm:cxn modelId="{476402DB-76C7-477F-A05F-3319DD86AE1E}" srcId="{AD0A97C8-12F8-4F62-95A3-ED89BF95A54D}" destId="{0F07BEDA-54A7-4A7C-B0FB-962119831D2C}" srcOrd="3" destOrd="0" parTransId="{0461A9CA-767D-40D7-A91B-94B136062948}" sibTransId="{44E52A46-BEC2-4C91-848D-27ACA21584E4}"/>
    <dgm:cxn modelId="{2385EBA3-9332-4828-91A3-255916B151C6}" type="presParOf" srcId="{96A56BB8-ABE3-4341-B7A4-3D091BA17AA5}" destId="{90DF8DDF-A5D7-46DE-9E2B-F942A5E4CE04}" srcOrd="0" destOrd="0" presId="urn:microsoft.com/office/officeart/2005/8/layout/vList6"/>
    <dgm:cxn modelId="{A6D66C03-0646-4D28-8E4F-BC153F4F4ADF}" type="presParOf" srcId="{90DF8DDF-A5D7-46DE-9E2B-F942A5E4CE04}" destId="{A5E3C9EE-70B4-411B-BAF0-4DE67D11864C}" srcOrd="0" destOrd="0" presId="urn:microsoft.com/office/officeart/2005/8/layout/vList6"/>
    <dgm:cxn modelId="{BFE24C27-D4E9-44B7-A063-ABABF698BB3C}" type="presParOf" srcId="{90DF8DDF-A5D7-46DE-9E2B-F942A5E4CE04}" destId="{B3EF49F2-50F7-4771-A313-B698E9E8E975}" srcOrd="1" destOrd="0" presId="urn:microsoft.com/office/officeart/2005/8/layout/vList6"/>
    <dgm:cxn modelId="{11AD23E2-50EE-459C-B10A-3B23D7FD724A}" type="presParOf" srcId="{96A56BB8-ABE3-4341-B7A4-3D091BA17AA5}" destId="{A1A77AD4-62CD-484C-9A02-02C0DB03A2FC}" srcOrd="1" destOrd="0" presId="urn:microsoft.com/office/officeart/2005/8/layout/vList6"/>
    <dgm:cxn modelId="{3C9AB002-63DE-47FB-81A4-C7830F33923E}" type="presParOf" srcId="{96A56BB8-ABE3-4341-B7A4-3D091BA17AA5}" destId="{28B9E8E9-1798-46CB-AD90-353F028129B8}" srcOrd="2" destOrd="0" presId="urn:microsoft.com/office/officeart/2005/8/layout/vList6"/>
    <dgm:cxn modelId="{98ED05EF-6793-482C-9274-A033166FD5C8}" type="presParOf" srcId="{28B9E8E9-1798-46CB-AD90-353F028129B8}" destId="{90B66DA3-4925-40AD-87E6-FF2712E2365C}" srcOrd="0" destOrd="0" presId="urn:microsoft.com/office/officeart/2005/8/layout/vList6"/>
    <dgm:cxn modelId="{8DD58FEF-F657-4042-9D0B-94FA800DD120}" type="presParOf" srcId="{28B9E8E9-1798-46CB-AD90-353F028129B8}" destId="{333993D9-77D3-4B07-A8B9-058C642AD80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B2C9CD-672B-4E2D-8F73-BA48900F85F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sv-SE"/>
        </a:p>
      </dgm:t>
    </dgm:pt>
    <dgm:pt modelId="{8D102007-9049-49B7-9C09-92EB7A41B384}">
      <dgm:prSet phldrT="[Text]" phldr="0"/>
      <dgm:spPr/>
      <dgm:t>
        <a:bodyPr/>
        <a:lstStyle/>
        <a:p>
          <a:pPr rtl="0"/>
          <a:r>
            <a:rPr lang="sv-SE" b="0" i="0" u="none" strike="noStrike" cap="none" baseline="0" noProof="0">
              <a:latin typeface="Gill Sans MT"/>
            </a:rPr>
            <a:t>Arbeta utifrån samverkansmetoden Kärleken är fri</a:t>
          </a:r>
        </a:p>
      </dgm:t>
    </dgm:pt>
    <dgm:pt modelId="{FE941939-BF83-44C7-BD47-044E786730C0}" type="parTrans" cxnId="{DE13C791-DC6B-40B6-AB92-CD443F15D8C2}">
      <dgm:prSet/>
      <dgm:spPr/>
      <dgm:t>
        <a:bodyPr/>
        <a:lstStyle/>
        <a:p>
          <a:endParaRPr lang="sv-SE"/>
        </a:p>
      </dgm:t>
    </dgm:pt>
    <dgm:pt modelId="{86BC3315-775C-4068-82B9-996BCF7705B3}" type="sibTrans" cxnId="{DE13C791-DC6B-40B6-AB92-CD443F15D8C2}">
      <dgm:prSet/>
      <dgm:spPr/>
      <dgm:t>
        <a:bodyPr/>
        <a:lstStyle/>
        <a:p>
          <a:endParaRPr lang="sv-SE"/>
        </a:p>
      </dgm:t>
    </dgm:pt>
    <dgm:pt modelId="{C940CFD1-EE88-426B-B935-B4A32D089F01}">
      <dgm:prSet phldrT="[Text]" phldr="0"/>
      <dgm:spPr/>
      <dgm:t>
        <a:bodyPr/>
        <a:lstStyle/>
        <a:p>
          <a:pPr rtl="0"/>
          <a:r>
            <a:rPr lang="sv-SE">
              <a:latin typeface="Calibri"/>
              <a:cs typeface="Calibri"/>
            </a:rPr>
            <a:t> Arbeta med skolveckor tillsammans med en samverkansgrupp i din kommun </a:t>
          </a:r>
        </a:p>
      </dgm:t>
    </dgm:pt>
    <dgm:pt modelId="{22DCFF1F-4095-4A5C-8BB5-D388B25774C2}" type="parTrans" cxnId="{D7ED4A5E-670E-4B7A-B233-789E56C2FBE9}">
      <dgm:prSet/>
      <dgm:spPr/>
      <dgm:t>
        <a:bodyPr/>
        <a:lstStyle/>
        <a:p>
          <a:endParaRPr lang="sv-SE"/>
        </a:p>
      </dgm:t>
    </dgm:pt>
    <dgm:pt modelId="{13ECC898-32E3-41FC-A912-3E273B8D8AAE}" type="sibTrans" cxnId="{D7ED4A5E-670E-4B7A-B233-789E56C2FBE9}">
      <dgm:prSet/>
      <dgm:spPr/>
      <dgm:t>
        <a:bodyPr/>
        <a:lstStyle/>
        <a:p>
          <a:endParaRPr lang="sv-SE"/>
        </a:p>
      </dgm:t>
    </dgm:pt>
    <dgm:pt modelId="{A07CD797-33C3-41BC-84E2-209AB59CB638}">
      <dgm:prSet phldrT="[Text]" phldr="0"/>
      <dgm:spPr/>
      <dgm:t>
        <a:bodyPr/>
        <a:lstStyle/>
        <a:p>
          <a:pPr rtl="0"/>
          <a:r>
            <a:rPr lang="sv-SE">
              <a:latin typeface="Calibri"/>
              <a:cs typeface="Calibri"/>
            </a:rPr>
            <a:t>Enskild eller grupp, som fördjupning eller grund</a:t>
          </a:r>
        </a:p>
      </dgm:t>
    </dgm:pt>
    <dgm:pt modelId="{890FC893-65C3-4E58-A8DD-8FDE5B036F19}" type="parTrans" cxnId="{0AEBCCAD-ECEA-4ED9-8858-30634DA60E71}">
      <dgm:prSet/>
      <dgm:spPr/>
      <dgm:t>
        <a:bodyPr/>
        <a:lstStyle/>
        <a:p>
          <a:endParaRPr lang="sv-SE"/>
        </a:p>
      </dgm:t>
    </dgm:pt>
    <dgm:pt modelId="{94BECF9A-6920-4882-8E5F-5BE1E6E45997}" type="sibTrans" cxnId="{0AEBCCAD-ECEA-4ED9-8858-30634DA60E71}">
      <dgm:prSet/>
      <dgm:spPr/>
      <dgm:t>
        <a:bodyPr/>
        <a:lstStyle/>
        <a:p>
          <a:endParaRPr lang="sv-SE"/>
        </a:p>
      </dgm:t>
    </dgm:pt>
    <dgm:pt modelId="{25C110C2-D297-40CA-A703-18A86BF3B092}">
      <dgm:prSet phldrT="[Text]" phldr="0"/>
      <dgm:spPr/>
      <dgm:t>
        <a:bodyPr/>
        <a:lstStyle/>
        <a:p>
          <a:pPr rtl="0"/>
          <a:r>
            <a:rPr lang="sv-SE">
              <a:latin typeface="Gill Sans MT"/>
            </a:rPr>
            <a:t>Sprid information om stödvägar för att göra det möjligt för barn att få stöd</a:t>
          </a:r>
          <a:endParaRPr lang="sv-SE"/>
        </a:p>
      </dgm:t>
    </dgm:pt>
    <dgm:pt modelId="{A3059744-B39F-4EF7-9DFB-6DECE836E6D6}" type="parTrans" cxnId="{D7E67310-EEF8-41EF-A256-15A1D148A225}">
      <dgm:prSet/>
      <dgm:spPr/>
      <dgm:t>
        <a:bodyPr/>
        <a:lstStyle/>
        <a:p>
          <a:endParaRPr lang="sv-SE"/>
        </a:p>
      </dgm:t>
    </dgm:pt>
    <dgm:pt modelId="{2099EE23-CA15-4517-ABC8-9F9F214450F0}" type="sibTrans" cxnId="{D7E67310-EEF8-41EF-A256-15A1D148A225}">
      <dgm:prSet/>
      <dgm:spPr/>
      <dgm:t>
        <a:bodyPr/>
        <a:lstStyle/>
        <a:p>
          <a:endParaRPr lang="sv-SE"/>
        </a:p>
      </dgm:t>
    </dgm:pt>
    <dgm:pt modelId="{F970756A-12EE-4280-9622-5436F08C88FA}">
      <dgm:prSet phldr="0"/>
      <dgm:spPr/>
      <dgm:t>
        <a:bodyPr/>
        <a:lstStyle/>
        <a:p>
          <a:pPr rtl="0"/>
          <a:r>
            <a:rPr lang="sv-SE">
              <a:latin typeface="Calibri"/>
              <a:cs typeface="Calibri"/>
            </a:rPr>
            <a:t>Arbeta med materialet i klasser utifrån lärarportalen karlekenarfri.se/</a:t>
          </a:r>
          <a:r>
            <a:rPr lang="sv-SE" err="1">
              <a:latin typeface="Calibri"/>
              <a:cs typeface="Calibri"/>
            </a:rPr>
            <a:t>larare</a:t>
          </a:r>
          <a:endParaRPr lang="sv-SE">
            <a:latin typeface="Calibri"/>
            <a:cs typeface="Calibri"/>
          </a:endParaRPr>
        </a:p>
      </dgm:t>
    </dgm:pt>
    <dgm:pt modelId="{464470D9-82A9-4C3F-ABC0-0ABB207BA5C3}" type="parTrans" cxnId="{D8D1137B-6CC3-4F5F-A770-1461C0324A13}">
      <dgm:prSet/>
      <dgm:spPr/>
      <dgm:t>
        <a:bodyPr/>
        <a:lstStyle/>
        <a:p>
          <a:endParaRPr lang="sv-SE"/>
        </a:p>
      </dgm:t>
    </dgm:pt>
    <dgm:pt modelId="{76801B1B-C87E-4AA1-848E-7D491F989449}" type="sibTrans" cxnId="{D8D1137B-6CC3-4F5F-A770-1461C0324A13}">
      <dgm:prSet/>
      <dgm:spPr/>
      <dgm:t>
        <a:bodyPr/>
        <a:lstStyle/>
        <a:p>
          <a:endParaRPr lang="sv-SE"/>
        </a:p>
      </dgm:t>
    </dgm:pt>
    <dgm:pt modelId="{B35FE243-5A8C-45B1-96DF-EF3B02DC7650}">
      <dgm:prSet phldr="0"/>
      <dgm:spPr/>
      <dgm:t>
        <a:bodyPr/>
        <a:lstStyle/>
        <a:p>
          <a:pPr rtl="0"/>
          <a:r>
            <a:rPr lang="sv-SE">
              <a:latin typeface="Calibri"/>
              <a:cs typeface="Calibri"/>
            </a:rPr>
            <a:t>Tipsa kommuner om att hänvisa till Kärleken är </a:t>
          </a:r>
          <a:r>
            <a:rPr lang="sv-SE" err="1">
              <a:latin typeface="Calibri"/>
              <a:cs typeface="Calibri"/>
            </a:rPr>
            <a:t>fri:s</a:t>
          </a:r>
          <a:r>
            <a:rPr lang="sv-SE">
              <a:latin typeface="Calibri"/>
              <a:cs typeface="Calibri"/>
            </a:rPr>
            <a:t> chatt på deras hemsida</a:t>
          </a:r>
          <a:endParaRPr lang="sv-SE">
            <a:latin typeface="Gill Sans MT"/>
            <a:cs typeface="Calibri"/>
          </a:endParaRPr>
        </a:p>
      </dgm:t>
    </dgm:pt>
    <dgm:pt modelId="{A59EE708-820B-4D3F-871B-914D9D9A96A0}" type="parTrans" cxnId="{B809C31E-9D60-468C-93D9-D62317DCD03A}">
      <dgm:prSet/>
      <dgm:spPr/>
      <dgm:t>
        <a:bodyPr/>
        <a:lstStyle/>
        <a:p>
          <a:endParaRPr lang="sv-SE"/>
        </a:p>
      </dgm:t>
    </dgm:pt>
    <dgm:pt modelId="{FDB4D659-6CD9-48C6-9BA9-30C61992C537}" type="sibTrans" cxnId="{B809C31E-9D60-468C-93D9-D62317DCD03A}">
      <dgm:prSet/>
      <dgm:spPr/>
      <dgm:t>
        <a:bodyPr/>
        <a:lstStyle/>
        <a:p>
          <a:endParaRPr lang="sv-SE"/>
        </a:p>
      </dgm:t>
    </dgm:pt>
    <dgm:pt modelId="{27080D69-E75E-4A1F-AA6B-67E173485C7F}">
      <dgm:prSet phldr="0"/>
      <dgm:spPr/>
      <dgm:t>
        <a:bodyPr/>
        <a:lstStyle/>
        <a:p>
          <a:pPr rtl="0"/>
          <a:r>
            <a:rPr lang="sv-SE">
              <a:latin typeface="Calibri"/>
              <a:cs typeface="Calibri"/>
            </a:rPr>
            <a:t>Starta upp en ny samverkansgrupp, </a:t>
          </a:r>
          <a:r>
            <a:rPr lang="sv-SE">
              <a:latin typeface="Gill Sans MT"/>
            </a:rPr>
            <a:t>kontakta: karlekenarfri@rb.se</a:t>
          </a:r>
          <a:r>
            <a:rPr lang="sv-SE"/>
            <a:t> </a:t>
          </a:r>
          <a:endParaRPr lang="sv-SE">
            <a:latin typeface="Gill Sans MT"/>
          </a:endParaRPr>
        </a:p>
      </dgm:t>
    </dgm:pt>
    <dgm:pt modelId="{84FF3720-8A7A-4D45-8534-C3BD8FFC1D46}" type="parTrans" cxnId="{D66E0AC2-00CA-4865-BB34-5B08E4420D8E}">
      <dgm:prSet/>
      <dgm:spPr/>
      <dgm:t>
        <a:bodyPr/>
        <a:lstStyle/>
        <a:p>
          <a:endParaRPr lang="sv-SE"/>
        </a:p>
      </dgm:t>
    </dgm:pt>
    <dgm:pt modelId="{98839EBC-C1AD-4D81-B60A-D0E22B555FDF}" type="sibTrans" cxnId="{D66E0AC2-00CA-4865-BB34-5B08E4420D8E}">
      <dgm:prSet/>
      <dgm:spPr/>
      <dgm:t>
        <a:bodyPr/>
        <a:lstStyle/>
        <a:p>
          <a:endParaRPr lang="sv-SE"/>
        </a:p>
      </dgm:t>
    </dgm:pt>
    <dgm:pt modelId="{7E5218C4-48DB-4AB1-86D6-AE80974F08FF}">
      <dgm:prSet phldr="0"/>
      <dgm:spPr/>
      <dgm:t>
        <a:bodyPr/>
        <a:lstStyle/>
        <a:p>
          <a:pPr rtl="0"/>
          <a:r>
            <a:rPr lang="sv-SE">
              <a:latin typeface="Calibri"/>
              <a:cs typeface="Calibri"/>
            </a:rPr>
            <a:t>Sprid affisch, bra-att-ha-kort, dela inlägg på sociala medier. </a:t>
          </a:r>
          <a:endParaRPr lang="sv-SE"/>
        </a:p>
      </dgm:t>
    </dgm:pt>
    <dgm:pt modelId="{E29C02DC-33DB-4400-8716-E231841A602A}" type="parTrans" cxnId="{7F14FCDC-0D50-4DEF-AF40-E7F63D9B7D1C}">
      <dgm:prSet/>
      <dgm:spPr/>
      <dgm:t>
        <a:bodyPr/>
        <a:lstStyle/>
        <a:p>
          <a:endParaRPr lang="sv-SE"/>
        </a:p>
      </dgm:t>
    </dgm:pt>
    <dgm:pt modelId="{D520BADF-4907-4A76-8A1C-8A6CE0A28DA0}" type="sibTrans" cxnId="{7F14FCDC-0D50-4DEF-AF40-E7F63D9B7D1C}">
      <dgm:prSet/>
      <dgm:spPr/>
      <dgm:t>
        <a:bodyPr/>
        <a:lstStyle/>
        <a:p>
          <a:endParaRPr lang="sv-SE"/>
        </a:p>
      </dgm:t>
    </dgm:pt>
    <dgm:pt modelId="{6A00D484-3904-41C0-B199-38B762644C87}">
      <dgm:prSet phldr="0"/>
      <dgm:spPr/>
      <dgm:t>
        <a:bodyPr/>
        <a:lstStyle/>
        <a:p>
          <a:r>
            <a:rPr lang="sv-SE">
              <a:latin typeface="Gill Sans MT"/>
            </a:rPr>
            <a:t>Kompetensutveckling genom </a:t>
          </a:r>
          <a:br>
            <a:rPr lang="sv-SE">
              <a:latin typeface="Gill Sans MT"/>
            </a:rPr>
          </a:br>
          <a:r>
            <a:rPr lang="sv-SE">
              <a:latin typeface="Gill Sans MT"/>
            </a:rPr>
            <a:t>webbutbildningar eller lärarportal</a:t>
          </a:r>
          <a:endParaRPr lang="sv-SE"/>
        </a:p>
      </dgm:t>
    </dgm:pt>
    <dgm:pt modelId="{D58069B3-7E47-4302-9A1E-66D43485FEC2}" type="parTrans" cxnId="{84542CCB-53B0-4D33-B2AB-6B6484B17C51}">
      <dgm:prSet/>
      <dgm:spPr/>
      <dgm:t>
        <a:bodyPr/>
        <a:lstStyle/>
        <a:p>
          <a:endParaRPr lang="sv-SE"/>
        </a:p>
      </dgm:t>
    </dgm:pt>
    <dgm:pt modelId="{0B602F34-2DC0-4F44-850E-F34949B8012D}" type="sibTrans" cxnId="{84542CCB-53B0-4D33-B2AB-6B6484B17C51}">
      <dgm:prSet/>
      <dgm:spPr/>
      <dgm:t>
        <a:bodyPr/>
        <a:lstStyle/>
        <a:p>
          <a:endParaRPr lang="sv-SE"/>
        </a:p>
      </dgm:t>
    </dgm:pt>
    <dgm:pt modelId="{1460BC48-3820-48E5-9472-3CBD1559C6D6}" type="pres">
      <dgm:prSet presAssocID="{7CB2C9CD-672B-4E2D-8F73-BA48900F85F6}" presName="theList" presStyleCnt="0">
        <dgm:presLayoutVars>
          <dgm:dir/>
          <dgm:animLvl val="lvl"/>
          <dgm:resizeHandles val="exact"/>
        </dgm:presLayoutVars>
      </dgm:prSet>
      <dgm:spPr/>
    </dgm:pt>
    <dgm:pt modelId="{E678E202-0553-4867-AE3F-9464B040B243}" type="pres">
      <dgm:prSet presAssocID="{8D102007-9049-49B7-9C09-92EB7A41B384}" presName="compNode" presStyleCnt="0"/>
      <dgm:spPr/>
    </dgm:pt>
    <dgm:pt modelId="{A8A9B53A-B747-494A-B8CC-D26D60544AE7}" type="pres">
      <dgm:prSet presAssocID="{8D102007-9049-49B7-9C09-92EB7A41B384}" presName="aNode" presStyleLbl="bgShp" presStyleIdx="0" presStyleCnt="3"/>
      <dgm:spPr/>
    </dgm:pt>
    <dgm:pt modelId="{32352AA6-095D-4B08-B096-CF29D0190FDD}" type="pres">
      <dgm:prSet presAssocID="{8D102007-9049-49B7-9C09-92EB7A41B384}" presName="textNode" presStyleLbl="bgShp" presStyleIdx="0" presStyleCnt="3"/>
      <dgm:spPr/>
    </dgm:pt>
    <dgm:pt modelId="{641B33EB-FE2B-4017-BE27-24C9C877BB09}" type="pres">
      <dgm:prSet presAssocID="{8D102007-9049-49B7-9C09-92EB7A41B384}" presName="compChildNode" presStyleCnt="0"/>
      <dgm:spPr/>
    </dgm:pt>
    <dgm:pt modelId="{EDDD2031-7305-471F-893A-2C12F9827A22}" type="pres">
      <dgm:prSet presAssocID="{8D102007-9049-49B7-9C09-92EB7A41B384}" presName="theInnerList" presStyleCnt="0"/>
      <dgm:spPr/>
    </dgm:pt>
    <dgm:pt modelId="{4AB8FB0F-3ED4-46CB-85B7-C72792E8EDC6}" type="pres">
      <dgm:prSet presAssocID="{C940CFD1-EE88-426B-B935-B4A32D089F01}" presName="childNode" presStyleLbl="node1" presStyleIdx="0" presStyleCnt="6">
        <dgm:presLayoutVars>
          <dgm:bulletEnabled val="1"/>
        </dgm:presLayoutVars>
      </dgm:prSet>
      <dgm:spPr/>
    </dgm:pt>
    <dgm:pt modelId="{E94D124F-9BE7-4BA9-9B97-399B2B52845D}" type="pres">
      <dgm:prSet presAssocID="{C940CFD1-EE88-426B-B935-B4A32D089F01}" presName="aSpace2" presStyleCnt="0"/>
      <dgm:spPr/>
    </dgm:pt>
    <dgm:pt modelId="{209F0292-9DD6-46F7-8253-40BC9A37EF67}" type="pres">
      <dgm:prSet presAssocID="{27080D69-E75E-4A1F-AA6B-67E173485C7F}" presName="childNode" presStyleLbl="node1" presStyleIdx="1" presStyleCnt="6">
        <dgm:presLayoutVars>
          <dgm:bulletEnabled val="1"/>
        </dgm:presLayoutVars>
      </dgm:prSet>
      <dgm:spPr/>
    </dgm:pt>
    <dgm:pt modelId="{94D23526-BF47-4228-939A-D9570DA025B3}" type="pres">
      <dgm:prSet presAssocID="{8D102007-9049-49B7-9C09-92EB7A41B384}" presName="aSpace" presStyleCnt="0"/>
      <dgm:spPr/>
    </dgm:pt>
    <dgm:pt modelId="{91F5DA51-3359-470B-8BD0-841CA7FDB271}" type="pres">
      <dgm:prSet presAssocID="{6A00D484-3904-41C0-B199-38B762644C87}" presName="compNode" presStyleCnt="0"/>
      <dgm:spPr/>
    </dgm:pt>
    <dgm:pt modelId="{275AECDB-25D9-4085-A63B-CBF139FAE6EA}" type="pres">
      <dgm:prSet presAssocID="{6A00D484-3904-41C0-B199-38B762644C87}" presName="aNode" presStyleLbl="bgShp" presStyleIdx="1" presStyleCnt="3"/>
      <dgm:spPr/>
    </dgm:pt>
    <dgm:pt modelId="{915479CF-041E-45C1-ADDC-8BBCCB17D1F9}" type="pres">
      <dgm:prSet presAssocID="{6A00D484-3904-41C0-B199-38B762644C87}" presName="textNode" presStyleLbl="bgShp" presStyleIdx="1" presStyleCnt="3"/>
      <dgm:spPr/>
    </dgm:pt>
    <dgm:pt modelId="{7B4D7A96-7951-445A-AE75-6C2555D3855E}" type="pres">
      <dgm:prSet presAssocID="{6A00D484-3904-41C0-B199-38B762644C87}" presName="compChildNode" presStyleCnt="0"/>
      <dgm:spPr/>
    </dgm:pt>
    <dgm:pt modelId="{EB5B22FA-F265-4F18-9577-8109224A25D3}" type="pres">
      <dgm:prSet presAssocID="{6A00D484-3904-41C0-B199-38B762644C87}" presName="theInnerList" presStyleCnt="0"/>
      <dgm:spPr/>
    </dgm:pt>
    <dgm:pt modelId="{64136B9F-BF74-4EC2-BE92-C5B9193306B3}" type="pres">
      <dgm:prSet presAssocID="{A07CD797-33C3-41BC-84E2-209AB59CB638}" presName="childNode" presStyleLbl="node1" presStyleIdx="2" presStyleCnt="6">
        <dgm:presLayoutVars>
          <dgm:bulletEnabled val="1"/>
        </dgm:presLayoutVars>
      </dgm:prSet>
      <dgm:spPr/>
    </dgm:pt>
    <dgm:pt modelId="{FB300272-F6E2-41CF-9D1F-06A55D53CB50}" type="pres">
      <dgm:prSet presAssocID="{A07CD797-33C3-41BC-84E2-209AB59CB638}" presName="aSpace2" presStyleCnt="0"/>
      <dgm:spPr/>
    </dgm:pt>
    <dgm:pt modelId="{2B7CAC22-9044-44A6-9F2E-7158C1BCEEB9}" type="pres">
      <dgm:prSet presAssocID="{F970756A-12EE-4280-9622-5436F08C88FA}" presName="childNode" presStyleLbl="node1" presStyleIdx="3" presStyleCnt="6">
        <dgm:presLayoutVars>
          <dgm:bulletEnabled val="1"/>
        </dgm:presLayoutVars>
      </dgm:prSet>
      <dgm:spPr/>
    </dgm:pt>
    <dgm:pt modelId="{ADB1CF9D-5EC0-4A9E-AF7B-3DC6E024CD13}" type="pres">
      <dgm:prSet presAssocID="{6A00D484-3904-41C0-B199-38B762644C87}" presName="aSpace" presStyleCnt="0"/>
      <dgm:spPr/>
    </dgm:pt>
    <dgm:pt modelId="{433F07EA-8F4C-4E77-9114-CF7461BC0087}" type="pres">
      <dgm:prSet presAssocID="{25C110C2-D297-40CA-A703-18A86BF3B092}" presName="compNode" presStyleCnt="0"/>
      <dgm:spPr/>
    </dgm:pt>
    <dgm:pt modelId="{10F99721-9D3F-46AE-B189-B24A41E261C5}" type="pres">
      <dgm:prSet presAssocID="{25C110C2-D297-40CA-A703-18A86BF3B092}" presName="aNode" presStyleLbl="bgShp" presStyleIdx="2" presStyleCnt="3"/>
      <dgm:spPr/>
    </dgm:pt>
    <dgm:pt modelId="{9819EFE3-B66F-43C1-A55A-85891CE3A343}" type="pres">
      <dgm:prSet presAssocID="{25C110C2-D297-40CA-A703-18A86BF3B092}" presName="textNode" presStyleLbl="bgShp" presStyleIdx="2" presStyleCnt="3"/>
      <dgm:spPr/>
    </dgm:pt>
    <dgm:pt modelId="{FA773B7B-1F45-4973-B4CA-E56AEFE70E8E}" type="pres">
      <dgm:prSet presAssocID="{25C110C2-D297-40CA-A703-18A86BF3B092}" presName="compChildNode" presStyleCnt="0"/>
      <dgm:spPr/>
    </dgm:pt>
    <dgm:pt modelId="{032EBCB7-A1A9-4F77-9ECB-BEB6FF493260}" type="pres">
      <dgm:prSet presAssocID="{25C110C2-D297-40CA-A703-18A86BF3B092}" presName="theInnerList" presStyleCnt="0"/>
      <dgm:spPr/>
    </dgm:pt>
    <dgm:pt modelId="{77CE0D61-7EDD-4EAB-8883-E020E5095231}" type="pres">
      <dgm:prSet presAssocID="{B35FE243-5A8C-45B1-96DF-EF3B02DC7650}" presName="childNode" presStyleLbl="node1" presStyleIdx="4" presStyleCnt="6">
        <dgm:presLayoutVars>
          <dgm:bulletEnabled val="1"/>
        </dgm:presLayoutVars>
      </dgm:prSet>
      <dgm:spPr/>
    </dgm:pt>
    <dgm:pt modelId="{6A0E1F01-C79D-4D21-B081-AE15D771FA63}" type="pres">
      <dgm:prSet presAssocID="{B35FE243-5A8C-45B1-96DF-EF3B02DC7650}" presName="aSpace2" presStyleCnt="0"/>
      <dgm:spPr/>
    </dgm:pt>
    <dgm:pt modelId="{99DA0DB1-4442-43D4-8969-40E7B3D2A14C}" type="pres">
      <dgm:prSet presAssocID="{7E5218C4-48DB-4AB1-86D6-AE80974F08FF}" presName="childNode" presStyleLbl="node1" presStyleIdx="5" presStyleCnt="6">
        <dgm:presLayoutVars>
          <dgm:bulletEnabled val="1"/>
        </dgm:presLayoutVars>
      </dgm:prSet>
      <dgm:spPr/>
    </dgm:pt>
  </dgm:ptLst>
  <dgm:cxnLst>
    <dgm:cxn modelId="{D7E67310-EEF8-41EF-A256-15A1D148A225}" srcId="{7CB2C9CD-672B-4E2D-8F73-BA48900F85F6}" destId="{25C110C2-D297-40CA-A703-18A86BF3B092}" srcOrd="2" destOrd="0" parTransId="{A3059744-B39F-4EF7-9DFB-6DECE836E6D6}" sibTransId="{2099EE23-CA15-4517-ABC8-9F9F214450F0}"/>
    <dgm:cxn modelId="{BA663B1D-9A29-4184-8078-8FC3D1609619}" type="presOf" srcId="{F970756A-12EE-4280-9622-5436F08C88FA}" destId="{2B7CAC22-9044-44A6-9F2E-7158C1BCEEB9}" srcOrd="0" destOrd="0" presId="urn:microsoft.com/office/officeart/2005/8/layout/lProcess2"/>
    <dgm:cxn modelId="{B809C31E-9D60-468C-93D9-D62317DCD03A}" srcId="{25C110C2-D297-40CA-A703-18A86BF3B092}" destId="{B35FE243-5A8C-45B1-96DF-EF3B02DC7650}" srcOrd="0" destOrd="0" parTransId="{A59EE708-820B-4D3F-871B-914D9D9A96A0}" sibTransId="{FDB4D659-6CD9-48C6-9BA9-30C61992C537}"/>
    <dgm:cxn modelId="{3B2CAA35-2B13-4D62-AC2C-8ABE83EA2AC1}" type="presOf" srcId="{A07CD797-33C3-41BC-84E2-209AB59CB638}" destId="{64136B9F-BF74-4EC2-BE92-C5B9193306B3}" srcOrd="0" destOrd="0" presId="urn:microsoft.com/office/officeart/2005/8/layout/lProcess2"/>
    <dgm:cxn modelId="{D7ED4A5E-670E-4B7A-B233-789E56C2FBE9}" srcId="{8D102007-9049-49B7-9C09-92EB7A41B384}" destId="{C940CFD1-EE88-426B-B935-B4A32D089F01}" srcOrd="0" destOrd="0" parTransId="{22DCFF1F-4095-4A5C-8BB5-D388B25774C2}" sibTransId="{13ECC898-32E3-41FC-A912-3E273B8D8AAE}"/>
    <dgm:cxn modelId="{A9C8745E-AFFB-4ABD-B09F-C064CDC8EC94}" type="presOf" srcId="{6A00D484-3904-41C0-B199-38B762644C87}" destId="{915479CF-041E-45C1-ADDC-8BBCCB17D1F9}" srcOrd="1" destOrd="0" presId="urn:microsoft.com/office/officeart/2005/8/layout/lProcess2"/>
    <dgm:cxn modelId="{8073776F-73BB-4EC8-A2E0-9F10545E3F0C}" type="presOf" srcId="{B35FE243-5A8C-45B1-96DF-EF3B02DC7650}" destId="{77CE0D61-7EDD-4EAB-8883-E020E5095231}" srcOrd="0" destOrd="0" presId="urn:microsoft.com/office/officeart/2005/8/layout/lProcess2"/>
    <dgm:cxn modelId="{9CCCC575-D49F-4854-915E-290ECCC2B365}" type="presOf" srcId="{6A00D484-3904-41C0-B199-38B762644C87}" destId="{275AECDB-25D9-4085-A63B-CBF139FAE6EA}" srcOrd="0" destOrd="0" presId="urn:microsoft.com/office/officeart/2005/8/layout/lProcess2"/>
    <dgm:cxn modelId="{F4D58778-7368-4637-A5C4-C84F4EFE6B27}" type="presOf" srcId="{27080D69-E75E-4A1F-AA6B-67E173485C7F}" destId="{209F0292-9DD6-46F7-8253-40BC9A37EF67}" srcOrd="0" destOrd="0" presId="urn:microsoft.com/office/officeart/2005/8/layout/lProcess2"/>
    <dgm:cxn modelId="{D8D1137B-6CC3-4F5F-A770-1461C0324A13}" srcId="{6A00D484-3904-41C0-B199-38B762644C87}" destId="{F970756A-12EE-4280-9622-5436F08C88FA}" srcOrd="1" destOrd="0" parTransId="{464470D9-82A9-4C3F-ABC0-0ABB207BA5C3}" sibTransId="{76801B1B-C87E-4AA1-848E-7D491F989449}"/>
    <dgm:cxn modelId="{DE13C791-DC6B-40B6-AB92-CD443F15D8C2}" srcId="{7CB2C9CD-672B-4E2D-8F73-BA48900F85F6}" destId="{8D102007-9049-49B7-9C09-92EB7A41B384}" srcOrd="0" destOrd="0" parTransId="{FE941939-BF83-44C7-BD47-044E786730C0}" sibTransId="{86BC3315-775C-4068-82B9-996BCF7705B3}"/>
    <dgm:cxn modelId="{4C6EAC9C-8CE2-47E7-9BB3-B0D74E994853}" type="presOf" srcId="{8D102007-9049-49B7-9C09-92EB7A41B384}" destId="{32352AA6-095D-4B08-B096-CF29D0190FDD}" srcOrd="1" destOrd="0" presId="urn:microsoft.com/office/officeart/2005/8/layout/lProcess2"/>
    <dgm:cxn modelId="{49C53F9F-216D-4277-A29B-C2D3ECB450DB}" type="presOf" srcId="{25C110C2-D297-40CA-A703-18A86BF3B092}" destId="{9819EFE3-B66F-43C1-A55A-85891CE3A343}" srcOrd="1" destOrd="0" presId="urn:microsoft.com/office/officeart/2005/8/layout/lProcess2"/>
    <dgm:cxn modelId="{0AEBCCAD-ECEA-4ED9-8858-30634DA60E71}" srcId="{6A00D484-3904-41C0-B199-38B762644C87}" destId="{A07CD797-33C3-41BC-84E2-209AB59CB638}" srcOrd="0" destOrd="0" parTransId="{890FC893-65C3-4E58-A8DD-8FDE5B036F19}" sibTransId="{94BECF9A-6920-4882-8E5F-5BE1E6E45997}"/>
    <dgm:cxn modelId="{62F210AF-C967-4F45-B78A-7F403241604F}" type="presOf" srcId="{25C110C2-D297-40CA-A703-18A86BF3B092}" destId="{10F99721-9D3F-46AE-B189-B24A41E261C5}" srcOrd="0" destOrd="0" presId="urn:microsoft.com/office/officeart/2005/8/layout/lProcess2"/>
    <dgm:cxn modelId="{D66E0AC2-00CA-4865-BB34-5B08E4420D8E}" srcId="{8D102007-9049-49B7-9C09-92EB7A41B384}" destId="{27080D69-E75E-4A1F-AA6B-67E173485C7F}" srcOrd="1" destOrd="0" parTransId="{84FF3720-8A7A-4D45-8534-C3BD8FFC1D46}" sibTransId="{98839EBC-C1AD-4D81-B60A-D0E22B555FDF}"/>
    <dgm:cxn modelId="{84542CCB-53B0-4D33-B2AB-6B6484B17C51}" srcId="{7CB2C9CD-672B-4E2D-8F73-BA48900F85F6}" destId="{6A00D484-3904-41C0-B199-38B762644C87}" srcOrd="1" destOrd="0" parTransId="{D58069B3-7E47-4302-9A1E-66D43485FEC2}" sibTransId="{0B602F34-2DC0-4F44-850E-F34949B8012D}"/>
    <dgm:cxn modelId="{D02525CC-C37A-4778-B909-1318F250C954}" type="presOf" srcId="{C940CFD1-EE88-426B-B935-B4A32D089F01}" destId="{4AB8FB0F-3ED4-46CB-85B7-C72792E8EDC6}" srcOrd="0" destOrd="0" presId="urn:microsoft.com/office/officeart/2005/8/layout/lProcess2"/>
    <dgm:cxn modelId="{CB85BDDC-93DA-4377-840B-C465BEFEF5DE}" type="presOf" srcId="{8D102007-9049-49B7-9C09-92EB7A41B384}" destId="{A8A9B53A-B747-494A-B8CC-D26D60544AE7}" srcOrd="0" destOrd="0" presId="urn:microsoft.com/office/officeart/2005/8/layout/lProcess2"/>
    <dgm:cxn modelId="{7F14FCDC-0D50-4DEF-AF40-E7F63D9B7D1C}" srcId="{25C110C2-D297-40CA-A703-18A86BF3B092}" destId="{7E5218C4-48DB-4AB1-86D6-AE80974F08FF}" srcOrd="1" destOrd="0" parTransId="{E29C02DC-33DB-4400-8716-E231841A602A}" sibTransId="{D520BADF-4907-4A76-8A1C-8A6CE0A28DA0}"/>
    <dgm:cxn modelId="{336D02E9-F1A4-426E-A4BE-60AFC5DF7F5B}" type="presOf" srcId="{7CB2C9CD-672B-4E2D-8F73-BA48900F85F6}" destId="{1460BC48-3820-48E5-9472-3CBD1559C6D6}" srcOrd="0" destOrd="0" presId="urn:microsoft.com/office/officeart/2005/8/layout/lProcess2"/>
    <dgm:cxn modelId="{124906F5-3111-4DB4-A389-7D806A0B1E30}" type="presOf" srcId="{7E5218C4-48DB-4AB1-86D6-AE80974F08FF}" destId="{99DA0DB1-4442-43D4-8969-40E7B3D2A14C}" srcOrd="0" destOrd="0" presId="urn:microsoft.com/office/officeart/2005/8/layout/lProcess2"/>
    <dgm:cxn modelId="{0328D25D-95F7-41B6-B5B6-200120CDB30F}" type="presParOf" srcId="{1460BC48-3820-48E5-9472-3CBD1559C6D6}" destId="{E678E202-0553-4867-AE3F-9464B040B243}" srcOrd="0" destOrd="0" presId="urn:microsoft.com/office/officeart/2005/8/layout/lProcess2"/>
    <dgm:cxn modelId="{8684FE5C-C452-40D6-BDA2-16E9B2B97F8C}" type="presParOf" srcId="{E678E202-0553-4867-AE3F-9464B040B243}" destId="{A8A9B53A-B747-494A-B8CC-D26D60544AE7}" srcOrd="0" destOrd="0" presId="urn:microsoft.com/office/officeart/2005/8/layout/lProcess2"/>
    <dgm:cxn modelId="{C921CD21-5384-4EEC-B6F2-1CC50C30FBA8}" type="presParOf" srcId="{E678E202-0553-4867-AE3F-9464B040B243}" destId="{32352AA6-095D-4B08-B096-CF29D0190FDD}" srcOrd="1" destOrd="0" presId="urn:microsoft.com/office/officeart/2005/8/layout/lProcess2"/>
    <dgm:cxn modelId="{25DD997C-222A-4754-8031-7515516A5284}" type="presParOf" srcId="{E678E202-0553-4867-AE3F-9464B040B243}" destId="{641B33EB-FE2B-4017-BE27-24C9C877BB09}" srcOrd="2" destOrd="0" presId="urn:microsoft.com/office/officeart/2005/8/layout/lProcess2"/>
    <dgm:cxn modelId="{883839CD-7D41-4698-88C7-57EDF150A1BA}" type="presParOf" srcId="{641B33EB-FE2B-4017-BE27-24C9C877BB09}" destId="{EDDD2031-7305-471F-893A-2C12F9827A22}" srcOrd="0" destOrd="0" presId="urn:microsoft.com/office/officeart/2005/8/layout/lProcess2"/>
    <dgm:cxn modelId="{268AD5AA-9478-4BC0-8EF9-184A0052D9D2}" type="presParOf" srcId="{EDDD2031-7305-471F-893A-2C12F9827A22}" destId="{4AB8FB0F-3ED4-46CB-85B7-C72792E8EDC6}" srcOrd="0" destOrd="0" presId="urn:microsoft.com/office/officeart/2005/8/layout/lProcess2"/>
    <dgm:cxn modelId="{7481A3B4-53C6-459D-8D4E-884A507EAE6C}" type="presParOf" srcId="{EDDD2031-7305-471F-893A-2C12F9827A22}" destId="{E94D124F-9BE7-4BA9-9B97-399B2B52845D}" srcOrd="1" destOrd="0" presId="urn:microsoft.com/office/officeart/2005/8/layout/lProcess2"/>
    <dgm:cxn modelId="{713F9015-7A06-44D8-B7AA-CDD4E66ABCB5}" type="presParOf" srcId="{EDDD2031-7305-471F-893A-2C12F9827A22}" destId="{209F0292-9DD6-46F7-8253-40BC9A37EF67}" srcOrd="2" destOrd="0" presId="urn:microsoft.com/office/officeart/2005/8/layout/lProcess2"/>
    <dgm:cxn modelId="{EA836292-1039-48B9-BBE0-AEAA85DC7518}" type="presParOf" srcId="{1460BC48-3820-48E5-9472-3CBD1559C6D6}" destId="{94D23526-BF47-4228-939A-D9570DA025B3}" srcOrd="1" destOrd="0" presId="urn:microsoft.com/office/officeart/2005/8/layout/lProcess2"/>
    <dgm:cxn modelId="{320B0D30-E3B9-4E28-B34A-20B728839005}" type="presParOf" srcId="{1460BC48-3820-48E5-9472-3CBD1559C6D6}" destId="{91F5DA51-3359-470B-8BD0-841CA7FDB271}" srcOrd="2" destOrd="0" presId="urn:microsoft.com/office/officeart/2005/8/layout/lProcess2"/>
    <dgm:cxn modelId="{76DFA82F-3A53-4CC1-A51D-5C2A674C3164}" type="presParOf" srcId="{91F5DA51-3359-470B-8BD0-841CA7FDB271}" destId="{275AECDB-25D9-4085-A63B-CBF139FAE6EA}" srcOrd="0" destOrd="0" presId="urn:microsoft.com/office/officeart/2005/8/layout/lProcess2"/>
    <dgm:cxn modelId="{FD49D10E-B77D-49F4-84E9-3E3A42BCAC89}" type="presParOf" srcId="{91F5DA51-3359-470B-8BD0-841CA7FDB271}" destId="{915479CF-041E-45C1-ADDC-8BBCCB17D1F9}" srcOrd="1" destOrd="0" presId="urn:microsoft.com/office/officeart/2005/8/layout/lProcess2"/>
    <dgm:cxn modelId="{CEADB777-E7B5-4A9C-A5A0-6EDA3183E887}" type="presParOf" srcId="{91F5DA51-3359-470B-8BD0-841CA7FDB271}" destId="{7B4D7A96-7951-445A-AE75-6C2555D3855E}" srcOrd="2" destOrd="0" presId="urn:microsoft.com/office/officeart/2005/8/layout/lProcess2"/>
    <dgm:cxn modelId="{846C5D7E-10A3-4821-A2A4-13A46AEC17B8}" type="presParOf" srcId="{7B4D7A96-7951-445A-AE75-6C2555D3855E}" destId="{EB5B22FA-F265-4F18-9577-8109224A25D3}" srcOrd="0" destOrd="0" presId="urn:microsoft.com/office/officeart/2005/8/layout/lProcess2"/>
    <dgm:cxn modelId="{BE4ECE07-0437-4651-95D3-3DCE5524A1F0}" type="presParOf" srcId="{EB5B22FA-F265-4F18-9577-8109224A25D3}" destId="{64136B9F-BF74-4EC2-BE92-C5B9193306B3}" srcOrd="0" destOrd="0" presId="urn:microsoft.com/office/officeart/2005/8/layout/lProcess2"/>
    <dgm:cxn modelId="{5F9D41DD-32B1-46D3-B50B-E02DF9B132F6}" type="presParOf" srcId="{EB5B22FA-F265-4F18-9577-8109224A25D3}" destId="{FB300272-F6E2-41CF-9D1F-06A55D53CB50}" srcOrd="1" destOrd="0" presId="urn:microsoft.com/office/officeart/2005/8/layout/lProcess2"/>
    <dgm:cxn modelId="{BE674C62-09BA-4997-BE77-428E2091C082}" type="presParOf" srcId="{EB5B22FA-F265-4F18-9577-8109224A25D3}" destId="{2B7CAC22-9044-44A6-9F2E-7158C1BCEEB9}" srcOrd="2" destOrd="0" presId="urn:microsoft.com/office/officeart/2005/8/layout/lProcess2"/>
    <dgm:cxn modelId="{94270BEE-1BDF-4133-B867-18486BBB5441}" type="presParOf" srcId="{1460BC48-3820-48E5-9472-3CBD1559C6D6}" destId="{ADB1CF9D-5EC0-4A9E-AF7B-3DC6E024CD13}" srcOrd="3" destOrd="0" presId="urn:microsoft.com/office/officeart/2005/8/layout/lProcess2"/>
    <dgm:cxn modelId="{5435144A-F84B-45CE-BFC0-6DF19D600F94}" type="presParOf" srcId="{1460BC48-3820-48E5-9472-3CBD1559C6D6}" destId="{433F07EA-8F4C-4E77-9114-CF7461BC0087}" srcOrd="4" destOrd="0" presId="urn:microsoft.com/office/officeart/2005/8/layout/lProcess2"/>
    <dgm:cxn modelId="{9EAA6714-A5CF-4E1B-AD31-EBB610B9A93E}" type="presParOf" srcId="{433F07EA-8F4C-4E77-9114-CF7461BC0087}" destId="{10F99721-9D3F-46AE-B189-B24A41E261C5}" srcOrd="0" destOrd="0" presId="urn:microsoft.com/office/officeart/2005/8/layout/lProcess2"/>
    <dgm:cxn modelId="{E022DD65-AA53-46D5-9EAE-0107C19C992A}" type="presParOf" srcId="{433F07EA-8F4C-4E77-9114-CF7461BC0087}" destId="{9819EFE3-B66F-43C1-A55A-85891CE3A343}" srcOrd="1" destOrd="0" presId="urn:microsoft.com/office/officeart/2005/8/layout/lProcess2"/>
    <dgm:cxn modelId="{37C2421D-5AB3-42E9-93F6-7D907EAE32A9}" type="presParOf" srcId="{433F07EA-8F4C-4E77-9114-CF7461BC0087}" destId="{FA773B7B-1F45-4973-B4CA-E56AEFE70E8E}" srcOrd="2" destOrd="0" presId="urn:microsoft.com/office/officeart/2005/8/layout/lProcess2"/>
    <dgm:cxn modelId="{7FE6D1FF-EDAE-4C2A-B901-81F879CDF07A}" type="presParOf" srcId="{FA773B7B-1F45-4973-B4CA-E56AEFE70E8E}" destId="{032EBCB7-A1A9-4F77-9ECB-BEB6FF493260}" srcOrd="0" destOrd="0" presId="urn:microsoft.com/office/officeart/2005/8/layout/lProcess2"/>
    <dgm:cxn modelId="{9A8C7529-A5D6-4DBD-A951-2E63F3AF0748}" type="presParOf" srcId="{032EBCB7-A1A9-4F77-9ECB-BEB6FF493260}" destId="{77CE0D61-7EDD-4EAB-8883-E020E5095231}" srcOrd="0" destOrd="0" presId="urn:microsoft.com/office/officeart/2005/8/layout/lProcess2"/>
    <dgm:cxn modelId="{961B4D98-C177-4B56-9C32-74E558E467A2}" type="presParOf" srcId="{032EBCB7-A1A9-4F77-9ECB-BEB6FF493260}" destId="{6A0E1F01-C79D-4D21-B081-AE15D771FA63}" srcOrd="1" destOrd="0" presId="urn:microsoft.com/office/officeart/2005/8/layout/lProcess2"/>
    <dgm:cxn modelId="{F6E52C24-7D05-478F-A584-88409045EED4}" type="presParOf" srcId="{032EBCB7-A1A9-4F77-9ECB-BEB6FF493260}" destId="{99DA0DB1-4442-43D4-8969-40E7B3D2A14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70D28-E77D-4B88-8D92-22588A5195F3}">
      <dsp:nvSpPr>
        <dsp:cNvPr id="0" name=""/>
        <dsp:cNvSpPr/>
      </dsp:nvSpPr>
      <dsp:spPr>
        <a:xfrm>
          <a:off x="2744532" y="2028472"/>
          <a:ext cx="505657" cy="963524"/>
        </a:xfrm>
        <a:custGeom>
          <a:avLst/>
          <a:gdLst/>
          <a:ahLst/>
          <a:cxnLst/>
          <a:rect l="0" t="0" r="0" b="0"/>
          <a:pathLst>
            <a:path>
              <a:moveTo>
                <a:pt x="0" y="0"/>
              </a:moveTo>
              <a:lnTo>
                <a:pt x="252828" y="0"/>
              </a:lnTo>
              <a:lnTo>
                <a:pt x="252828" y="963524"/>
              </a:lnTo>
              <a:lnTo>
                <a:pt x="505657" y="963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970157" y="2483030"/>
        <a:ext cx="54407" cy="54407"/>
      </dsp:txXfrm>
    </dsp:sp>
    <dsp:sp modelId="{E1254770-F259-4E33-AC21-76B6C2F366C9}">
      <dsp:nvSpPr>
        <dsp:cNvPr id="0" name=""/>
        <dsp:cNvSpPr/>
      </dsp:nvSpPr>
      <dsp:spPr>
        <a:xfrm>
          <a:off x="2744532" y="1982752"/>
          <a:ext cx="505657" cy="91440"/>
        </a:xfrm>
        <a:custGeom>
          <a:avLst/>
          <a:gdLst/>
          <a:ahLst/>
          <a:cxnLst/>
          <a:rect l="0" t="0" r="0" b="0"/>
          <a:pathLst>
            <a:path>
              <a:moveTo>
                <a:pt x="0" y="45720"/>
              </a:moveTo>
              <a:lnTo>
                <a:pt x="505657"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984720" y="2015831"/>
        <a:ext cx="25282" cy="25282"/>
      </dsp:txXfrm>
    </dsp:sp>
    <dsp:sp modelId="{0BB50199-80F4-407A-8304-C35A7B859816}">
      <dsp:nvSpPr>
        <dsp:cNvPr id="0" name=""/>
        <dsp:cNvSpPr/>
      </dsp:nvSpPr>
      <dsp:spPr>
        <a:xfrm>
          <a:off x="2744532" y="1064948"/>
          <a:ext cx="505657" cy="963524"/>
        </a:xfrm>
        <a:custGeom>
          <a:avLst/>
          <a:gdLst/>
          <a:ahLst/>
          <a:cxnLst/>
          <a:rect l="0" t="0" r="0" b="0"/>
          <a:pathLst>
            <a:path>
              <a:moveTo>
                <a:pt x="0" y="963524"/>
              </a:moveTo>
              <a:lnTo>
                <a:pt x="252828" y="963524"/>
              </a:lnTo>
              <a:lnTo>
                <a:pt x="252828" y="0"/>
              </a:lnTo>
              <a:lnTo>
                <a:pt x="50565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970157" y="1519506"/>
        <a:ext cx="54407" cy="54407"/>
      </dsp:txXfrm>
    </dsp:sp>
    <dsp:sp modelId="{4E2C2AF4-DC92-4E0B-ADA1-BA5C591C2B4A}">
      <dsp:nvSpPr>
        <dsp:cNvPr id="0" name=""/>
        <dsp:cNvSpPr/>
      </dsp:nvSpPr>
      <dsp:spPr>
        <a:xfrm rot="16200000">
          <a:off x="330650" y="1643062"/>
          <a:ext cx="4056945" cy="7708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sv-SE" sz="5100" kern="1200" dirty="0"/>
            <a:t>Målgrupper</a:t>
          </a:r>
        </a:p>
      </dsp:txBody>
      <dsp:txXfrm>
        <a:off x="330650" y="1643062"/>
        <a:ext cx="4056945" cy="770819"/>
      </dsp:txXfrm>
    </dsp:sp>
    <dsp:sp modelId="{B1434A88-A402-4BF9-A9ED-A00204B594CB}">
      <dsp:nvSpPr>
        <dsp:cNvPr id="0" name=""/>
        <dsp:cNvSpPr/>
      </dsp:nvSpPr>
      <dsp:spPr>
        <a:xfrm>
          <a:off x="3250190" y="679538"/>
          <a:ext cx="2528288" cy="7708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a:ln w="0"/>
              <a:solidFill>
                <a:schemeClr val="bg1"/>
              </a:solidFill>
              <a:effectLst>
                <a:outerShdw blurRad="38100" dist="19050" dir="2700000" algn="tl" rotWithShape="0">
                  <a:schemeClr val="dk1">
                    <a:alpha val="40000"/>
                  </a:schemeClr>
                </a:outerShdw>
              </a:effectLst>
            </a:rPr>
            <a:t>Alla barn och unga i högstadiet och gymnasiet</a:t>
          </a:r>
          <a:endParaRPr lang="sv-SE" sz="1800" kern="1200">
            <a:solidFill>
              <a:schemeClr val="bg1"/>
            </a:solidFill>
          </a:endParaRPr>
        </a:p>
      </dsp:txBody>
      <dsp:txXfrm>
        <a:off x="3250190" y="679538"/>
        <a:ext cx="2528288" cy="770819"/>
      </dsp:txXfrm>
    </dsp:sp>
    <dsp:sp modelId="{5F1CDB4A-C91E-43AE-90D7-00ADFD8B1A48}">
      <dsp:nvSpPr>
        <dsp:cNvPr id="0" name=""/>
        <dsp:cNvSpPr/>
      </dsp:nvSpPr>
      <dsp:spPr>
        <a:xfrm>
          <a:off x="3250190" y="1643062"/>
          <a:ext cx="2528288" cy="7708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a:solidFill>
                <a:schemeClr val="bg1"/>
              </a:solidFill>
              <a:latin typeface="Gill Sans MT"/>
            </a:rPr>
            <a:t>Barn</a:t>
          </a:r>
          <a:r>
            <a:rPr lang="sv-SE" sz="1800" kern="1200">
              <a:ln w="0"/>
              <a:solidFill>
                <a:schemeClr val="bg1"/>
              </a:solidFill>
              <a:effectLst>
                <a:outerShdw blurRad="38100" dist="19050" dir="2700000" algn="tl" rotWithShape="0">
                  <a:schemeClr val="dk1">
                    <a:alpha val="40000"/>
                  </a:schemeClr>
                </a:outerShdw>
              </a:effectLst>
              <a:latin typeface="Gill Sans MT"/>
            </a:rPr>
            <a:t> </a:t>
          </a:r>
          <a:r>
            <a:rPr lang="sv-SE" sz="1800" kern="1200">
              <a:ln w="0"/>
              <a:solidFill>
                <a:schemeClr val="bg1"/>
              </a:solidFill>
              <a:effectLst>
                <a:outerShdw blurRad="38100" dist="19050" dir="2700000" algn="tl" rotWithShape="0">
                  <a:schemeClr val="dk1">
                    <a:alpha val="40000"/>
                  </a:schemeClr>
                </a:outerShdw>
              </a:effectLst>
            </a:rPr>
            <a:t>och unga som utsätts / riskerar utsättas för </a:t>
          </a:r>
          <a:r>
            <a:rPr lang="sv-SE" sz="1800" kern="1200">
              <a:ln w="0"/>
              <a:solidFill>
                <a:schemeClr val="bg1"/>
              </a:solidFill>
              <a:effectLst>
                <a:outerShdw blurRad="38100" dist="19050" dir="2700000" algn="tl" rotWithShape="0">
                  <a:schemeClr val="dk1">
                    <a:alpha val="40000"/>
                  </a:schemeClr>
                </a:outerShdw>
              </a:effectLst>
              <a:latin typeface="Gill Sans MT"/>
            </a:rPr>
            <a:t>HRVF </a:t>
          </a:r>
          <a:endParaRPr lang="sv-SE" sz="1800" kern="1200">
            <a:solidFill>
              <a:schemeClr val="bg1"/>
            </a:solidFill>
          </a:endParaRPr>
        </a:p>
      </dsp:txBody>
      <dsp:txXfrm>
        <a:off x="3250190" y="1643062"/>
        <a:ext cx="2528288" cy="770819"/>
      </dsp:txXfrm>
    </dsp:sp>
    <dsp:sp modelId="{6F01DB7E-6AC2-4AA3-B903-A7F82D3751F1}">
      <dsp:nvSpPr>
        <dsp:cNvPr id="0" name=""/>
        <dsp:cNvSpPr/>
      </dsp:nvSpPr>
      <dsp:spPr>
        <a:xfrm>
          <a:off x="3250190" y="2606587"/>
          <a:ext cx="2528288" cy="7708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a:ln w="0"/>
              <a:solidFill>
                <a:schemeClr val="bg1"/>
              </a:solidFill>
              <a:effectLst>
                <a:outerShdw blurRad="38100" dist="19050" dir="2700000" algn="tl" rotWithShape="0">
                  <a:schemeClr val="dk1">
                    <a:alpha val="40000"/>
                  </a:schemeClr>
                </a:outerShdw>
              </a:effectLst>
            </a:rPr>
            <a:t>Vuxna som i sina professioner möter barn och unga.</a:t>
          </a:r>
          <a:endParaRPr lang="sv-SE" sz="1800" kern="1200">
            <a:solidFill>
              <a:schemeClr val="bg1"/>
            </a:solidFill>
          </a:endParaRPr>
        </a:p>
      </dsp:txBody>
      <dsp:txXfrm>
        <a:off x="3250190" y="2606587"/>
        <a:ext cx="2528288" cy="770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2FFCA-EDFB-4060-9EFB-849807B9A25F}">
      <dsp:nvSpPr>
        <dsp:cNvPr id="0" name=""/>
        <dsp:cNvSpPr/>
      </dsp:nvSpPr>
      <dsp:spPr>
        <a:xfrm rot="10800000">
          <a:off x="1421958" y="1582"/>
          <a:ext cx="4406155" cy="1248548"/>
        </a:xfrm>
        <a:prstGeom prst="homePlate">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0575" tIns="76200" rIns="142240" bIns="76200" numCol="1" spcCol="1270" anchor="ctr" anchorCtr="0">
          <a:noAutofit/>
        </a:bodyPr>
        <a:lstStyle/>
        <a:p>
          <a:pPr marL="0" lvl="0" indent="0" algn="ctr" defTabSz="889000">
            <a:lnSpc>
              <a:spcPct val="90000"/>
            </a:lnSpc>
            <a:spcBef>
              <a:spcPct val="0"/>
            </a:spcBef>
            <a:spcAft>
              <a:spcPct val="35000"/>
            </a:spcAft>
            <a:buNone/>
          </a:pPr>
          <a:r>
            <a:rPr lang="sv-SE" sz="2000" b="1" i="0" kern="1200" dirty="0"/>
            <a:t>Arbetet ska ske utifrån Barnkonventionen</a:t>
          </a:r>
          <a:r>
            <a:rPr lang="sv-SE" sz="2000" b="0" i="0" kern="1200" dirty="0"/>
            <a:t> </a:t>
          </a:r>
          <a:endParaRPr lang="sv-SE" sz="2000" kern="1200" dirty="0"/>
        </a:p>
      </dsp:txBody>
      <dsp:txXfrm rot="10800000">
        <a:off x="1734095" y="1582"/>
        <a:ext cx="4094018" cy="1248548"/>
      </dsp:txXfrm>
    </dsp:sp>
    <dsp:sp modelId="{21CB1EF2-C659-44A3-8EE1-AC53BE1623DD}">
      <dsp:nvSpPr>
        <dsp:cNvPr id="0" name=""/>
        <dsp:cNvSpPr/>
      </dsp:nvSpPr>
      <dsp:spPr>
        <a:xfrm>
          <a:off x="797683" y="1582"/>
          <a:ext cx="1248548" cy="124854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8484ACF-748A-4F55-9D60-06E70721B8CE}">
      <dsp:nvSpPr>
        <dsp:cNvPr id="0" name=""/>
        <dsp:cNvSpPr/>
      </dsp:nvSpPr>
      <dsp:spPr>
        <a:xfrm rot="10800000">
          <a:off x="1421958" y="1622832"/>
          <a:ext cx="4406155" cy="1248548"/>
        </a:xfrm>
        <a:prstGeom prst="homePlate">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0575" tIns="76200" rIns="142240" bIns="76200" numCol="1" spcCol="1270" anchor="ctr" anchorCtr="0">
          <a:noAutofit/>
        </a:bodyPr>
        <a:lstStyle/>
        <a:p>
          <a:pPr marL="0" lvl="0" indent="0" algn="ctr" defTabSz="889000">
            <a:lnSpc>
              <a:spcPct val="90000"/>
            </a:lnSpc>
            <a:spcBef>
              <a:spcPct val="0"/>
            </a:spcBef>
            <a:spcAft>
              <a:spcPct val="35000"/>
            </a:spcAft>
            <a:buNone/>
          </a:pPr>
          <a:r>
            <a:rPr lang="sv-SE" sz="2000" b="1" i="0" kern="1200">
              <a:latin typeface="Lato"/>
              <a:ea typeface="+mn-ea"/>
              <a:cs typeface="+mn-cs"/>
            </a:rPr>
            <a:t>Samverkan mellan frivilligorganisationer och myndigheter </a:t>
          </a:r>
        </a:p>
      </dsp:txBody>
      <dsp:txXfrm rot="10800000">
        <a:off x="1734095" y="1622832"/>
        <a:ext cx="4094018" cy="1248548"/>
      </dsp:txXfrm>
    </dsp:sp>
    <dsp:sp modelId="{3E0ACE04-2762-450F-931D-70C009CDA229}">
      <dsp:nvSpPr>
        <dsp:cNvPr id="0" name=""/>
        <dsp:cNvSpPr/>
      </dsp:nvSpPr>
      <dsp:spPr>
        <a:xfrm>
          <a:off x="797683" y="1622832"/>
          <a:ext cx="1248548" cy="124854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BF3A828-C6BD-457F-8E70-32896ABFC01C}">
      <dsp:nvSpPr>
        <dsp:cNvPr id="0" name=""/>
        <dsp:cNvSpPr/>
      </dsp:nvSpPr>
      <dsp:spPr>
        <a:xfrm rot="10800000">
          <a:off x="1421958" y="3244081"/>
          <a:ext cx="4406155" cy="1248548"/>
        </a:xfrm>
        <a:prstGeom prst="homePlate">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0575" tIns="76200" rIns="142240" bIns="76200" numCol="1" spcCol="1270" anchor="ctr" anchorCtr="0">
          <a:noAutofit/>
        </a:bodyPr>
        <a:lstStyle/>
        <a:p>
          <a:pPr marL="0" lvl="0" indent="0" algn="ctr" defTabSz="889000" rtl="0">
            <a:lnSpc>
              <a:spcPct val="90000"/>
            </a:lnSpc>
            <a:spcBef>
              <a:spcPct val="0"/>
            </a:spcBef>
            <a:spcAft>
              <a:spcPct val="35000"/>
            </a:spcAft>
            <a:buNone/>
          </a:pPr>
          <a:r>
            <a:rPr lang="sv-SE" sz="2000" b="1" i="0" kern="1200">
              <a:latin typeface="Lato"/>
              <a:ea typeface="+mn-ea"/>
              <a:cs typeface="+mn-cs"/>
            </a:rPr>
            <a:t>Träffa barn och ungdomar i deras vardagsmiljö </a:t>
          </a:r>
          <a:r>
            <a:rPr lang="sv-SE" sz="2000" b="1" i="0" kern="1200">
              <a:latin typeface="Oswald Medium"/>
            </a:rPr>
            <a:t> </a:t>
          </a:r>
          <a:endParaRPr lang="sv-SE" sz="2000" b="1" kern="1200"/>
        </a:p>
      </dsp:txBody>
      <dsp:txXfrm rot="10800000">
        <a:off x="1734095" y="3244081"/>
        <a:ext cx="4094018" cy="1248548"/>
      </dsp:txXfrm>
    </dsp:sp>
    <dsp:sp modelId="{C37B819B-6430-4AAF-BCD2-2B89EE64C571}">
      <dsp:nvSpPr>
        <dsp:cNvPr id="0" name=""/>
        <dsp:cNvSpPr/>
      </dsp:nvSpPr>
      <dsp:spPr>
        <a:xfrm>
          <a:off x="797683" y="3244081"/>
          <a:ext cx="1248548" cy="124854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E921D-CE94-4BD9-A948-D7DF03E7A994}">
      <dsp:nvSpPr>
        <dsp:cNvPr id="0" name=""/>
        <dsp:cNvSpPr/>
      </dsp:nvSpPr>
      <dsp:spPr>
        <a:xfrm>
          <a:off x="0" y="41742"/>
          <a:ext cx="8165868" cy="128280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sv-SE" sz="4400" kern="1200"/>
            <a:t>Materialets innehåll </a:t>
          </a:r>
        </a:p>
      </dsp:txBody>
      <dsp:txXfrm>
        <a:off x="0" y="41742"/>
        <a:ext cx="8165868" cy="1282802"/>
      </dsp:txXfrm>
    </dsp:sp>
    <dsp:sp modelId="{AC166B56-6983-4BCC-91AB-7287327CB97B}">
      <dsp:nvSpPr>
        <dsp:cNvPr id="0" name=""/>
        <dsp:cNvSpPr/>
      </dsp:nvSpPr>
      <dsp:spPr>
        <a:xfrm>
          <a:off x="0" y="1282802"/>
          <a:ext cx="2041467" cy="269388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Arial" panose="020B0604020202020204" pitchFamily="34" charset="0"/>
            <a:buNone/>
          </a:pPr>
          <a:r>
            <a:rPr lang="sv-SE" sz="1900" b="1" kern="1200">
              <a:latin typeface="Lato"/>
              <a:ea typeface="Lato"/>
              <a:cs typeface="+mn-cs"/>
            </a:rPr>
            <a:t>Del 1. Inleda klassrums-besöket</a:t>
          </a:r>
          <a:endParaRPr lang="sv-SE" sz="1900" kern="1200"/>
        </a:p>
        <a:p>
          <a:pPr marL="114300" lvl="1" indent="-114300" algn="l" defTabSz="666750">
            <a:lnSpc>
              <a:spcPct val="90000"/>
            </a:lnSpc>
            <a:spcBef>
              <a:spcPct val="0"/>
            </a:spcBef>
            <a:spcAft>
              <a:spcPct val="15000"/>
            </a:spcAft>
            <a:buFont typeface="Wingdings" panose="05000000000000000000" pitchFamily="2" charset="2"/>
            <a:buChar char="§"/>
          </a:pPr>
          <a:r>
            <a:rPr lang="sv-SE" sz="1500" b="0" kern="1200">
              <a:latin typeface="Lato"/>
              <a:ea typeface="Lato"/>
              <a:cs typeface="+mn-cs"/>
            </a:rPr>
            <a:t>Hej och välkomna</a:t>
          </a:r>
        </a:p>
        <a:p>
          <a:pPr marL="114300" lvl="1" indent="-114300" algn="l" defTabSz="666750">
            <a:lnSpc>
              <a:spcPct val="90000"/>
            </a:lnSpc>
            <a:spcBef>
              <a:spcPct val="0"/>
            </a:spcBef>
            <a:spcAft>
              <a:spcPct val="15000"/>
            </a:spcAft>
            <a:buFont typeface="Wingdings" panose="05000000000000000000" pitchFamily="2" charset="2"/>
            <a:buChar char="§"/>
          </a:pPr>
          <a:r>
            <a:rPr lang="sv-SE" sz="1500" b="0" kern="1200">
              <a:latin typeface="Lato"/>
              <a:ea typeface="Lato"/>
              <a:cs typeface="+mn-cs"/>
            </a:rPr>
            <a:t> Namnrunda</a:t>
          </a:r>
        </a:p>
        <a:p>
          <a:pPr marL="114300" lvl="1" indent="-114300" algn="l" defTabSz="666750">
            <a:lnSpc>
              <a:spcPct val="90000"/>
            </a:lnSpc>
            <a:spcBef>
              <a:spcPct val="0"/>
            </a:spcBef>
            <a:spcAft>
              <a:spcPct val="15000"/>
            </a:spcAft>
            <a:buFont typeface="Wingdings" panose="05000000000000000000" pitchFamily="2" charset="2"/>
            <a:buChar char="§"/>
          </a:pPr>
          <a:r>
            <a:rPr lang="sv-SE" sz="1500" b="0" kern="1200">
              <a:latin typeface="Lato"/>
              <a:ea typeface="Lato"/>
              <a:cs typeface="+mn-cs"/>
            </a:rPr>
            <a:t>Gruppkontrakt</a:t>
          </a:r>
        </a:p>
        <a:p>
          <a:pPr marL="114300" lvl="1" indent="-114300" algn="l" defTabSz="666750">
            <a:lnSpc>
              <a:spcPct val="90000"/>
            </a:lnSpc>
            <a:spcBef>
              <a:spcPct val="0"/>
            </a:spcBef>
            <a:spcAft>
              <a:spcPct val="15000"/>
            </a:spcAft>
            <a:buFont typeface="Wingdings" panose="05000000000000000000" pitchFamily="2" charset="2"/>
            <a:buChar char="§"/>
          </a:pPr>
          <a:r>
            <a:rPr lang="sv-SE" sz="1500" b="0" kern="1200">
              <a:latin typeface="Lato"/>
              <a:ea typeface="Lato"/>
              <a:cs typeface="+mn-cs"/>
            </a:rPr>
            <a:t>10-15 min</a:t>
          </a:r>
        </a:p>
      </dsp:txBody>
      <dsp:txXfrm>
        <a:off x="0" y="1282802"/>
        <a:ext cx="2041467" cy="2693885"/>
      </dsp:txXfrm>
    </dsp:sp>
    <dsp:sp modelId="{E961BC83-9A14-42F7-8FD3-543476F1AC4A}">
      <dsp:nvSpPr>
        <dsp:cNvPr id="0" name=""/>
        <dsp:cNvSpPr/>
      </dsp:nvSpPr>
      <dsp:spPr>
        <a:xfrm>
          <a:off x="2041466" y="1282802"/>
          <a:ext cx="2041467" cy="269388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Arial" panose="020B0604020202020204" pitchFamily="34" charset="0"/>
            <a:buNone/>
          </a:pPr>
          <a:r>
            <a:rPr lang="sv-SE" sz="1900" b="1" kern="1200">
              <a:latin typeface="Lato"/>
              <a:ea typeface="Lato"/>
              <a:cs typeface="+mn-cs"/>
            </a:rPr>
            <a:t>Del 2. Starta diskussionen</a:t>
          </a:r>
          <a:endParaRPr lang="sv-SE" sz="1900" b="0" kern="1200">
            <a:latin typeface="Lato"/>
            <a:ea typeface="Lato"/>
            <a:cs typeface="+mn-cs"/>
          </a:endParaRPr>
        </a:p>
        <a:p>
          <a:pPr marL="114300" lvl="1" indent="-114300" algn="l" defTabSz="666750">
            <a:lnSpc>
              <a:spcPct val="90000"/>
            </a:lnSpc>
            <a:spcBef>
              <a:spcPct val="0"/>
            </a:spcBef>
            <a:spcAft>
              <a:spcPct val="15000"/>
            </a:spcAft>
            <a:buFont typeface="Wingdings" panose="05000000000000000000" pitchFamily="2" charset="2"/>
            <a:buChar char="§"/>
          </a:pPr>
          <a:r>
            <a:rPr lang="sv-SE" sz="1500" b="0" kern="1200">
              <a:latin typeface="Lato"/>
              <a:ea typeface="Lato"/>
              <a:cs typeface="+mn-cs"/>
            </a:rPr>
            <a:t>Info om barnkonventionen och mänskliga rättigheter</a:t>
          </a:r>
        </a:p>
        <a:p>
          <a:pPr marL="114300" lvl="1" indent="-114300" algn="l" defTabSz="666750">
            <a:lnSpc>
              <a:spcPct val="90000"/>
            </a:lnSpc>
            <a:spcBef>
              <a:spcPct val="0"/>
            </a:spcBef>
            <a:spcAft>
              <a:spcPct val="15000"/>
            </a:spcAft>
            <a:buFont typeface="Wingdings" panose="05000000000000000000" pitchFamily="2" charset="2"/>
            <a:buChar char="§"/>
          </a:pPr>
          <a:r>
            <a:rPr lang="sv-SE" sz="1500" b="0" kern="1200">
              <a:latin typeface="Lato"/>
              <a:ea typeface="Lato"/>
              <a:cs typeface="+mn-cs"/>
            </a:rPr>
            <a:t>10 min</a:t>
          </a:r>
        </a:p>
      </dsp:txBody>
      <dsp:txXfrm>
        <a:off x="2041466" y="1282802"/>
        <a:ext cx="2041467" cy="2693885"/>
      </dsp:txXfrm>
    </dsp:sp>
    <dsp:sp modelId="{E5196A67-8667-4F5B-8386-C740825492E4}">
      <dsp:nvSpPr>
        <dsp:cNvPr id="0" name=""/>
        <dsp:cNvSpPr/>
      </dsp:nvSpPr>
      <dsp:spPr>
        <a:xfrm>
          <a:off x="4082933" y="1282802"/>
          <a:ext cx="2041467" cy="269388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v-SE" sz="1900" b="1" kern="1200">
              <a:latin typeface="Lato"/>
              <a:ea typeface="Lato"/>
              <a:cs typeface="+mn-cs"/>
            </a:rPr>
            <a:t>Del 3. Fördjupa diskussionen</a:t>
          </a:r>
          <a:endParaRPr lang="sv-SE" sz="1900" b="0" kern="1200">
            <a:latin typeface="Lato"/>
            <a:ea typeface="Lato"/>
            <a:cs typeface="+mn-cs"/>
          </a:endParaRPr>
        </a:p>
        <a:p>
          <a:pPr marL="114300" lvl="1" indent="-114300" algn="l" defTabSz="666750">
            <a:lnSpc>
              <a:spcPct val="90000"/>
            </a:lnSpc>
            <a:spcBef>
              <a:spcPct val="0"/>
            </a:spcBef>
            <a:spcAft>
              <a:spcPct val="15000"/>
            </a:spcAft>
            <a:buChar char="•"/>
          </a:pPr>
          <a:r>
            <a:rPr lang="sv-SE" sz="1500" b="0" kern="1200">
              <a:latin typeface="Lato"/>
              <a:ea typeface="Lato"/>
              <a:cs typeface="+mn-cs"/>
            </a:rPr>
            <a:t>Fyra hörn eller Fallfrågor</a:t>
          </a:r>
        </a:p>
        <a:p>
          <a:pPr marL="114300" lvl="1" indent="-114300" algn="l" defTabSz="666750">
            <a:lnSpc>
              <a:spcPct val="90000"/>
            </a:lnSpc>
            <a:spcBef>
              <a:spcPct val="0"/>
            </a:spcBef>
            <a:spcAft>
              <a:spcPct val="15000"/>
            </a:spcAft>
            <a:buChar char="•"/>
          </a:pPr>
          <a:r>
            <a:rPr lang="sv-SE" sz="1500" b="0" kern="1200">
              <a:latin typeface="Lato"/>
              <a:ea typeface="Lato"/>
              <a:cs typeface="+mn-cs"/>
            </a:rPr>
            <a:t>10-20 min</a:t>
          </a:r>
        </a:p>
      </dsp:txBody>
      <dsp:txXfrm>
        <a:off x="4082933" y="1282802"/>
        <a:ext cx="2041467" cy="2693885"/>
      </dsp:txXfrm>
    </dsp:sp>
    <dsp:sp modelId="{7B96A960-DDB0-45F0-A00A-0E74AFDF067D}">
      <dsp:nvSpPr>
        <dsp:cNvPr id="0" name=""/>
        <dsp:cNvSpPr/>
      </dsp:nvSpPr>
      <dsp:spPr>
        <a:xfrm>
          <a:off x="6124401" y="1282802"/>
          <a:ext cx="2041467" cy="269388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v-SE" sz="1900" b="1" kern="1200">
              <a:latin typeface="Lato"/>
              <a:ea typeface="Lato"/>
              <a:cs typeface="+mn-cs"/>
            </a:rPr>
            <a:t>Del 4. Avslut och stödvägar</a:t>
          </a:r>
          <a:endParaRPr lang="sv-SE" sz="1900" b="0" kern="1200">
            <a:latin typeface="Lato"/>
            <a:ea typeface="Lato"/>
            <a:cs typeface="+mn-cs"/>
          </a:endParaRPr>
        </a:p>
        <a:p>
          <a:pPr marL="114300" lvl="1" indent="-114300" algn="l" defTabSz="666750">
            <a:lnSpc>
              <a:spcPct val="90000"/>
            </a:lnSpc>
            <a:spcBef>
              <a:spcPct val="0"/>
            </a:spcBef>
            <a:spcAft>
              <a:spcPct val="15000"/>
            </a:spcAft>
            <a:buChar char="•"/>
          </a:pPr>
          <a:r>
            <a:rPr lang="sv-SE" sz="1500" b="0" kern="1200">
              <a:latin typeface="Lato"/>
              <a:ea typeface="Lato"/>
              <a:cs typeface="+mn-cs"/>
            </a:rPr>
            <a:t>Informera om var stöd finns</a:t>
          </a:r>
        </a:p>
        <a:p>
          <a:pPr marL="114300" lvl="1" indent="-114300" algn="l" defTabSz="666750">
            <a:lnSpc>
              <a:spcPct val="90000"/>
            </a:lnSpc>
            <a:spcBef>
              <a:spcPct val="0"/>
            </a:spcBef>
            <a:spcAft>
              <a:spcPct val="15000"/>
            </a:spcAft>
            <a:buChar char="•"/>
          </a:pPr>
          <a:r>
            <a:rPr lang="sv-SE" sz="1500" b="0" kern="1200">
              <a:latin typeface="Lato"/>
              <a:ea typeface="Lato"/>
              <a:cs typeface="+mn-cs"/>
            </a:rPr>
            <a:t>Info om chatten</a:t>
          </a:r>
        </a:p>
        <a:p>
          <a:pPr marL="114300" lvl="1" indent="-114300" algn="l" defTabSz="666750">
            <a:lnSpc>
              <a:spcPct val="90000"/>
            </a:lnSpc>
            <a:spcBef>
              <a:spcPct val="0"/>
            </a:spcBef>
            <a:spcAft>
              <a:spcPct val="15000"/>
            </a:spcAft>
            <a:buChar char="•"/>
          </a:pPr>
          <a:r>
            <a:rPr lang="sv-SE" sz="1500" b="0" kern="1200">
              <a:latin typeface="Lato"/>
              <a:ea typeface="Lato"/>
              <a:cs typeface="+mn-cs"/>
            </a:rPr>
            <a:t>Dela ut bra att ha kort</a:t>
          </a:r>
        </a:p>
        <a:p>
          <a:pPr marL="114300" lvl="1" indent="-114300" algn="l" defTabSz="666750">
            <a:lnSpc>
              <a:spcPct val="90000"/>
            </a:lnSpc>
            <a:spcBef>
              <a:spcPct val="0"/>
            </a:spcBef>
            <a:spcAft>
              <a:spcPct val="15000"/>
            </a:spcAft>
            <a:buChar char="•"/>
          </a:pPr>
          <a:r>
            <a:rPr lang="sv-SE" sz="1500" b="0" kern="1200">
              <a:latin typeface="Lato"/>
              <a:ea typeface="Lato"/>
              <a:cs typeface="+mn-cs"/>
            </a:rPr>
            <a:t>Avslutande reflektioner (runda)</a:t>
          </a:r>
        </a:p>
        <a:p>
          <a:pPr marL="114300" lvl="1" indent="-114300" algn="l" defTabSz="666750">
            <a:lnSpc>
              <a:spcPct val="90000"/>
            </a:lnSpc>
            <a:spcBef>
              <a:spcPct val="0"/>
            </a:spcBef>
            <a:spcAft>
              <a:spcPct val="15000"/>
            </a:spcAft>
            <a:buChar char="•"/>
          </a:pPr>
          <a:r>
            <a:rPr lang="sv-SE" sz="1500" b="0" kern="1200">
              <a:latin typeface="Lato"/>
              <a:ea typeface="Lato"/>
              <a:cs typeface="+mn-cs"/>
            </a:rPr>
            <a:t>10 min  </a:t>
          </a:r>
        </a:p>
      </dsp:txBody>
      <dsp:txXfrm>
        <a:off x="6124401" y="1282802"/>
        <a:ext cx="2041467" cy="2693885"/>
      </dsp:txXfrm>
    </dsp:sp>
    <dsp:sp modelId="{C41EBAC2-5B5D-4920-B056-7C3A4994E6D2}">
      <dsp:nvSpPr>
        <dsp:cNvPr id="0" name=""/>
        <dsp:cNvSpPr/>
      </dsp:nvSpPr>
      <dsp:spPr>
        <a:xfrm>
          <a:off x="0" y="3976688"/>
          <a:ext cx="8165868" cy="2993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25A7F-1F84-4F83-A287-1E0A0676B693}">
      <dsp:nvSpPr>
        <dsp:cNvPr id="0" name=""/>
        <dsp:cNvSpPr/>
      </dsp:nvSpPr>
      <dsp:spPr>
        <a:xfrm>
          <a:off x="2396922" y="1248505"/>
          <a:ext cx="3173478" cy="2222386"/>
        </a:xfrm>
        <a:prstGeom prst="heart">
          <a:avLst/>
        </a:prstGeom>
        <a:gradFill rotWithShape="0">
          <a:gsLst>
            <a:gs pos="0">
              <a:schemeClr val="accent1">
                <a:shade val="80000"/>
                <a:alpha val="50000"/>
                <a:hueOff val="0"/>
                <a:satOff val="0"/>
                <a:lumOff val="0"/>
                <a:alphaOff val="0"/>
                <a:tint val="100000"/>
                <a:shade val="100000"/>
                <a:satMod val="130000"/>
              </a:schemeClr>
            </a:gs>
            <a:gs pos="100000">
              <a:schemeClr val="accent1">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sv-SE" sz="3000" kern="1200" dirty="0" err="1"/>
            <a:t>KÄF:s</a:t>
          </a:r>
          <a:r>
            <a:rPr lang="sv-SE" sz="3000" kern="1200" dirty="0"/>
            <a:t> stödvägar</a:t>
          </a:r>
        </a:p>
      </dsp:txBody>
      <dsp:txXfrm>
        <a:off x="2925835" y="1804102"/>
        <a:ext cx="2115652" cy="925994"/>
      </dsp:txXfrm>
    </dsp:sp>
    <dsp:sp modelId="{FF5244B9-F5A7-4271-844D-A9C1C1B1B7C5}">
      <dsp:nvSpPr>
        <dsp:cNvPr id="0" name=""/>
        <dsp:cNvSpPr/>
      </dsp:nvSpPr>
      <dsp:spPr>
        <a:xfrm>
          <a:off x="3345595" y="78862"/>
          <a:ext cx="1319611" cy="1162587"/>
        </a:xfrm>
        <a:prstGeom prst="ellipse">
          <a:avLst/>
        </a:prstGeom>
        <a:gradFill rotWithShape="0">
          <a:gsLst>
            <a:gs pos="0">
              <a:schemeClr val="accent1">
                <a:shade val="80000"/>
                <a:alpha val="50000"/>
                <a:hueOff val="-20"/>
                <a:satOff val="-227"/>
                <a:lumOff val="949"/>
                <a:alphaOff val="7500"/>
                <a:tint val="100000"/>
                <a:shade val="100000"/>
                <a:satMod val="130000"/>
              </a:schemeClr>
            </a:gs>
            <a:gs pos="100000">
              <a:schemeClr val="accent1">
                <a:shade val="80000"/>
                <a:alpha val="50000"/>
                <a:hueOff val="-20"/>
                <a:satOff val="-227"/>
                <a:lumOff val="949"/>
                <a:alphaOff val="75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a:t>Stödchatt online kvällstid </a:t>
          </a:r>
          <a:br>
            <a:rPr lang="sv-SE" sz="1400" b="1" kern="1200"/>
          </a:br>
          <a:r>
            <a:rPr lang="sv-SE" sz="1400" b="1" kern="1200"/>
            <a:t>söndag-torsdag</a:t>
          </a:r>
          <a:endParaRPr lang="sv-SE" sz="1400" b="1" kern="1200" dirty="0"/>
        </a:p>
      </dsp:txBody>
      <dsp:txXfrm>
        <a:off x="3538848" y="249119"/>
        <a:ext cx="933105" cy="822073"/>
      </dsp:txXfrm>
    </dsp:sp>
    <dsp:sp modelId="{FB5A12C7-B785-4F6B-871E-089F3C17A5F4}">
      <dsp:nvSpPr>
        <dsp:cNvPr id="0" name=""/>
        <dsp:cNvSpPr/>
      </dsp:nvSpPr>
      <dsp:spPr>
        <a:xfrm>
          <a:off x="2681427" y="3990743"/>
          <a:ext cx="1479507" cy="1298571"/>
        </a:xfrm>
        <a:prstGeom prst="ellipse">
          <a:avLst/>
        </a:prstGeom>
        <a:gradFill rotWithShape="0">
          <a:gsLst>
            <a:gs pos="0">
              <a:schemeClr val="accent1">
                <a:shade val="80000"/>
                <a:alpha val="50000"/>
                <a:hueOff val="-40"/>
                <a:satOff val="-454"/>
                <a:lumOff val="1898"/>
                <a:alphaOff val="15000"/>
                <a:tint val="100000"/>
                <a:shade val="100000"/>
                <a:satMod val="130000"/>
              </a:schemeClr>
            </a:gs>
            <a:gs pos="100000">
              <a:schemeClr val="accent1">
                <a:shade val="80000"/>
                <a:alpha val="50000"/>
                <a:hueOff val="-40"/>
                <a:satOff val="-454"/>
                <a:lumOff val="1898"/>
                <a:alphaOff val="1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b="1" kern="1200"/>
            <a:t>Mejl</a:t>
          </a:r>
          <a:br>
            <a:rPr lang="sv-SE" sz="1500" b="1" kern="1200"/>
          </a:br>
          <a:r>
            <a:rPr lang="sv-SE" sz="1500" b="1" kern="1200"/>
            <a:t>stodchatt@</a:t>
          </a:r>
          <a:br>
            <a:rPr lang="sv-SE" sz="1500" b="1" kern="1200"/>
          </a:br>
          <a:r>
            <a:rPr lang="sv-SE" sz="1500" b="1" kern="1200"/>
            <a:t>rb.se</a:t>
          </a:r>
          <a:endParaRPr lang="sv-SE" sz="1500" b="1" kern="1200" dirty="0"/>
        </a:p>
      </dsp:txBody>
      <dsp:txXfrm>
        <a:off x="2898096" y="4180914"/>
        <a:ext cx="1046169" cy="918229"/>
      </dsp:txXfrm>
    </dsp:sp>
    <dsp:sp modelId="{104EF0A3-698F-4E6F-A8D7-8F4B6FF6A78C}">
      <dsp:nvSpPr>
        <dsp:cNvPr id="0" name=""/>
        <dsp:cNvSpPr/>
      </dsp:nvSpPr>
      <dsp:spPr>
        <a:xfrm>
          <a:off x="5748782" y="282080"/>
          <a:ext cx="1448597" cy="1183516"/>
        </a:xfrm>
        <a:prstGeom prst="ellipse">
          <a:avLst/>
        </a:prstGeom>
        <a:gradFill rotWithShape="0">
          <a:gsLst>
            <a:gs pos="0">
              <a:schemeClr val="accent1">
                <a:shade val="80000"/>
                <a:alpha val="50000"/>
                <a:hueOff val="-61"/>
                <a:satOff val="-682"/>
                <a:lumOff val="2847"/>
                <a:alphaOff val="22500"/>
                <a:tint val="100000"/>
                <a:shade val="100000"/>
                <a:satMod val="130000"/>
              </a:schemeClr>
            </a:gs>
            <a:gs pos="100000">
              <a:schemeClr val="accent1">
                <a:shade val="80000"/>
                <a:alpha val="50000"/>
                <a:hueOff val="-61"/>
                <a:satOff val="-682"/>
                <a:lumOff val="2847"/>
                <a:alphaOff val="225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br>
            <a:rPr lang="sv-SE" sz="1400" b="1" kern="1200" dirty="0"/>
          </a:br>
          <a:r>
            <a:rPr lang="sv-SE" sz="1400" b="1" kern="1200" dirty="0"/>
            <a:t>Möjlighet till tidsbokning stödchatt </a:t>
          </a:r>
          <a:br>
            <a:rPr lang="sv-SE" sz="1400" b="1" kern="1200" dirty="0"/>
          </a:br>
          <a:r>
            <a:rPr lang="sv-SE" sz="1400" b="1" kern="1200" dirty="0"/>
            <a:t>dagtid</a:t>
          </a:r>
          <a:br>
            <a:rPr lang="sv-SE" sz="1400" b="1" kern="1200" dirty="0"/>
          </a:br>
          <a:endParaRPr lang="sv-SE" sz="1400" b="1" kern="1200" dirty="0"/>
        </a:p>
      </dsp:txBody>
      <dsp:txXfrm>
        <a:off x="5960924" y="455402"/>
        <a:ext cx="1024313" cy="836872"/>
      </dsp:txXfrm>
    </dsp:sp>
    <dsp:sp modelId="{CA982750-E49E-4ED5-B8DB-E371913CD6F7}">
      <dsp:nvSpPr>
        <dsp:cNvPr id="0" name=""/>
        <dsp:cNvSpPr/>
      </dsp:nvSpPr>
      <dsp:spPr>
        <a:xfrm>
          <a:off x="751308" y="2979903"/>
          <a:ext cx="1654952" cy="1255650"/>
        </a:xfrm>
        <a:prstGeom prst="ellipse">
          <a:avLst/>
        </a:prstGeom>
        <a:gradFill rotWithShape="0">
          <a:gsLst>
            <a:gs pos="0">
              <a:schemeClr val="accent1">
                <a:shade val="80000"/>
                <a:alpha val="50000"/>
                <a:hueOff val="-81"/>
                <a:satOff val="-909"/>
                <a:lumOff val="3796"/>
                <a:alphaOff val="30000"/>
                <a:tint val="100000"/>
                <a:shade val="100000"/>
                <a:satMod val="130000"/>
              </a:schemeClr>
            </a:gs>
            <a:gs pos="100000">
              <a:schemeClr val="accent1">
                <a:shade val="80000"/>
                <a:alpha val="50000"/>
                <a:hueOff val="-81"/>
                <a:satOff val="-909"/>
                <a:lumOff val="3796"/>
                <a:alphaOff val="3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b="1" kern="1200"/>
            <a:t>Stödkontakt med case manager/</a:t>
          </a:r>
          <a:br>
            <a:rPr lang="sv-SE" sz="1500" b="1" kern="1200"/>
          </a:br>
          <a:r>
            <a:rPr lang="sv-SE" sz="1500" b="1" kern="1200"/>
            <a:t>socionom</a:t>
          </a:r>
          <a:endParaRPr lang="sv-SE" sz="1500" b="1" kern="1200" dirty="0"/>
        </a:p>
      </dsp:txBody>
      <dsp:txXfrm>
        <a:off x="993670" y="3163789"/>
        <a:ext cx="1170228" cy="887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F49F2-50F7-4771-A313-B698E9E8E975}">
      <dsp:nvSpPr>
        <dsp:cNvPr id="0" name=""/>
        <dsp:cNvSpPr/>
      </dsp:nvSpPr>
      <dsp:spPr>
        <a:xfrm>
          <a:off x="3184427" y="1596"/>
          <a:ext cx="4764991" cy="269388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sv-SE" sz="1600" kern="1200" dirty="0"/>
            <a:t>Samordning av samverkansgrupp (sammankallande till möten, planering av möten, kontakt via mail och telefon)</a:t>
          </a:r>
        </a:p>
        <a:p>
          <a:pPr marL="171450" lvl="1" indent="-171450" algn="l" defTabSz="711200">
            <a:lnSpc>
              <a:spcPct val="90000"/>
            </a:lnSpc>
            <a:spcBef>
              <a:spcPct val="0"/>
            </a:spcBef>
            <a:spcAft>
              <a:spcPct val="15000"/>
            </a:spcAft>
            <a:buChar char="•"/>
          </a:pPr>
          <a:r>
            <a:rPr lang="sv-SE" sz="1600" kern="1200" dirty="0"/>
            <a:t>Kontakt med skolor (pågående och kommande)</a:t>
          </a:r>
        </a:p>
        <a:p>
          <a:pPr marL="171450" lvl="1" indent="-171450" algn="l" defTabSz="711200" rtl="0">
            <a:lnSpc>
              <a:spcPct val="90000"/>
            </a:lnSpc>
            <a:spcBef>
              <a:spcPct val="0"/>
            </a:spcBef>
            <a:spcAft>
              <a:spcPct val="15000"/>
            </a:spcAft>
            <a:buChar char="•"/>
          </a:pPr>
          <a:r>
            <a:rPr lang="sv-SE" sz="1600" kern="1200" dirty="0"/>
            <a:t>Samordna arbetet under temaveckan på skolan samt möta elever</a:t>
          </a:r>
          <a:r>
            <a:rPr lang="sv-SE" sz="1600" kern="1200" dirty="0">
              <a:latin typeface="Gill Sans MT"/>
            </a:rPr>
            <a:t> </a:t>
          </a:r>
        </a:p>
        <a:p>
          <a:pPr marL="171450" lvl="1" indent="-171450" algn="l" defTabSz="711200" rtl="0">
            <a:lnSpc>
              <a:spcPct val="90000"/>
            </a:lnSpc>
            <a:spcBef>
              <a:spcPct val="0"/>
            </a:spcBef>
            <a:spcAft>
              <a:spcPct val="15000"/>
            </a:spcAft>
            <a:buChar char="•"/>
          </a:pPr>
          <a:r>
            <a:rPr lang="sv-SE" sz="1600" kern="1200" dirty="0"/>
            <a:t>Samordna arbete </a:t>
          </a:r>
          <a:r>
            <a:rPr lang="sv-SE" sz="1600" kern="1200" dirty="0">
              <a:latin typeface="Gill Sans MT"/>
            </a:rPr>
            <a:t>med utvärdering och uppföljning med aktuell skola</a:t>
          </a:r>
          <a:endParaRPr lang="sv-SE" sz="1600" kern="1200" dirty="0"/>
        </a:p>
      </dsp:txBody>
      <dsp:txXfrm>
        <a:off x="3184427" y="338332"/>
        <a:ext cx="3754783" cy="2020416"/>
      </dsp:txXfrm>
    </dsp:sp>
    <dsp:sp modelId="{A5E3C9EE-70B4-411B-BAF0-4DE67D11864C}">
      <dsp:nvSpPr>
        <dsp:cNvPr id="0" name=""/>
        <dsp:cNvSpPr/>
      </dsp:nvSpPr>
      <dsp:spPr>
        <a:xfrm>
          <a:off x="7766" y="305928"/>
          <a:ext cx="3176660" cy="2085223"/>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sv-SE" sz="4700" kern="1200"/>
            <a:t>Tid</a:t>
          </a:r>
        </a:p>
      </dsp:txBody>
      <dsp:txXfrm>
        <a:off x="109558" y="407720"/>
        <a:ext cx="2973076" cy="1881639"/>
      </dsp:txXfrm>
    </dsp:sp>
    <dsp:sp modelId="{333993D9-77D3-4B07-A8B9-058C642AD801}">
      <dsp:nvSpPr>
        <dsp:cNvPr id="0" name=""/>
        <dsp:cNvSpPr/>
      </dsp:nvSpPr>
      <dsp:spPr>
        <a:xfrm>
          <a:off x="3183651" y="2873098"/>
          <a:ext cx="4769649" cy="260351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sv-SE" sz="1600" kern="1200"/>
            <a:t>Personalkostnader/tid avsatt till att delta i Kärleken är fri</a:t>
          </a:r>
        </a:p>
        <a:p>
          <a:pPr marL="171450" lvl="1" indent="-171450" algn="l" defTabSz="711200">
            <a:lnSpc>
              <a:spcPct val="90000"/>
            </a:lnSpc>
            <a:spcBef>
              <a:spcPct val="0"/>
            </a:spcBef>
            <a:spcAft>
              <a:spcPct val="15000"/>
            </a:spcAft>
            <a:buChar char="•"/>
          </a:pPr>
          <a:r>
            <a:rPr lang="sv-SE" sz="1600" kern="1200"/>
            <a:t>Material löpande (pyssel, ”bra-att-ha-kort, affischer </a:t>
          </a:r>
          <a:r>
            <a:rPr lang="sv-SE" sz="1600" kern="1200" err="1"/>
            <a:t>m.m</a:t>
          </a:r>
          <a:r>
            <a:rPr lang="sv-SE" sz="1600" kern="1200">
              <a:latin typeface="Gill Sans MT"/>
            </a:rPr>
            <a:t>)</a:t>
          </a:r>
          <a:endParaRPr lang="sv-SE" sz="1600" kern="1200"/>
        </a:p>
        <a:p>
          <a:pPr marL="171450" lvl="1" indent="-171450" algn="l" defTabSz="711200" rtl="0">
            <a:lnSpc>
              <a:spcPct val="90000"/>
            </a:lnSpc>
            <a:spcBef>
              <a:spcPct val="0"/>
            </a:spcBef>
            <a:spcAft>
              <a:spcPct val="15000"/>
            </a:spcAft>
            <a:buChar char="•"/>
          </a:pPr>
          <a:r>
            <a:rPr lang="sv-SE" sz="1600" kern="1200"/>
            <a:t>Material engångsinköp (t-shirts, utställning</a:t>
          </a:r>
          <a:r>
            <a:rPr lang="sv-SE" sz="1600" kern="1200">
              <a:latin typeface="Gill Sans MT"/>
            </a:rPr>
            <a:t>) </a:t>
          </a:r>
          <a:endParaRPr lang="sv-SE" sz="1600" kern="1200"/>
        </a:p>
        <a:p>
          <a:pPr marL="171450" lvl="1" indent="-171450" algn="l" defTabSz="711200" rtl="0">
            <a:lnSpc>
              <a:spcPct val="90000"/>
            </a:lnSpc>
            <a:spcBef>
              <a:spcPct val="0"/>
            </a:spcBef>
            <a:spcAft>
              <a:spcPct val="15000"/>
            </a:spcAft>
            <a:buChar char="•"/>
          </a:pPr>
          <a:r>
            <a:rPr lang="sv-SE" sz="1600" kern="1200"/>
            <a:t>Ev</a:t>
          </a:r>
          <a:r>
            <a:rPr lang="sv-SE" sz="1600" kern="1200">
              <a:latin typeface="Gill Sans MT"/>
            </a:rPr>
            <a:t> teater</a:t>
          </a:r>
          <a:r>
            <a:rPr lang="sv-SE" sz="1600" kern="1200"/>
            <a:t> eller föreläsning</a:t>
          </a:r>
        </a:p>
        <a:p>
          <a:pPr marL="171450" lvl="1" indent="-171450" algn="l" defTabSz="711200">
            <a:lnSpc>
              <a:spcPct val="90000"/>
            </a:lnSpc>
            <a:spcBef>
              <a:spcPct val="0"/>
            </a:spcBef>
            <a:spcAft>
              <a:spcPct val="15000"/>
            </a:spcAft>
            <a:buChar char="•"/>
          </a:pPr>
          <a:r>
            <a:rPr lang="sv-SE" sz="1600" kern="1200" dirty="0"/>
            <a:t>Kontorsmaterial, arbetsplats</a:t>
          </a:r>
        </a:p>
        <a:p>
          <a:pPr marL="171450" lvl="1" indent="-171450" algn="l" defTabSz="711200" rtl="0">
            <a:lnSpc>
              <a:spcPct val="90000"/>
            </a:lnSpc>
            <a:spcBef>
              <a:spcPct val="0"/>
            </a:spcBef>
            <a:spcAft>
              <a:spcPct val="15000"/>
            </a:spcAft>
            <a:buChar char="•"/>
          </a:pPr>
          <a:r>
            <a:rPr lang="sv-SE" sz="1600" kern="1200" err="1">
              <a:latin typeface="Gill Sans MT"/>
            </a:rPr>
            <a:t>Ev</a:t>
          </a:r>
          <a:r>
            <a:rPr lang="sv-SE" sz="1600" kern="1200">
              <a:latin typeface="Gill Sans MT"/>
            </a:rPr>
            <a:t> resekostnader</a:t>
          </a:r>
        </a:p>
      </dsp:txBody>
      <dsp:txXfrm>
        <a:off x="3183651" y="3198538"/>
        <a:ext cx="3793330" cy="1952638"/>
      </dsp:txXfrm>
    </dsp:sp>
    <dsp:sp modelId="{90B66DA3-4925-40AD-87E6-FF2712E2365C}">
      <dsp:nvSpPr>
        <dsp:cNvPr id="0" name=""/>
        <dsp:cNvSpPr/>
      </dsp:nvSpPr>
      <dsp:spPr>
        <a:xfrm>
          <a:off x="3885" y="3181614"/>
          <a:ext cx="3179766" cy="1986487"/>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sv-SE" sz="4700" kern="1200"/>
            <a:t>Kostnader</a:t>
          </a:r>
        </a:p>
      </dsp:txBody>
      <dsp:txXfrm>
        <a:off x="100857" y="3278586"/>
        <a:ext cx="2985822" cy="17925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9B53A-B747-494A-B8CC-D26D60544AE7}">
      <dsp:nvSpPr>
        <dsp:cNvPr id="0" name=""/>
        <dsp:cNvSpPr/>
      </dsp:nvSpPr>
      <dsp:spPr>
        <a:xfrm>
          <a:off x="968" y="0"/>
          <a:ext cx="2518412" cy="50190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sv-SE" sz="2100" b="0" i="0" u="none" strike="noStrike" kern="1200" cap="none" baseline="0" noProof="0">
              <a:latin typeface="Gill Sans MT"/>
            </a:rPr>
            <a:t>Arbeta utifrån samverkansmetoden Kärleken är fri</a:t>
          </a:r>
        </a:p>
      </dsp:txBody>
      <dsp:txXfrm>
        <a:off x="968" y="0"/>
        <a:ext cx="2518412" cy="1505706"/>
      </dsp:txXfrm>
    </dsp:sp>
    <dsp:sp modelId="{4AB8FB0F-3ED4-46CB-85B7-C72792E8EDC6}">
      <dsp:nvSpPr>
        <dsp:cNvPr id="0" name=""/>
        <dsp:cNvSpPr/>
      </dsp:nvSpPr>
      <dsp:spPr>
        <a:xfrm>
          <a:off x="252809" y="1507176"/>
          <a:ext cx="2014730" cy="1513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sv-SE" sz="1600" kern="1200">
              <a:latin typeface="Calibri"/>
              <a:cs typeface="Calibri"/>
            </a:rPr>
            <a:t> Arbeta med skolveckor tillsammans med en samverkansgrupp i din kommun </a:t>
          </a:r>
        </a:p>
      </dsp:txBody>
      <dsp:txXfrm>
        <a:off x="297132" y="1551499"/>
        <a:ext cx="1926084" cy="1424657"/>
      </dsp:txXfrm>
    </dsp:sp>
    <dsp:sp modelId="{209F0292-9DD6-46F7-8253-40BC9A37EF67}">
      <dsp:nvSpPr>
        <dsp:cNvPr id="0" name=""/>
        <dsp:cNvSpPr/>
      </dsp:nvSpPr>
      <dsp:spPr>
        <a:xfrm>
          <a:off x="252809" y="3253295"/>
          <a:ext cx="2014730" cy="1513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sv-SE" sz="1600" kern="1200">
              <a:latin typeface="Calibri"/>
              <a:cs typeface="Calibri"/>
            </a:rPr>
            <a:t>Starta upp en ny samverkansgrupp, </a:t>
          </a:r>
          <a:r>
            <a:rPr lang="sv-SE" sz="1600" kern="1200">
              <a:latin typeface="Gill Sans MT"/>
            </a:rPr>
            <a:t>kontakta: karlekenarfri@rb.se</a:t>
          </a:r>
          <a:r>
            <a:rPr lang="sv-SE" sz="1600" kern="1200"/>
            <a:t> </a:t>
          </a:r>
          <a:endParaRPr lang="sv-SE" sz="1600" kern="1200">
            <a:latin typeface="Gill Sans MT"/>
          </a:endParaRPr>
        </a:p>
      </dsp:txBody>
      <dsp:txXfrm>
        <a:off x="297132" y="3297618"/>
        <a:ext cx="1926084" cy="1424657"/>
      </dsp:txXfrm>
    </dsp:sp>
    <dsp:sp modelId="{275AECDB-25D9-4085-A63B-CBF139FAE6EA}">
      <dsp:nvSpPr>
        <dsp:cNvPr id="0" name=""/>
        <dsp:cNvSpPr/>
      </dsp:nvSpPr>
      <dsp:spPr>
        <a:xfrm>
          <a:off x="2708262" y="0"/>
          <a:ext cx="2518412" cy="50190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kern="1200">
              <a:latin typeface="Gill Sans MT"/>
            </a:rPr>
            <a:t>Kompetensutveckling genom </a:t>
          </a:r>
          <a:br>
            <a:rPr lang="sv-SE" sz="2100" kern="1200">
              <a:latin typeface="Gill Sans MT"/>
            </a:rPr>
          </a:br>
          <a:r>
            <a:rPr lang="sv-SE" sz="2100" kern="1200">
              <a:latin typeface="Gill Sans MT"/>
            </a:rPr>
            <a:t>webbutbildningar eller lärarportal</a:t>
          </a:r>
          <a:endParaRPr lang="sv-SE" sz="2100" kern="1200"/>
        </a:p>
      </dsp:txBody>
      <dsp:txXfrm>
        <a:off x="2708262" y="0"/>
        <a:ext cx="2518412" cy="1505706"/>
      </dsp:txXfrm>
    </dsp:sp>
    <dsp:sp modelId="{64136B9F-BF74-4EC2-BE92-C5B9193306B3}">
      <dsp:nvSpPr>
        <dsp:cNvPr id="0" name=""/>
        <dsp:cNvSpPr/>
      </dsp:nvSpPr>
      <dsp:spPr>
        <a:xfrm>
          <a:off x="2960103" y="1507176"/>
          <a:ext cx="2014730" cy="1513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sv-SE" sz="1600" kern="1200">
              <a:latin typeface="Calibri"/>
              <a:cs typeface="Calibri"/>
            </a:rPr>
            <a:t>Enskild eller grupp, som fördjupning eller grund</a:t>
          </a:r>
        </a:p>
      </dsp:txBody>
      <dsp:txXfrm>
        <a:off x="3004426" y="1551499"/>
        <a:ext cx="1926084" cy="1424657"/>
      </dsp:txXfrm>
    </dsp:sp>
    <dsp:sp modelId="{2B7CAC22-9044-44A6-9F2E-7158C1BCEEB9}">
      <dsp:nvSpPr>
        <dsp:cNvPr id="0" name=""/>
        <dsp:cNvSpPr/>
      </dsp:nvSpPr>
      <dsp:spPr>
        <a:xfrm>
          <a:off x="2960103" y="3253295"/>
          <a:ext cx="2014730" cy="1513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sv-SE" sz="1600" kern="1200">
              <a:latin typeface="Calibri"/>
              <a:cs typeface="Calibri"/>
            </a:rPr>
            <a:t>Arbeta med materialet i klasser utifrån lärarportalen karlekenarfri.se/</a:t>
          </a:r>
          <a:r>
            <a:rPr lang="sv-SE" sz="1600" kern="1200" err="1">
              <a:latin typeface="Calibri"/>
              <a:cs typeface="Calibri"/>
            </a:rPr>
            <a:t>larare</a:t>
          </a:r>
          <a:endParaRPr lang="sv-SE" sz="1600" kern="1200">
            <a:latin typeface="Calibri"/>
            <a:cs typeface="Calibri"/>
          </a:endParaRPr>
        </a:p>
      </dsp:txBody>
      <dsp:txXfrm>
        <a:off x="3004426" y="3297618"/>
        <a:ext cx="1926084" cy="1424657"/>
      </dsp:txXfrm>
    </dsp:sp>
    <dsp:sp modelId="{10F99721-9D3F-46AE-B189-B24A41E261C5}">
      <dsp:nvSpPr>
        <dsp:cNvPr id="0" name=""/>
        <dsp:cNvSpPr/>
      </dsp:nvSpPr>
      <dsp:spPr>
        <a:xfrm>
          <a:off x="5415556" y="0"/>
          <a:ext cx="2518412" cy="50190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sv-SE" sz="2100" kern="1200">
              <a:latin typeface="Gill Sans MT"/>
            </a:rPr>
            <a:t>Sprid information om stödvägar för att göra det möjligt för barn att få stöd</a:t>
          </a:r>
          <a:endParaRPr lang="sv-SE" sz="2100" kern="1200"/>
        </a:p>
      </dsp:txBody>
      <dsp:txXfrm>
        <a:off x="5415556" y="0"/>
        <a:ext cx="2518412" cy="1505706"/>
      </dsp:txXfrm>
    </dsp:sp>
    <dsp:sp modelId="{77CE0D61-7EDD-4EAB-8883-E020E5095231}">
      <dsp:nvSpPr>
        <dsp:cNvPr id="0" name=""/>
        <dsp:cNvSpPr/>
      </dsp:nvSpPr>
      <dsp:spPr>
        <a:xfrm>
          <a:off x="5667397" y="1507176"/>
          <a:ext cx="2014730" cy="1513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sv-SE" sz="1600" kern="1200">
              <a:latin typeface="Calibri"/>
              <a:cs typeface="Calibri"/>
            </a:rPr>
            <a:t>Tipsa kommuner om att hänvisa till Kärleken är </a:t>
          </a:r>
          <a:r>
            <a:rPr lang="sv-SE" sz="1600" kern="1200" err="1">
              <a:latin typeface="Calibri"/>
              <a:cs typeface="Calibri"/>
            </a:rPr>
            <a:t>fri:s</a:t>
          </a:r>
          <a:r>
            <a:rPr lang="sv-SE" sz="1600" kern="1200">
              <a:latin typeface="Calibri"/>
              <a:cs typeface="Calibri"/>
            </a:rPr>
            <a:t> chatt på deras hemsida</a:t>
          </a:r>
          <a:endParaRPr lang="sv-SE" sz="1600" kern="1200">
            <a:latin typeface="Gill Sans MT"/>
            <a:cs typeface="Calibri"/>
          </a:endParaRPr>
        </a:p>
      </dsp:txBody>
      <dsp:txXfrm>
        <a:off x="5711720" y="1551499"/>
        <a:ext cx="1926084" cy="1424657"/>
      </dsp:txXfrm>
    </dsp:sp>
    <dsp:sp modelId="{99DA0DB1-4442-43D4-8969-40E7B3D2A14C}">
      <dsp:nvSpPr>
        <dsp:cNvPr id="0" name=""/>
        <dsp:cNvSpPr/>
      </dsp:nvSpPr>
      <dsp:spPr>
        <a:xfrm>
          <a:off x="5667397" y="3253295"/>
          <a:ext cx="2014730" cy="1513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sv-SE" sz="1600" kern="1200">
              <a:latin typeface="Calibri"/>
              <a:cs typeface="Calibri"/>
            </a:rPr>
            <a:t>Sprid affisch, bra-att-ha-kort, dela inlägg på sociala medier. </a:t>
          </a:r>
          <a:endParaRPr lang="sv-SE" sz="1600" kern="1200"/>
        </a:p>
      </dsp:txBody>
      <dsp:txXfrm>
        <a:off x="5711720" y="3297618"/>
        <a:ext cx="1926084" cy="142465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4E0D6A37-291F-4E46-BB73-3B99CE153558}" type="datetimeFigureOut">
              <a:rPr lang="en-US" smtClean="0"/>
              <a:t>9/2/2024</a:t>
            </a:fld>
            <a:endParaRPr lang="en-US"/>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FBB6E366-02D8-9240-8F65-12E2F8F2864D}" type="slidenum">
              <a:rPr lang="en-US" smtClean="0"/>
              <a:t>‹#›</a:t>
            </a:fld>
            <a:endParaRPr lang="en-US"/>
          </a:p>
        </p:txBody>
      </p:sp>
    </p:spTree>
    <p:extLst>
      <p:ext uri="{BB962C8B-B14F-4D97-AF65-F5344CB8AC3E}">
        <p14:creationId xmlns:p14="http://schemas.microsoft.com/office/powerpoint/2010/main" val="278679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06CCCD24-79A0-1B45-AEA8-F931F4D6188E}" type="datetimeFigureOut">
              <a:rPr lang="en-US" smtClean="0"/>
              <a:t>9/2/2024</a:t>
            </a:fld>
            <a:endParaRPr 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23FFFF08-BA74-3E4E-B67B-CFCBDE5D9836}" type="slidenum">
              <a:rPr lang="en-US" smtClean="0"/>
              <a:t>‹#›</a:t>
            </a:fld>
            <a:endParaRPr lang="en-US"/>
          </a:p>
        </p:txBody>
      </p:sp>
    </p:spTree>
    <p:extLst>
      <p:ext uri="{BB962C8B-B14F-4D97-AF65-F5344CB8AC3E}">
        <p14:creationId xmlns:p14="http://schemas.microsoft.com/office/powerpoint/2010/main" val="1554738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hwrxriL4SD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Lato" panose="020F0502020204030203" pitchFamily="34" charset="0"/>
              </a:rPr>
              <a:t>Kärleken är Fri är ett förebyggande arbete där olika organisationer och myndigheter träffar barn och ungdomar för att sprida kunskap om barns rättigheter och informerar om olika stödvägar som finns. Metod har fokus på kunskapsspridning och påverkansarbete. Den startades av Rädda Barnen 2008 tillsammans med Länsstyrelsen i Östergötland och har sedan spridit sig nationellt. </a:t>
            </a:r>
          </a:p>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1</a:t>
            </a:fld>
            <a:endParaRPr lang="en-US"/>
          </a:p>
        </p:txBody>
      </p:sp>
    </p:spTree>
    <p:extLst>
      <p:ext uri="{BB962C8B-B14F-4D97-AF65-F5344CB8AC3E}">
        <p14:creationId xmlns:p14="http://schemas.microsoft.com/office/powerpoint/2010/main" val="411137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err="1"/>
              <a:t>Talmanus</a:t>
            </a:r>
            <a:r>
              <a:rPr lang="sv-SE" b="1"/>
              <a:t>: </a:t>
            </a:r>
          </a:p>
          <a:p>
            <a:pPr algn="l" rtl="0" fontAlgn="base"/>
            <a:r>
              <a:rPr lang="sv-SE" sz="1800" b="0" i="0">
                <a:solidFill>
                  <a:srgbClr val="000000"/>
                </a:solidFill>
                <a:effectLst/>
                <a:latin typeface="Lato" panose="020F0502020204030203" pitchFamily="34" charset="0"/>
              </a:rPr>
              <a:t>KÄF är en del av Rädda Barnens förebyggande arbete mot HRVF. Metoden börjar med att skapa en samverkansgrupp eller identifiera nya personer/aktörer som kan ansluta sig till en befintlig samverkansgrupp. Samverkansgruppen består av representanter från socialtjänst, polis, ungdomsmottagning och frivilligorganisationer. </a:t>
            </a:r>
            <a:endParaRPr lang="sv-SE" b="0" i="0">
              <a:solidFill>
                <a:srgbClr val="000000"/>
              </a:solidFill>
              <a:effectLst/>
              <a:latin typeface="Segoe UI" panose="020B0502040204020203" pitchFamily="34" charset="0"/>
            </a:endParaRPr>
          </a:p>
          <a:p>
            <a:pPr algn="l" rtl="0" fontAlgn="base"/>
            <a:r>
              <a:rPr lang="sv-SE" sz="1800" b="0" i="0">
                <a:solidFill>
                  <a:srgbClr val="000000"/>
                </a:solidFill>
                <a:effectLst/>
                <a:latin typeface="Lato" panose="020F0502020204030203" pitchFamily="34" charset="0"/>
              </a:rPr>
              <a:t> </a:t>
            </a:r>
            <a:endParaRPr lang="sv-SE" b="0" i="0">
              <a:solidFill>
                <a:srgbClr val="000000"/>
              </a:solidFill>
              <a:effectLst/>
              <a:latin typeface="Segoe UI" panose="020B0502040204020203" pitchFamily="34" charset="0"/>
            </a:endParaRPr>
          </a:p>
          <a:p>
            <a:pPr algn="l" rtl="0" fontAlgn="base"/>
            <a:r>
              <a:rPr lang="sv-SE" sz="1800" b="0" i="0">
                <a:solidFill>
                  <a:srgbClr val="000000"/>
                </a:solidFill>
                <a:effectLst/>
                <a:latin typeface="Lato" panose="020F0502020204030203" pitchFamily="34" charset="0"/>
              </a:rPr>
              <a:t>I nästa steg samlas samverkansgruppen och skolpersonal i flertal möten tillsammans med en projektledare eller en samordnare. En kontakt med skola/skolor behöver etableras för att boka in vilken skola som arbetet ska genomföras på. Skolorna arbetar ofta efter </a:t>
            </a:r>
            <a:r>
              <a:rPr lang="sv-SE" sz="1800" b="0" i="0" err="1">
                <a:solidFill>
                  <a:srgbClr val="000000"/>
                </a:solidFill>
                <a:effectLst/>
                <a:latin typeface="Lato" panose="020F0502020204030203" pitchFamily="34" charset="0"/>
              </a:rPr>
              <a:t>årshjul</a:t>
            </a:r>
            <a:r>
              <a:rPr lang="sv-SE" sz="1800" b="0" i="0">
                <a:solidFill>
                  <a:srgbClr val="000000"/>
                </a:solidFill>
                <a:effectLst/>
                <a:latin typeface="Lato" panose="020F0502020204030203" pitchFamily="34" charset="0"/>
              </a:rPr>
              <a:t> och därför underlättar det om arbetet börjar i god tid, om möjligt även planera in kompetenshöjande insatser för skolpersonal inför skolveckan.  </a:t>
            </a:r>
          </a:p>
          <a:p>
            <a:pPr algn="l" rtl="0" fontAlgn="base"/>
            <a:endParaRPr lang="sv-SE" sz="1800" b="0" i="0">
              <a:solidFill>
                <a:srgbClr val="000000"/>
              </a:solidFill>
              <a:effectLst/>
              <a:latin typeface="Lato" panose="020F0502020204030203" pitchFamily="34" charset="0"/>
            </a:endParaRPr>
          </a:p>
          <a:p>
            <a:pPr algn="l" rtl="0" fontAlgn="base"/>
            <a:r>
              <a:rPr lang="sv-SE" b="0" i="0">
                <a:solidFill>
                  <a:srgbClr val="000000"/>
                </a:solidFill>
                <a:effectLst/>
                <a:latin typeface="Lato" panose="020F0502020204030203" pitchFamily="34" charset="0"/>
              </a:rPr>
              <a:t>Alla deltagare i samverkansgruppen behöver gå den obligatoriska grundutbildningen</a:t>
            </a:r>
            <a:r>
              <a:rPr lang="sv-SE" sz="1800" b="0" i="0">
                <a:solidFill>
                  <a:srgbClr val="000000"/>
                </a:solidFill>
                <a:effectLst/>
                <a:latin typeface="Lato" panose="020F0502020204030203" pitchFamily="34" charset="0"/>
              </a:rPr>
              <a:t>. I nästa bild berättar vi mer om det. </a:t>
            </a:r>
          </a:p>
          <a:p>
            <a:pPr algn="l" rtl="0" fontAlgn="base"/>
            <a:r>
              <a:rPr lang="sv-SE" sz="1800" b="0" i="0">
                <a:solidFill>
                  <a:srgbClr val="000000"/>
                </a:solidFill>
                <a:effectLst/>
                <a:latin typeface="Lato" panose="020F0502020204030203" pitchFamily="34" charset="0"/>
              </a:rPr>
              <a:t>Det är samverkansgruppen som genomför skolveckan tillsammans med dess olika moment. Samverkansgruppen har en viktig funktion att visa eleverna att det finns många vuxna som kan stötta dem om deras rättigheter kränks och bygga förtroende. Vi kommer att berätta mer om genomförande av skolveckan lite senare idag.</a:t>
            </a:r>
          </a:p>
          <a:p>
            <a:pPr algn="l" rtl="0" fontAlgn="base"/>
            <a:endParaRPr lang="sv-SE" sz="1800" b="0" i="0">
              <a:solidFill>
                <a:srgbClr val="000000"/>
              </a:solidFill>
              <a:effectLst/>
              <a:latin typeface="Lato" panose="020F0502020204030203" pitchFamily="34" charset="0"/>
            </a:endParaRPr>
          </a:p>
          <a:p>
            <a:pPr algn="l" rtl="0" fontAlgn="base"/>
            <a:r>
              <a:rPr lang="sv-SE" sz="2800" b="0" i="0">
                <a:solidFill>
                  <a:srgbClr val="000000"/>
                </a:solidFill>
                <a:effectLst/>
                <a:latin typeface="Lato" panose="020F0502020204030203" pitchFamily="34" charset="0"/>
              </a:rPr>
              <a:t>Inför skolveckor behöver eleverna, lärare och eventuellt föräldrar få information för att förberedas inför skolveckan. Man behöver också planera in de olika insatserna i skolschemat. Metodens sista steg är att följa upp och utvärdera resultatet från de olika insatserna.</a:t>
            </a:r>
            <a:endParaRPr lang="sv-SE" sz="1800" b="0" i="0">
              <a:solidFill>
                <a:srgbClr val="000000"/>
              </a:solidFill>
              <a:effectLst/>
              <a:latin typeface="Lato" panose="020F0502020204030203" pitchFamily="34" charset="0"/>
            </a:endParaRPr>
          </a:p>
          <a:p>
            <a:pPr algn="l" rtl="0" fontAlgn="base"/>
            <a:endParaRPr lang="sv-SE" sz="1800" b="0" i="0">
              <a:solidFill>
                <a:srgbClr val="000000"/>
              </a:solidFill>
              <a:effectLst/>
              <a:latin typeface="Lato" panose="020F0502020204030203" pitchFamily="34" charset="0"/>
            </a:endParaRPr>
          </a:p>
          <a:p>
            <a:pPr algn="l" rtl="0" fontAlgn="base"/>
            <a:endParaRPr lang="sv-SE" sz="1800" b="0" i="0">
              <a:solidFill>
                <a:srgbClr val="000000"/>
              </a:solidFill>
              <a:effectLst/>
              <a:latin typeface="Lato" panose="020F0502020204030203" pitchFamily="34" charset="0"/>
            </a:endParaRPr>
          </a:p>
          <a:p>
            <a:pPr algn="l" rtl="0" fontAlgn="base"/>
            <a:endParaRPr lang="sv-SE" b="0" i="0">
              <a:solidFill>
                <a:srgbClr val="000000"/>
              </a:solidFill>
              <a:effectLst/>
              <a:latin typeface="Segoe UI" panose="020B0502040204020203" pitchFamily="34" charset="0"/>
            </a:endParaRPr>
          </a:p>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12</a:t>
            </a:fld>
            <a:endParaRPr lang="en-US"/>
          </a:p>
        </p:txBody>
      </p:sp>
    </p:spTree>
    <p:extLst>
      <p:ext uri="{BB962C8B-B14F-4D97-AF65-F5344CB8AC3E}">
        <p14:creationId xmlns:p14="http://schemas.microsoft.com/office/powerpoint/2010/main" val="190689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a:t>Vår grundutbildning</a:t>
            </a:r>
            <a:r>
              <a:rPr lang="sv-SE" baseline="0"/>
              <a:t> består av ett antal webbutbildningar som gås enskilt och innehåller en hel del reflektioner och övningar men med tillhörande handledningsmaterial för att arbeta vidare med de enskilda modulerna i grupp. Det digitala kan inte helt ersätta det personliga mötet o denna kombination ger flexibilitet o ökad kompetens.</a:t>
            </a:r>
            <a:r>
              <a:rPr lang="sv-SE"/>
              <a:t> Feedback från samverkansgrupperna sen förändringen är att de uppskattar att de kan gå utbildningarna när det passar dem i egen takt, de kan repetera men även att det är bra att det finns ett handledningsmaterial för att träffas i grupp och tillsammans fördjupa sina kunskaper. Samt att det underlättar när det tillkommer nya personer i en befintlig samverkansgrupp.</a:t>
            </a:r>
            <a:endParaRPr lang="sv-SE" baseline="0">
              <a:cs typeface="Calibri"/>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sv-SE" baseline="0"/>
          </a:p>
          <a:p>
            <a:r>
              <a:rPr lang="sv-SE" baseline="0"/>
              <a:t>Vi har 5 utbildningar,</a:t>
            </a:r>
            <a:r>
              <a:rPr lang="sv-SE"/>
              <a:t> de är uppdelade i moduler för att även kunna användas enskilt</a:t>
            </a:r>
            <a:r>
              <a:rPr lang="sv-SE" baseline="0"/>
              <a:t> BK, N&amp;D och HRVF som är en del av grundutbildningen men öppna för alla, så fritt fram om ni vill använda dem, finns på vår sajt och rb.se</a:t>
            </a:r>
            <a:endParaRPr lang="sv-SE">
              <a:cs typeface="Calibri"/>
            </a:endParaRPr>
          </a:p>
          <a:p>
            <a:endParaRPr lang="sv-SE" baseline="0"/>
          </a:p>
          <a:p>
            <a:r>
              <a:rPr lang="sv-SE" baseline="0"/>
              <a:t>Den sista Att leda samtal</a:t>
            </a:r>
            <a:r>
              <a:rPr lang="sv-SE"/>
              <a:t> </a:t>
            </a:r>
            <a:r>
              <a:rPr lang="sv-SE" baseline="0"/>
              <a:t>är helt anpassad för vårt skolkoncept o kommer endast vara för samverkansgrupper</a:t>
            </a:r>
            <a:r>
              <a:rPr lang="sv-SE"/>
              <a:t>, övriga utbildningar kan med fördela användas av andra.</a:t>
            </a:r>
            <a:endParaRPr lang="sv-SE" baseline="0">
              <a:cs typeface="Calibri"/>
            </a:endParaRPr>
          </a:p>
          <a:p>
            <a:endParaRPr lang="sv-SE" b="1" baseline="0">
              <a:cs typeface="Calibri"/>
            </a:endParaRPr>
          </a:p>
          <a:p>
            <a:endParaRPr lang="sv-SE" baseline="0">
              <a:cs typeface="Calibri"/>
            </a:endParaRPr>
          </a:p>
          <a:p>
            <a:endParaRPr lang="sv-SE" baseline="0"/>
          </a:p>
          <a:p>
            <a:pPr marL="0" marR="0" lvl="0" indent="0" algn="l" defTabSz="457200" rtl="0" eaLnBrk="1" fontAlgn="auto" latinLnBrk="0" hangingPunct="1">
              <a:lnSpc>
                <a:spcPct val="100000"/>
              </a:lnSpc>
              <a:spcBef>
                <a:spcPts val="0"/>
              </a:spcBef>
              <a:spcAft>
                <a:spcPts val="0"/>
              </a:spcAft>
              <a:buClrTx/>
              <a:buSzTx/>
              <a:buFontTx/>
              <a:buNone/>
              <a:tabLst/>
              <a:defRPr/>
            </a:pPr>
            <a:endParaRPr lang="sv-SE"/>
          </a:p>
          <a:p>
            <a:endParaRPr lang="sv-SE"/>
          </a:p>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406667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Talmanus</a:t>
            </a:r>
            <a:r>
              <a:rPr lang="sv-SE"/>
              <a:t>: </a:t>
            </a:r>
          </a:p>
          <a:p>
            <a:endParaRPr lang="sv-SE"/>
          </a:p>
          <a:p>
            <a:r>
              <a:rPr lang="sv-SE" sz="1100">
                <a:effectLst/>
                <a:latin typeface="Lato" panose="020F0502020204030203" pitchFamily="34" charset="0"/>
                <a:ea typeface="Times New Roman" panose="02020603050405020304" pitchFamily="18" charset="0"/>
                <a:cs typeface="Times New Roman" panose="02020603050405020304" pitchFamily="18" charset="0"/>
              </a:rPr>
              <a:t>KÄF skolveckan består av olika delar:</a:t>
            </a:r>
          </a:p>
          <a:p>
            <a:pPr marL="342900" lvl="0" indent="-342900">
              <a:buFont typeface="Symbol" panose="05050102010706020507" pitchFamily="18" charset="2"/>
              <a:buChar char=""/>
            </a:pPr>
            <a:r>
              <a:rPr lang="sv-SE" sz="1100">
                <a:effectLst/>
                <a:latin typeface="Lato" panose="020F0502020204030203" pitchFamily="34" charset="0"/>
                <a:ea typeface="Times New Roman" panose="02020603050405020304" pitchFamily="18" charset="0"/>
                <a:cs typeface="Times New Roman" panose="02020603050405020304" pitchFamily="18" charset="0"/>
              </a:rPr>
              <a:t>Aulapresentation där Rädda Barnen och de andra organisationerna som ingår i samverkansgruppen presenteras och berättar om skolveckans fokus.</a:t>
            </a:r>
          </a:p>
          <a:p>
            <a:pPr marL="342900" lvl="0" indent="-342900">
              <a:buFont typeface="Symbol" panose="05050102010706020507" pitchFamily="18" charset="2"/>
              <a:buChar char=""/>
            </a:pPr>
            <a:r>
              <a:rPr lang="sv-SE" sz="1100">
                <a:effectLst/>
                <a:latin typeface="Lato" panose="020F0502020204030203" pitchFamily="34" charset="0"/>
                <a:ea typeface="Times New Roman" panose="02020603050405020304" pitchFamily="18" charset="0"/>
                <a:cs typeface="Times New Roman" panose="02020603050405020304" pitchFamily="18" charset="0"/>
              </a:rPr>
              <a:t>Klassrumssamtal där man går igenom mänskliga rättigheter och Barnkonventionen, och har värderingsövningar och diskussioner. Eleverna informeras om stödvägar och alla elever får varsitt bra att ha kort.</a:t>
            </a:r>
          </a:p>
          <a:p>
            <a:pPr marL="342900" lvl="0" indent="-342900">
              <a:buFont typeface="Symbol" panose="05050102010706020507" pitchFamily="18" charset="2"/>
              <a:buChar char=""/>
            </a:pPr>
            <a:r>
              <a:rPr lang="sv-SE" sz="1100" err="1">
                <a:effectLst/>
                <a:latin typeface="Lato" panose="020F0502020204030203" pitchFamily="34" charset="0"/>
                <a:ea typeface="Times New Roman" panose="02020603050405020304" pitchFamily="18" charset="0"/>
                <a:cs typeface="Times New Roman" panose="02020603050405020304" pitchFamily="18" charset="0"/>
              </a:rPr>
              <a:t>Korridorshäng</a:t>
            </a:r>
            <a:r>
              <a:rPr lang="sv-SE" sz="1100">
                <a:effectLst/>
                <a:latin typeface="Lato" panose="020F0502020204030203" pitchFamily="34" charset="0"/>
                <a:ea typeface="Times New Roman" panose="02020603050405020304" pitchFamily="18" charset="0"/>
                <a:cs typeface="Times New Roman" panose="02020603050405020304" pitchFamily="18" charset="0"/>
              </a:rPr>
              <a:t> där de olika stödorganisationerna finns närvarande, svarar på frågor, och interagerar med eleverna under aktiviteter så som pyssel, frågekort eller tipsrunda. Korridorshänget kan kombineras med en utställning med </a:t>
            </a:r>
            <a:r>
              <a:rPr lang="sv-SE" sz="1100" err="1">
                <a:effectLst/>
                <a:latin typeface="Lato" panose="020F0502020204030203" pitchFamily="34" charset="0"/>
                <a:ea typeface="Times New Roman" panose="02020603050405020304" pitchFamily="18" charset="0"/>
                <a:cs typeface="Times New Roman" panose="02020603050405020304" pitchFamily="18" charset="0"/>
              </a:rPr>
              <a:t>rollups</a:t>
            </a:r>
            <a:r>
              <a:rPr lang="sv-SE" sz="1100">
                <a:effectLst/>
                <a:latin typeface="Lato" panose="020F0502020204030203" pitchFamily="34" charset="0"/>
                <a:ea typeface="Times New Roman" panose="02020603050405020304" pitchFamily="18" charset="0"/>
                <a:cs typeface="Times New Roman" panose="02020603050405020304" pitchFamily="18" charset="0"/>
              </a:rPr>
              <a:t> eller affischer om rättigheter och informationsbord.  </a:t>
            </a:r>
          </a:p>
          <a:p>
            <a:pPr marL="342900" lvl="0" indent="-342900">
              <a:buFont typeface="Symbol" panose="05050102010706020507" pitchFamily="18" charset="2"/>
              <a:buChar char=""/>
            </a:pPr>
            <a:r>
              <a:rPr lang="sv-SE" sz="1100">
                <a:effectLst/>
                <a:latin typeface="Lato" panose="020F0502020204030203" pitchFamily="34" charset="0"/>
                <a:ea typeface="Times New Roman" panose="02020603050405020304" pitchFamily="18" charset="0"/>
                <a:cs typeface="Times New Roman" panose="02020603050405020304" pitchFamily="18" charset="0"/>
              </a:rPr>
              <a:t>Det finns möjlighet att göra många andra delar under veckan som är valbara utifrån resurs och tid.  </a:t>
            </a:r>
          </a:p>
          <a:p>
            <a:pPr marL="742950" lvl="1" indent="-285750">
              <a:buFont typeface="Courier New" panose="02070309020205020404" pitchFamily="49" charset="0"/>
              <a:buChar char="o"/>
            </a:pPr>
            <a:r>
              <a:rPr lang="sv-SE" sz="1100">
                <a:effectLst/>
                <a:latin typeface="Lato" panose="020F0502020204030203" pitchFamily="34" charset="0"/>
                <a:ea typeface="Times New Roman" panose="02020603050405020304" pitchFamily="18" charset="0"/>
                <a:cs typeface="Times New Roman" panose="02020603050405020304" pitchFamily="18" charset="0"/>
              </a:rPr>
              <a:t>Arrangera en filmvisning eller en teaterföreställning för eleverna i början av skolveckan som berör temat för att väcka känslor och tankar. </a:t>
            </a:r>
          </a:p>
          <a:p>
            <a:pPr marL="742950" lvl="1" indent="-285750">
              <a:buFont typeface="Courier New" panose="02070309020205020404" pitchFamily="49" charset="0"/>
              <a:buChar char="o"/>
            </a:pPr>
            <a:r>
              <a:rPr lang="sv-SE" sz="1100">
                <a:effectLst/>
                <a:latin typeface="Lato" panose="020F0502020204030203" pitchFamily="34" charset="0"/>
                <a:ea typeface="Times New Roman" panose="02020603050405020304" pitchFamily="18" charset="0"/>
                <a:cs typeface="Times New Roman" panose="02020603050405020304" pitchFamily="18" charset="0"/>
              </a:rPr>
              <a:t>Om skolan har ett skolbibliotek brukar de ofta vara engagerade att ställa fram böcker som berör skolveckans tema. </a:t>
            </a:r>
          </a:p>
          <a:p>
            <a:pPr marL="742950" lvl="1" indent="-285750">
              <a:buFont typeface="Courier New" panose="02070309020205020404" pitchFamily="49" charset="0"/>
              <a:buChar char="o"/>
            </a:pPr>
            <a:r>
              <a:rPr lang="sv-SE" sz="1100">
                <a:effectLst/>
                <a:latin typeface="Lato" panose="020F0502020204030203" pitchFamily="34" charset="0"/>
                <a:ea typeface="Times New Roman" panose="02020603050405020304" pitchFamily="18" charset="0"/>
                <a:cs typeface="Times New Roman" panose="02020603050405020304" pitchFamily="18" charset="0"/>
              </a:rPr>
              <a:t>Lärare kan gärna förbereda eleverna inför skolveckan genom att läsa en bok, skriva texter, dikter </a:t>
            </a:r>
            <a:r>
              <a:rPr lang="sv-SE" sz="1100" err="1">
                <a:effectLst/>
                <a:latin typeface="Lato" panose="020F0502020204030203" pitchFamily="34" charset="0"/>
                <a:ea typeface="Times New Roman" panose="02020603050405020304" pitchFamily="18" charset="0"/>
                <a:cs typeface="Times New Roman" panose="02020603050405020304" pitchFamily="18" charset="0"/>
              </a:rPr>
              <a:t>etc</a:t>
            </a:r>
            <a:r>
              <a:rPr lang="sv-SE" sz="1100">
                <a:effectLst/>
                <a:latin typeface="Lato" panose="020F0502020204030203" pitchFamily="34" charset="0"/>
                <a:ea typeface="Times New Roman" panose="02020603050405020304" pitchFamily="18" charset="0"/>
                <a:cs typeface="Times New Roman" panose="02020603050405020304" pitchFamily="18" charset="0"/>
              </a:rPr>
              <a:t> inom tematiken. </a:t>
            </a:r>
          </a:p>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15</a:t>
            </a:fld>
            <a:endParaRPr lang="en-US"/>
          </a:p>
        </p:txBody>
      </p:sp>
    </p:spTree>
    <p:extLst>
      <p:ext uri="{BB962C8B-B14F-4D97-AF65-F5344CB8AC3E}">
        <p14:creationId xmlns:p14="http://schemas.microsoft.com/office/powerpoint/2010/main" val="159065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baseline="0"/>
              <a:t>Tänk på att vara i klassrummet i god tid innan så att ni möblera klassrummen till rund sittning utan bord.</a:t>
            </a:r>
          </a:p>
          <a:p>
            <a:pPr marL="228600" indent="-228600">
              <a:buFont typeface="Arial" panose="020B0604020202020204" pitchFamily="34" charset="0"/>
              <a:buChar char="•"/>
            </a:pPr>
            <a:r>
              <a:rPr lang="sv-SE" baseline="0"/>
              <a:t>Se till att ni har </a:t>
            </a:r>
            <a:r>
              <a:rPr lang="sv-SE" baseline="0" err="1"/>
              <a:t>whiteboardpennor</a:t>
            </a:r>
            <a:r>
              <a:rPr lang="sv-SE" baseline="0"/>
              <a:t> så att ni kan skriva agendan, gruppkontraktet  </a:t>
            </a:r>
          </a:p>
          <a:p>
            <a:pPr marL="228600" indent="-228600">
              <a:buAutoNum type="arabicPeriod"/>
            </a:pPr>
            <a:r>
              <a:rPr lang="sv-SE" b="1" baseline="0"/>
              <a:t>Inled klassrumsbesöket </a:t>
            </a:r>
            <a:r>
              <a:rPr lang="sv-SE" baseline="0"/>
              <a:t>med att presentera er och berätta om varför Kärleken är fri är på skolan, att de ska presentera sig och att ni kommer överens om ett gruppkontrakt. Berätta gärna också att det som sägs i stannar u rummet och att man inte ska sprida rykten men att om ni känner oro för någon kommer ni att föra det vidare till kuratorn. Avsluta gärna inledningen med en </a:t>
            </a:r>
            <a:r>
              <a:rPr lang="sv-SE" baseline="0" err="1"/>
              <a:t>energizer</a:t>
            </a:r>
            <a:r>
              <a:rPr lang="sv-SE" baseline="0"/>
              <a:t>. Syftet med inledningen är att eleverna ska få information om vad de kan förvänta sig under den timmen dem är där. </a:t>
            </a:r>
          </a:p>
          <a:p>
            <a:pPr marL="228600" indent="-228600">
              <a:buAutoNum type="arabicPeriod"/>
            </a:pPr>
            <a:r>
              <a:rPr lang="sv-SE" b="1" baseline="0"/>
              <a:t>Starta diskussionen: </a:t>
            </a:r>
            <a:r>
              <a:rPr lang="sv-SE" b="0" baseline="0"/>
              <a:t>syftet här är att på ett mer lättsamt sätt starta upp diskussionen och förbereda eleverna på fördjupningsfrågorna som kommer</a:t>
            </a:r>
          </a:p>
          <a:p>
            <a:pPr marL="228600" indent="-228600">
              <a:buAutoNum type="arabicPeriod"/>
            </a:pPr>
            <a:r>
              <a:rPr lang="sv-SE" b="1" baseline="0"/>
              <a:t>Fördjupade diskussionernas </a:t>
            </a:r>
            <a:r>
              <a:rPr lang="sv-SE" b="0" baseline="0"/>
              <a:t>syfte är att reflektera mer och vår uppgift är att ställa följdfrågor och lyfta upp vad lagen säger, </a:t>
            </a:r>
          </a:p>
          <a:p>
            <a:pPr marL="228600" indent="-228600">
              <a:buAutoNum type="arabicPeriod"/>
            </a:pPr>
            <a:r>
              <a:rPr lang="sv-SE" b="1" baseline="0"/>
              <a:t>Avslut och stödvägar: </a:t>
            </a:r>
            <a:r>
              <a:rPr lang="sv-SE" baseline="0"/>
              <a:t>här är syftet att knyta ihop samtalet och informera eleverna om stödvägar</a:t>
            </a:r>
          </a:p>
          <a:p>
            <a:pPr marL="0" indent="0">
              <a:buNone/>
            </a:pPr>
            <a:r>
              <a:rPr lang="sv-SE" baseline="0">
                <a:sym typeface="Wingdings" panose="05000000000000000000" pitchFamily="2" charset="2"/>
              </a:rPr>
              <a:t> </a:t>
            </a:r>
            <a:r>
              <a:rPr lang="sv-SE" baseline="0"/>
              <a:t>Viktigt att inte hoppa över inledning och avslut</a:t>
            </a:r>
          </a:p>
        </p:txBody>
      </p:sp>
      <p:sp>
        <p:nvSpPr>
          <p:cNvPr id="4" name="Platshållare för bildnummer 3"/>
          <p:cNvSpPr>
            <a:spLocks noGrp="1"/>
          </p:cNvSpPr>
          <p:nvPr>
            <p:ph type="sldNum" sz="quarter" idx="10"/>
          </p:nvPr>
        </p:nvSpPr>
        <p:spPr/>
        <p:txBody>
          <a:bodyPr/>
          <a:lstStyle/>
          <a:p>
            <a:fld id="{23FFFF08-BA74-3E4E-B67B-CFCBDE5D9836}" type="slidenum">
              <a:rPr lang="en-US" smtClean="0"/>
              <a:t>16</a:t>
            </a:fld>
            <a:endParaRPr lang="en-US"/>
          </a:p>
        </p:txBody>
      </p:sp>
    </p:spTree>
    <p:extLst>
      <p:ext uri="{BB962C8B-B14F-4D97-AF65-F5344CB8AC3E}">
        <p14:creationId xmlns:p14="http://schemas.microsoft.com/office/powerpoint/2010/main" val="1137712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a:t>Ni</a:t>
            </a:r>
            <a:r>
              <a:rPr lang="sv-SE" sz="1400" baseline="0"/>
              <a:t> kommer även </a:t>
            </a:r>
            <a:r>
              <a:rPr lang="sv-SE" sz="1400"/>
              <a:t>få ta del av </a:t>
            </a:r>
            <a:r>
              <a:rPr lang="sv-SE" sz="1400" err="1"/>
              <a:t>korridorshäng</a:t>
            </a:r>
            <a:r>
              <a:rPr lang="sv-SE" sz="1400"/>
              <a:t>,</a:t>
            </a:r>
            <a:r>
              <a:rPr lang="sv-SE" sz="1400" baseline="0"/>
              <a:t> innan eller efter klassrumsbesöken </a:t>
            </a:r>
          </a:p>
          <a:p>
            <a:r>
              <a:rPr lang="sv-SE" sz="1400"/>
              <a:t>Under korridorshänget kommer ni kunna ha kul samtidigt som ni lär er om era rättigheter. Ni kommer kunna</a:t>
            </a:r>
            <a:endParaRPr lang="sv-SE" sz="1400" baseline="0"/>
          </a:p>
          <a:p>
            <a:pPr marL="118095" indent="-118095">
              <a:buFontTx/>
              <a:buChar char="-"/>
            </a:pPr>
            <a:r>
              <a:rPr lang="sv-SE" sz="1400" baseline="0"/>
              <a:t>Pyssla och måla och göra</a:t>
            </a:r>
          </a:p>
          <a:p>
            <a:pPr marL="118095" indent="-118095">
              <a:buFontTx/>
              <a:buChar char="-"/>
            </a:pPr>
            <a:r>
              <a:rPr lang="sv-SE" sz="1400" baseline="0"/>
              <a:t>Tipsrunda </a:t>
            </a:r>
          </a:p>
          <a:p>
            <a:r>
              <a:rPr lang="sv-SE" sz="1400" baseline="0"/>
              <a:t>Det kommer även finnas nyttig information för er och möjligheten att prata med oss alla.  </a:t>
            </a:r>
          </a:p>
          <a:p>
            <a:pPr marL="118095" indent="-118095">
              <a:buFontTx/>
              <a:buChar char="-"/>
            </a:pPr>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17</a:t>
            </a:fld>
            <a:endParaRPr lang="en-US"/>
          </a:p>
        </p:txBody>
      </p:sp>
    </p:spTree>
    <p:extLst>
      <p:ext uri="{BB962C8B-B14F-4D97-AF65-F5344CB8AC3E}">
        <p14:creationId xmlns:p14="http://schemas.microsoft.com/office/powerpoint/2010/main" val="1408519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Det</a:t>
            </a:r>
            <a:r>
              <a:rPr lang="sv-SE" baseline="0">
                <a:cs typeface="Calibri"/>
              </a:rPr>
              <a:t> är viktigt att veta att det finns beredskap för både yrkesverksamma och stöd för ungdomarna i samband med skolveckorna. Beredskap hos skolpersonal är att varje skola ska ha en kurator, vi lämnar ut Bra att ha kort med kontaktuppgifter till alla elever och dessa innehåller kontaktuppgifter som även skolpersonal kan nyttja</a:t>
            </a:r>
            <a:r>
              <a:rPr lang="sv-SE">
                <a:cs typeface="Calibri"/>
              </a:rPr>
              <a:t> till viss del</a:t>
            </a:r>
            <a:r>
              <a:rPr lang="sv-SE" baseline="0">
                <a:cs typeface="Calibri"/>
              </a:rPr>
              <a:t>. Vi har ett lärarmaterial med både kompetensutveckling och material för att arbeta med ämnet i skolan efter temaveckan och Nationellt centrum mot hedersförtryck finns tillgängliga med deras </a:t>
            </a:r>
            <a:r>
              <a:rPr lang="sv-SE">
                <a:cs typeface="Calibri"/>
              </a:rPr>
              <a:t>stödtelefon för rådgivning</a:t>
            </a:r>
            <a:r>
              <a:rPr lang="sv-SE" baseline="0">
                <a:cs typeface="Calibri"/>
              </a:rPr>
              <a:t>. Ungdomarnas stöd är utöver kurator och Bra att ha kontakterna så finns KÄF nationella </a:t>
            </a:r>
            <a:r>
              <a:rPr lang="sv-SE" baseline="0" err="1">
                <a:cs typeface="Calibri"/>
              </a:rPr>
              <a:t>stödchatt</a:t>
            </a:r>
            <a:r>
              <a:rPr lang="sv-SE" baseline="0">
                <a:cs typeface="Calibri"/>
              </a:rPr>
              <a:t> som ett alternativ</a:t>
            </a:r>
            <a:r>
              <a:rPr lang="sv-SE">
                <a:cs typeface="Calibri"/>
              </a:rPr>
              <a:t> för unga som lever under HRVF</a:t>
            </a:r>
            <a:endParaRPr lang="sv-SE" b="1" baseline="0">
              <a:cs typeface="Calibri"/>
            </a:endParaRPr>
          </a:p>
          <a:p>
            <a:endParaRPr lang="sv-SE" baseline="0"/>
          </a:p>
        </p:txBody>
      </p:sp>
      <p:sp>
        <p:nvSpPr>
          <p:cNvPr id="4" name="Platshållare för bildnummer 3"/>
          <p:cNvSpPr>
            <a:spLocks noGrp="1"/>
          </p:cNvSpPr>
          <p:nvPr>
            <p:ph type="sldNum" sz="quarter" idx="10"/>
          </p:nvPr>
        </p:nvSpPr>
        <p:spPr/>
        <p:txBody>
          <a:bodyPr/>
          <a:lstStyle/>
          <a:p>
            <a:fld id="{23FFFF08-BA74-3E4E-B67B-CFCBDE5D9836}" type="slidenum">
              <a:rPr lang="en-US" smtClean="0"/>
              <a:t>19</a:t>
            </a:fld>
            <a:endParaRPr lang="en-US"/>
          </a:p>
        </p:txBody>
      </p:sp>
    </p:spTree>
    <p:extLst>
      <p:ext uri="{BB962C8B-B14F-4D97-AF65-F5344CB8AC3E}">
        <p14:creationId xmlns:p14="http://schemas.microsoft.com/office/powerpoint/2010/main" val="1186616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Visa filmen om stödchatten Kärleken är fri: https://youtu.be/SkPVzxmQ-Vs </a:t>
            </a:r>
          </a:p>
          <a:p>
            <a:r>
              <a:rPr lang="sv-SE"/>
              <a:t>Filmen tar 2 min.</a:t>
            </a:r>
          </a:p>
        </p:txBody>
      </p:sp>
      <p:sp>
        <p:nvSpPr>
          <p:cNvPr id="4" name="Platshållare för bildnummer 3"/>
          <p:cNvSpPr>
            <a:spLocks noGrp="1"/>
          </p:cNvSpPr>
          <p:nvPr>
            <p:ph type="sldNum" sz="quarter" idx="5"/>
          </p:nvPr>
        </p:nvSpPr>
        <p:spPr/>
        <p:txBody>
          <a:bodyPr/>
          <a:lstStyle/>
          <a:p>
            <a:fld id="{23FFFF08-BA74-3E4E-B67B-CFCBDE5D9836}" type="slidenum">
              <a:rPr lang="en-US" smtClean="0"/>
              <a:t>20</a:t>
            </a:fld>
            <a:endParaRPr lang="en-US"/>
          </a:p>
        </p:txBody>
      </p:sp>
    </p:spTree>
    <p:extLst>
      <p:ext uri="{BB962C8B-B14F-4D97-AF65-F5344CB8AC3E}">
        <p14:creationId xmlns:p14="http://schemas.microsoft.com/office/powerpoint/2010/main" val="259093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pPr>
            <a:r>
              <a:rPr lang="sv-SE"/>
              <a:t>2015 startade stödchatten Kärleken är fri. Idag är vi den största stödchatten med fokus på hedersrelaterat våld och förtryck som vänder sig till alla unga oavsett kön - räknat på antal chattar in och våra öppettider. Öppettiderna utökas ständigt, dessa kan du se på vår hemsida. </a:t>
            </a:r>
            <a:br>
              <a:rPr lang="sv-SE">
                <a:cs typeface="+mn-lt"/>
              </a:rPr>
            </a:br>
            <a:r>
              <a:rPr lang="sv-SE"/>
              <a:t>Ett anonymt och säkert chattsystem för unga med frågor om, eller utsätts för, hedersrelaterat våld och förtryck. Chatten finns för att vara en brygga mellan unga och till stöd, hjälp och utveckling. Det är ett viktigt komplement till samverkansmetoden eftersom unga anonymt kan kontakta chatten, få information om sina rättigheter och få kunskap om vilket stöd den har rätt till. </a:t>
            </a:r>
            <a:r>
              <a:rPr lang="sv-SE" b="1"/>
              <a:t>Forskning visar att ungas som har erfarenhet av hedersförtryck uttrycker en låg tilltro till vuxna, och att det kan finnas ett visst motstånd eller rädsla att öppna upp eller be om hjälp. Därför är stödchatten också  en viktig funktion att skapa hopp och hjälpa unga skapa förutsättningar att prata med vuxna i sin närhet. Målsättning att ni som arbetar professionellt ska få kontakt med ungdomarna som har det svårt. </a:t>
            </a:r>
            <a:br>
              <a:rPr lang="sv-SE" b="1">
                <a:cs typeface="+mn-lt"/>
              </a:rPr>
            </a:br>
            <a:endParaRPr lang="sv-SE"/>
          </a:p>
          <a:p>
            <a:pPr>
              <a:spcAft>
                <a:spcPts val="600"/>
              </a:spcAft>
            </a:pPr>
            <a:endParaRPr lang="sv-SE"/>
          </a:p>
          <a:p>
            <a:pPr>
              <a:spcAft>
                <a:spcPts val="600"/>
              </a:spcAft>
            </a:pPr>
            <a:r>
              <a:rPr lang="sv-SE"/>
              <a:t>Att motverka hedersrelaterat våld och förtryck en utav de viktigaste insatserna för att uppnå det sjätte jämställdhetspolitiska målet; att mäns våld mot kvinnor ska upphöra.  Vi arbetar också utifrån Barnkonventionen och främst artikel 6 – barns rätt till liv och överlevnad. Vi får det berättats för oss att barn inte får sina rättigheter tillgodosedda som: </a:t>
            </a:r>
            <a:endParaRPr lang="sv-SE">
              <a:cs typeface="+mn-lt"/>
            </a:endParaRPr>
          </a:p>
          <a:p>
            <a:pPr marL="171450" indent="-171450">
              <a:buFont typeface="Arial,Sans-Serif"/>
              <a:buChar char="•"/>
            </a:pPr>
            <a:r>
              <a:rPr lang="sv-SE"/>
              <a:t>Att ha känslor, att känna, uttrycka och vara kär i den man vill. </a:t>
            </a:r>
            <a:endParaRPr lang="en-US"/>
          </a:p>
          <a:p>
            <a:pPr marL="171450" indent="-171450">
              <a:buFont typeface="Arial,Sans-Serif"/>
              <a:buChar char="•"/>
            </a:pPr>
            <a:r>
              <a:rPr lang="sv-SE"/>
              <a:t>Att gå i skolan och delta på all undervisning, få välja vidareutbildning efter intresse eller egen vilja. </a:t>
            </a:r>
            <a:endParaRPr lang="en-US"/>
          </a:p>
          <a:p>
            <a:pPr marL="171450" indent="-171450">
              <a:buFont typeface="Arial,Sans-Serif"/>
              <a:buChar char="•"/>
            </a:pPr>
            <a:r>
              <a:rPr lang="sv-SE"/>
              <a:t>Att inte kontrolleras av din familj eller släkt, som att få umgås med vänner, ha en relation eller delta i </a:t>
            </a:r>
            <a:r>
              <a:rPr lang="sv-SE" err="1"/>
              <a:t>frititdsintressen</a:t>
            </a:r>
            <a:r>
              <a:rPr lang="sv-SE"/>
              <a:t> på egna villkor. </a:t>
            </a:r>
          </a:p>
          <a:p>
            <a:pPr marL="171450" indent="-171450">
              <a:buFont typeface="Arial,Sans-Serif"/>
              <a:buChar char="•"/>
            </a:pPr>
            <a:r>
              <a:rPr lang="sv-SE"/>
              <a:t>Att inte tvingas kontrollera dina systrar, bröder eller kusiner; att ha rätt till egna intressen och en egen utveckling.</a:t>
            </a:r>
            <a:endParaRPr lang="sv-SE">
              <a:cs typeface="Calibri"/>
            </a:endParaRPr>
          </a:p>
          <a:p>
            <a:pPr>
              <a:spcAft>
                <a:spcPts val="600"/>
              </a:spcAft>
            </a:pPr>
            <a:endParaRPr lang="sv-SE"/>
          </a:p>
          <a:p>
            <a:pPr>
              <a:spcAft>
                <a:spcPts val="600"/>
              </a:spcAft>
            </a:pPr>
            <a:r>
              <a:rPr lang="sv-SE"/>
              <a:t> Hittills i år cirka 800 samtal, från starten 2015 cirka drygt 2000 statistikförda ärenden. All kontakt är frivillig, och för de som önskar en återkommande kontakt erbjuds ett barnombud, eller det vi kallar Case managerkontakt. Det gör att trösklarna att prata om det som är svårt, jobbigt eller skulle innebära konsekvenser i livet utanför nätet är lättare att prata om.</a:t>
            </a:r>
            <a:br>
              <a:rPr lang="sv-SE" b="1">
                <a:cs typeface="+mn-lt"/>
              </a:rPr>
            </a:br>
            <a:br>
              <a:rPr lang="sv-SE">
                <a:cs typeface="+mn-lt"/>
              </a:rPr>
            </a:br>
            <a:br>
              <a:rPr lang="sv-SE">
                <a:cs typeface="+mn-lt"/>
              </a:rPr>
            </a:br>
            <a:r>
              <a:rPr lang="sv-SE"/>
              <a:t>Samtal statistikförs och raderas vartefter – ett viktigt verktyg i påverkansarbete och samhällsförändring genom att se vad unga egentligen berättar om sitt liv eller situation.</a:t>
            </a:r>
            <a:r>
              <a:rPr lang="sv-SE" b="1">
                <a:cs typeface="Calibri"/>
              </a:rPr>
              <a:t> </a:t>
            </a:r>
            <a:br>
              <a:rPr lang="sv-SE" b="1">
                <a:cs typeface="+mn-lt"/>
              </a:rPr>
            </a:br>
            <a:br>
              <a:rPr lang="sv-SE" b="1">
                <a:cs typeface="+mn-lt"/>
              </a:rPr>
            </a:br>
            <a:endParaRPr lang="sv-SE">
              <a:cs typeface="Calibri"/>
            </a:endParaRPr>
          </a:p>
          <a:p>
            <a:endParaRPr lang="sv-SE" b="1">
              <a:cs typeface="+mn-lt"/>
            </a:endParaRPr>
          </a:p>
          <a:p>
            <a:endParaRPr lang="sv-SE" b="1">
              <a:cs typeface="Calibri"/>
            </a:endParaRPr>
          </a:p>
          <a:p>
            <a:endParaRPr lang="sv-SE" b="1">
              <a:cs typeface="Calibri"/>
            </a:endParaRPr>
          </a:p>
        </p:txBody>
      </p:sp>
      <p:sp>
        <p:nvSpPr>
          <p:cNvPr id="4" name="Platshållare för bildnummer 3"/>
          <p:cNvSpPr>
            <a:spLocks noGrp="1"/>
          </p:cNvSpPr>
          <p:nvPr>
            <p:ph type="sldNum" sz="quarter" idx="10"/>
          </p:nvPr>
        </p:nvSpPr>
        <p:spPr/>
        <p:txBody>
          <a:bodyPr/>
          <a:lstStyle/>
          <a:p>
            <a:fld id="{0C6C1FAE-5612-4264-B384-F26CD8BD86F4}" type="slidenum">
              <a:rPr lang="sv-SE" smtClean="0"/>
              <a:t>21</a:t>
            </a:fld>
            <a:endParaRPr lang="sv-SE"/>
          </a:p>
        </p:txBody>
      </p:sp>
    </p:spTree>
    <p:extLst>
      <p:ext uri="{BB962C8B-B14F-4D97-AF65-F5344CB8AC3E}">
        <p14:creationId xmlns:p14="http://schemas.microsoft.com/office/powerpoint/2010/main" val="1206688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61938" y="407988"/>
            <a:ext cx="5830887" cy="4375150"/>
          </a:xfrm>
        </p:spPr>
      </p:sp>
      <p:sp>
        <p:nvSpPr>
          <p:cNvPr id="3" name="Platshållare för anteckningar 2"/>
          <p:cNvSpPr>
            <a:spLocks noGrp="1"/>
          </p:cNvSpPr>
          <p:nvPr>
            <p:ph type="body" idx="1"/>
          </p:nvPr>
        </p:nvSpPr>
        <p:spPr>
          <a:xfrm>
            <a:off x="666919" y="5657658"/>
            <a:ext cx="5391564" cy="4630307"/>
          </a:xfrm>
        </p:spPr>
        <p:txBody>
          <a:bodyPr/>
          <a:lstStyle/>
          <a:p>
            <a:r>
              <a:rPr lang="sv-SE"/>
              <a:t>Beskriva stödjande delen och hur unga kan kontakta oss. </a:t>
            </a:r>
            <a:br>
              <a:rPr lang="sv-SE"/>
            </a:br>
            <a:r>
              <a:rPr lang="sv-SE"/>
              <a:t>Vår</a:t>
            </a:r>
            <a:r>
              <a:rPr lang="sv-SE" baseline="0"/>
              <a:t> stödverksamhet vill kunna möte barn på olika sätt, dels genom det vi kallar spontana kontakter på kvällstid men även längre kontakter med barn och unga som bokar tid med oss. </a:t>
            </a:r>
            <a:br>
              <a:rPr lang="sv-SE" baseline="0"/>
            </a:br>
            <a:r>
              <a:rPr lang="sv-SE" baseline="0"/>
              <a:t>Dels har vi öppet i stödchatten söndag-torsdag 19-21 som bemannas av ideella svarare som är utbildade samtalssvarare. Vi är också socionomer, </a:t>
            </a:r>
            <a:r>
              <a:rPr lang="sv-SE" baseline="0" err="1"/>
              <a:t>case</a:t>
            </a:r>
            <a:r>
              <a:rPr lang="sv-SE" baseline="0"/>
              <a:t> managers, som bemannar stödchatten dagtid på rädda barnen. Vi har i dagsläget öppet tisdag till torsdag. Vi tar också emot mejl av barn. Där utöver har vi längre stödkontakter med barn genom exempelvis chatt, samtal eller mejl där vi kan agera som barnombud – tex. stödja i kontakt med myndigheter eller liknande. </a:t>
            </a:r>
            <a:br>
              <a:rPr lang="sv-SE" baseline="0"/>
            </a:br>
            <a:br>
              <a:rPr lang="sv-SE" baseline="0"/>
            </a:br>
            <a:r>
              <a:rPr lang="sv-SE" baseline="0"/>
              <a:t>Så vad är det vi har sett i vår </a:t>
            </a:r>
            <a:r>
              <a:rPr lang="sv-SE" baseline="0" err="1"/>
              <a:t>stödchatt</a:t>
            </a:r>
            <a:r>
              <a:rPr lang="sv-SE" baseline="0"/>
              <a:t>? Jo, sedan 2015 har vi tagit emot tusentals samtal av barn. Vi kunde se i dessa samtal att många barn inte kände till sina rättigheter, och beskriver och berättar hur omfattande våldet hemma är.</a:t>
            </a:r>
            <a:endParaRPr lang="sv-SE"/>
          </a:p>
        </p:txBody>
      </p:sp>
      <p:sp>
        <p:nvSpPr>
          <p:cNvPr id="4" name="Platshållare för bildnummer 3"/>
          <p:cNvSpPr>
            <a:spLocks noGrp="1"/>
          </p:cNvSpPr>
          <p:nvPr>
            <p:ph type="sldNum" sz="quarter" idx="10"/>
          </p:nvPr>
        </p:nvSpPr>
        <p:spPr/>
        <p:txBody>
          <a:bodyPr/>
          <a:lstStyle/>
          <a:p>
            <a:fld id="{9987C4B4-DF37-4DFD-A4B1-22B2B93176D4}" type="slidenum">
              <a:rPr lang="sv-SE" smtClean="0"/>
              <a:t>22</a:t>
            </a:fld>
            <a:endParaRPr lang="sv-SE"/>
          </a:p>
        </p:txBody>
      </p:sp>
    </p:spTree>
    <p:extLst>
      <p:ext uri="{BB962C8B-B14F-4D97-AF65-F5344CB8AC3E}">
        <p14:creationId xmlns:p14="http://schemas.microsoft.com/office/powerpoint/2010/main" val="3919157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24</a:t>
            </a:fld>
            <a:endParaRPr lang="en-US"/>
          </a:p>
        </p:txBody>
      </p:sp>
    </p:spTree>
    <p:extLst>
      <p:ext uri="{BB962C8B-B14F-4D97-AF65-F5344CB8AC3E}">
        <p14:creationId xmlns:p14="http://schemas.microsoft.com/office/powerpoint/2010/main" val="60994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sz="1200" b="0">
              <a:solidFill>
                <a:schemeClr val="tx1"/>
              </a:solidFill>
              <a:latin typeface="Lato"/>
              <a:ea typeface="Lato"/>
            </a:endParaRPr>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602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På </a:t>
            </a:r>
            <a:r>
              <a:rPr lang="sv-SE" err="1">
                <a:cs typeface="Calibri"/>
              </a:rPr>
              <a:t>karlekenarfri</a:t>
            </a:r>
            <a:r>
              <a:rPr lang="sv-SE">
                <a:cs typeface="Calibri"/>
              </a:rPr>
              <a:t> finns mycket information om barns rättigheter på olika sätt. </a:t>
            </a:r>
            <a:br>
              <a:rPr lang="sv-SE">
                <a:cs typeface="+mn-lt"/>
              </a:rPr>
            </a:br>
            <a:r>
              <a:rPr lang="sv-SE">
                <a:cs typeface="Calibri"/>
              </a:rPr>
              <a:t>För yrkesverksamma eller vuxna finns allt man behöver för att arbeta i samverkansmodellen, i det ingår metodmaterial under en lärarportal och ett nyhetsbrev som skickas ut. </a:t>
            </a:r>
            <a:br>
              <a:rPr lang="sv-SE">
                <a:cs typeface="+mn-lt"/>
              </a:rPr>
            </a:br>
            <a:r>
              <a:rPr lang="sv-SE">
                <a:cs typeface="Calibri"/>
              </a:rPr>
              <a:t>Mot barn, unga och unga vuxna finns information om rättigheter, stödvägar och här finns också får </a:t>
            </a:r>
            <a:r>
              <a:rPr lang="sv-SE" err="1">
                <a:cs typeface="Calibri"/>
              </a:rPr>
              <a:t>stödchatt</a:t>
            </a:r>
            <a:r>
              <a:rPr lang="sv-SE">
                <a:cs typeface="Calibri"/>
              </a:rPr>
              <a:t> som riktar sig mot unga.</a:t>
            </a:r>
            <a:br>
              <a:rPr lang="sv-SE">
                <a:cs typeface="+mn-lt"/>
              </a:rPr>
            </a:br>
            <a:r>
              <a:rPr lang="sv-SE">
                <a:cs typeface="Calibri"/>
              </a:rPr>
              <a:t> </a:t>
            </a:r>
            <a:br>
              <a:rPr lang="sv-SE">
                <a:cs typeface="+mn-lt"/>
              </a:rPr>
            </a:br>
            <a:r>
              <a:rPr lang="sv-SE">
                <a:cs typeface="Calibri"/>
              </a:rPr>
              <a:t>År 2019 besökte 160</a:t>
            </a:r>
            <a:r>
              <a:rPr lang="sv-SE" baseline="0">
                <a:cs typeface="Calibri"/>
              </a:rPr>
              <a:t> 000 personer vår sajt, och vi kunde se att besökarna främst </a:t>
            </a:r>
            <a:r>
              <a:rPr lang="sv-SE">
                <a:cs typeface="Calibri"/>
              </a:rPr>
              <a:t>. Vi kan också se att besökarna främst sitter i Sverige men det är också många från andra länder som besöker vår hemsida. Där ser vi att många läser kring sina rättigheter, tex. Vad hedersförtryck och sexualitet är. </a:t>
            </a:r>
            <a:endParaRPr lang="sv-SE"/>
          </a:p>
          <a:p>
            <a:endParaRPr lang="sv-SE">
              <a:cs typeface="Calibri"/>
            </a:endParaRPr>
          </a:p>
          <a:p>
            <a:r>
              <a:rPr lang="sv-SE"/>
              <a:t>På vår hemsida finns s viktiga kontakter. Där kan både vuxna som unga se vilka stödfunktioner som finns i samhället.</a:t>
            </a:r>
            <a:endParaRPr lang="sv-SE" b="1">
              <a:cs typeface="Calibri"/>
            </a:endParaRPr>
          </a:p>
        </p:txBody>
      </p:sp>
      <p:sp>
        <p:nvSpPr>
          <p:cNvPr id="4" name="Platshållare för bildnummer 3"/>
          <p:cNvSpPr>
            <a:spLocks noGrp="1"/>
          </p:cNvSpPr>
          <p:nvPr>
            <p:ph type="sldNum" sz="quarter" idx="10"/>
          </p:nvPr>
        </p:nvSpPr>
        <p:spPr/>
        <p:txBody>
          <a:bodyPr/>
          <a:lstStyle/>
          <a:p>
            <a:fld id="{0C6C1FAE-5612-4264-B384-F26CD8BD86F4}" type="slidenum">
              <a:rPr lang="sv-SE" smtClean="0"/>
              <a:t>25</a:t>
            </a:fld>
            <a:endParaRPr lang="sv-SE"/>
          </a:p>
        </p:txBody>
      </p:sp>
    </p:spTree>
    <p:extLst>
      <p:ext uri="{BB962C8B-B14F-4D97-AF65-F5344CB8AC3E}">
        <p14:creationId xmlns:p14="http://schemas.microsoft.com/office/powerpoint/2010/main" val="3995099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Det </a:t>
            </a:r>
            <a:r>
              <a:rPr lang="en-US" err="1">
                <a:cs typeface="Calibri"/>
              </a:rPr>
              <a:t>finns</a:t>
            </a:r>
            <a:r>
              <a:rPr lang="en-US">
                <a:cs typeface="Calibri"/>
              </a:rPr>
              <a:t> </a:t>
            </a:r>
            <a:r>
              <a:rPr lang="en-US" err="1">
                <a:cs typeface="Calibri"/>
              </a:rPr>
              <a:t>många</a:t>
            </a:r>
            <a:r>
              <a:rPr lang="en-US">
                <a:cs typeface="Calibri"/>
              </a:rPr>
              <a:t> saker </a:t>
            </a:r>
            <a:r>
              <a:rPr lang="en-US" err="1">
                <a:cs typeface="Calibri"/>
              </a:rPr>
              <a:t>som</a:t>
            </a:r>
            <a:r>
              <a:rPr lang="en-US">
                <a:cs typeface="Calibri"/>
              </a:rPr>
              <a:t> vi </a:t>
            </a:r>
            <a:r>
              <a:rPr lang="en-US" err="1">
                <a:cs typeface="Calibri"/>
              </a:rPr>
              <a:t>vuxna</a:t>
            </a:r>
            <a:r>
              <a:rPr lang="en-US">
                <a:cs typeface="Calibri"/>
              </a:rPr>
              <a:t> </a:t>
            </a:r>
            <a:r>
              <a:rPr lang="en-US" err="1">
                <a:cs typeface="Calibri"/>
              </a:rPr>
              <a:t>kan</a:t>
            </a:r>
            <a:r>
              <a:rPr lang="en-US">
                <a:cs typeface="Calibri"/>
              </a:rPr>
              <a:t> </a:t>
            </a:r>
            <a:r>
              <a:rPr lang="en-US" err="1">
                <a:cs typeface="Calibri"/>
              </a:rPr>
              <a:t>göra</a:t>
            </a:r>
            <a:r>
              <a:rPr lang="en-US">
                <a:cs typeface="Calibri"/>
              </a:rPr>
              <a:t> för </a:t>
            </a:r>
            <a:r>
              <a:rPr lang="en-US" err="1">
                <a:cs typeface="Calibri"/>
              </a:rPr>
              <a:t>att</a:t>
            </a:r>
            <a:r>
              <a:rPr lang="en-US">
                <a:cs typeface="Calibri"/>
              </a:rPr>
              <a:t> </a:t>
            </a:r>
            <a:r>
              <a:rPr lang="en-US" err="1">
                <a:cs typeface="Calibri"/>
              </a:rPr>
              <a:t>skapa</a:t>
            </a:r>
            <a:r>
              <a:rPr lang="en-US">
                <a:cs typeface="Calibri"/>
              </a:rPr>
              <a:t> </a:t>
            </a:r>
            <a:r>
              <a:rPr lang="en-US" err="1">
                <a:cs typeface="Calibri"/>
              </a:rPr>
              <a:t>förändring</a:t>
            </a:r>
            <a:r>
              <a:rPr lang="en-US">
                <a:cs typeface="Calibri"/>
              </a:rPr>
              <a:t>. Jag ska </a:t>
            </a:r>
            <a:r>
              <a:rPr lang="en-US" err="1">
                <a:cs typeface="Calibri"/>
              </a:rPr>
              <a:t>lyfta</a:t>
            </a:r>
            <a:r>
              <a:rPr lang="en-US">
                <a:cs typeface="Calibri"/>
              </a:rPr>
              <a:t> </a:t>
            </a:r>
            <a:r>
              <a:rPr lang="en-US" err="1">
                <a:cs typeface="Calibri"/>
              </a:rPr>
              <a:t>några</a:t>
            </a:r>
            <a:r>
              <a:rPr lang="en-US">
                <a:cs typeface="Calibri"/>
              </a:rPr>
              <a:t> saker </a:t>
            </a:r>
            <a:r>
              <a:rPr lang="en-US" err="1">
                <a:cs typeface="Calibri"/>
              </a:rPr>
              <a:t>utifrån</a:t>
            </a:r>
            <a:r>
              <a:rPr lang="en-US">
                <a:cs typeface="Calibri"/>
              </a:rPr>
              <a:t> </a:t>
            </a:r>
            <a:r>
              <a:rPr lang="en-US" err="1">
                <a:cs typeface="Calibri"/>
              </a:rPr>
              <a:t>vår</a:t>
            </a:r>
            <a:r>
              <a:rPr lang="en-US">
                <a:cs typeface="Calibri"/>
              </a:rPr>
              <a:t> </a:t>
            </a:r>
            <a:r>
              <a:rPr lang="en-US" err="1">
                <a:cs typeface="Calibri"/>
              </a:rPr>
              <a:t>verksamhet</a:t>
            </a:r>
            <a:r>
              <a:rPr lang="en-US">
                <a:cs typeface="Calibri"/>
              </a:rPr>
              <a:t> </a:t>
            </a:r>
            <a:r>
              <a:rPr lang="en-US" err="1">
                <a:cs typeface="Calibri"/>
              </a:rPr>
              <a:t>som</a:t>
            </a:r>
            <a:r>
              <a:rPr lang="en-US">
                <a:cs typeface="Calibri"/>
              </a:rPr>
              <a:t> du </a:t>
            </a:r>
            <a:r>
              <a:rPr lang="en-US" err="1">
                <a:cs typeface="Calibri"/>
              </a:rPr>
              <a:t>kan</a:t>
            </a:r>
            <a:r>
              <a:rPr lang="en-US">
                <a:cs typeface="Calibri"/>
              </a:rPr>
              <a:t> </a:t>
            </a:r>
            <a:r>
              <a:rPr lang="en-US" err="1">
                <a:cs typeface="Calibri"/>
              </a:rPr>
              <a:t>göra</a:t>
            </a:r>
            <a:r>
              <a:rPr lang="en-US">
                <a:cs typeface="Calibri"/>
              </a:rPr>
              <a:t> för </a:t>
            </a:r>
            <a:r>
              <a:rPr lang="en-US" err="1">
                <a:cs typeface="Calibri"/>
              </a:rPr>
              <a:t>att</a:t>
            </a:r>
            <a:r>
              <a:rPr lang="en-US">
                <a:cs typeface="Calibri"/>
              </a:rPr>
              <a:t> </a:t>
            </a:r>
            <a:r>
              <a:rPr lang="en-US" err="1">
                <a:cs typeface="Calibri"/>
              </a:rPr>
              <a:t>ge</a:t>
            </a:r>
            <a:r>
              <a:rPr lang="en-US">
                <a:cs typeface="Calibri"/>
              </a:rPr>
              <a:t> </a:t>
            </a:r>
            <a:r>
              <a:rPr lang="en-US" err="1">
                <a:cs typeface="Calibri"/>
              </a:rPr>
              <a:t>barnen</a:t>
            </a:r>
            <a:r>
              <a:rPr lang="en-US">
                <a:cs typeface="Calibri"/>
              </a:rPr>
              <a:t> </a:t>
            </a:r>
            <a:r>
              <a:rPr lang="en-US" err="1">
                <a:cs typeface="Calibri"/>
              </a:rPr>
              <a:t>bättre</a:t>
            </a:r>
            <a:r>
              <a:rPr lang="en-US">
                <a:cs typeface="Calibri"/>
              </a:rPr>
              <a:t> </a:t>
            </a:r>
            <a:r>
              <a:rPr lang="en-US" err="1">
                <a:cs typeface="Calibri"/>
              </a:rPr>
              <a:t>förutsättningar</a:t>
            </a:r>
            <a:r>
              <a:rPr lang="en-US">
                <a:cs typeface="Calibri"/>
              </a:rPr>
              <a:t>.</a:t>
            </a:r>
          </a:p>
          <a:p>
            <a:endParaRPr lang="en-US">
              <a:cs typeface="Calibri"/>
            </a:endParaRPr>
          </a:p>
          <a:p>
            <a:r>
              <a:rPr lang="en-US">
                <a:cs typeface="Calibri"/>
              </a:rPr>
              <a:t>Tre </a:t>
            </a:r>
            <a:r>
              <a:rPr lang="en-US" err="1">
                <a:cs typeface="Calibri"/>
              </a:rPr>
              <a:t>delar</a:t>
            </a:r>
            <a:r>
              <a:rPr lang="en-US">
                <a:cs typeface="Calibri"/>
              </a:rPr>
              <a:t>: </a:t>
            </a:r>
            <a:br>
              <a:rPr lang="en-US">
                <a:cs typeface="+mn-lt"/>
              </a:rPr>
            </a:br>
            <a:r>
              <a:rPr lang="en-US" err="1">
                <a:cs typeface="Calibri"/>
              </a:rPr>
              <a:t>starta</a:t>
            </a:r>
            <a:r>
              <a:rPr lang="en-US">
                <a:cs typeface="Calibri"/>
              </a:rPr>
              <a:t> </a:t>
            </a:r>
            <a:r>
              <a:rPr lang="en-US" err="1">
                <a:cs typeface="Calibri"/>
              </a:rPr>
              <a:t>samverkansgrupp</a:t>
            </a:r>
            <a:r>
              <a:rPr lang="en-US">
                <a:cs typeface="Calibri"/>
              </a:rPr>
              <a:t> </a:t>
            </a:r>
            <a:br>
              <a:rPr lang="en-US">
                <a:cs typeface="+mn-lt"/>
              </a:rPr>
            </a:br>
            <a:r>
              <a:rPr lang="en-US" err="1">
                <a:cs typeface="Calibri"/>
              </a:rPr>
              <a:t>Genomföra</a:t>
            </a:r>
            <a:r>
              <a:rPr lang="en-US">
                <a:cs typeface="Calibri"/>
              </a:rPr>
              <a:t> </a:t>
            </a:r>
            <a:r>
              <a:rPr lang="en-US" err="1">
                <a:cs typeface="Calibri"/>
              </a:rPr>
              <a:t>ekurser</a:t>
            </a:r>
            <a:r>
              <a:rPr lang="en-US">
                <a:cs typeface="Calibri"/>
              </a:rPr>
              <a:t>/</a:t>
            </a:r>
            <a:r>
              <a:rPr lang="en-US" err="1">
                <a:cs typeface="Calibri"/>
              </a:rPr>
              <a:t>lärarportal</a:t>
            </a:r>
            <a:br>
              <a:rPr lang="en-US">
                <a:cs typeface="+mn-lt"/>
              </a:rPr>
            </a:br>
            <a:r>
              <a:rPr lang="en-US" err="1">
                <a:cs typeface="Calibri"/>
              </a:rPr>
              <a:t>Sprida</a:t>
            </a:r>
            <a:r>
              <a:rPr lang="en-US">
                <a:cs typeface="Calibri"/>
              </a:rPr>
              <a:t> information om </a:t>
            </a:r>
            <a:r>
              <a:rPr lang="en-US" err="1">
                <a:cs typeface="Calibri"/>
              </a:rPr>
              <a:t>stödvägar</a:t>
            </a:r>
            <a:r>
              <a:rPr lang="en-US">
                <a:cs typeface="Calibri"/>
              </a:rPr>
              <a:t> </a:t>
            </a:r>
            <a:r>
              <a:rPr lang="en-US" err="1">
                <a:cs typeface="Calibri"/>
              </a:rPr>
              <a:t>så</a:t>
            </a:r>
            <a:r>
              <a:rPr lang="en-US">
                <a:cs typeface="Calibri"/>
              </a:rPr>
              <a:t> </a:t>
            </a:r>
            <a:r>
              <a:rPr lang="en-US" err="1">
                <a:cs typeface="Calibri"/>
              </a:rPr>
              <a:t>varje</a:t>
            </a:r>
            <a:r>
              <a:rPr lang="en-US">
                <a:cs typeface="Calibri"/>
              </a:rPr>
              <a:t> barn </a:t>
            </a:r>
            <a:r>
              <a:rPr lang="en-US" err="1">
                <a:cs typeface="Calibri"/>
              </a:rPr>
              <a:t>har</a:t>
            </a:r>
            <a:r>
              <a:rPr lang="en-US">
                <a:cs typeface="Calibri"/>
              </a:rPr>
              <a:t> </a:t>
            </a:r>
            <a:r>
              <a:rPr lang="en-US" err="1">
                <a:cs typeface="Calibri"/>
              </a:rPr>
              <a:t>rätt</a:t>
            </a:r>
            <a:r>
              <a:rPr lang="en-US">
                <a:cs typeface="Calibri"/>
              </a:rPr>
              <a:t> till information om </a:t>
            </a:r>
            <a:r>
              <a:rPr lang="en-US" err="1">
                <a:cs typeface="Calibri"/>
              </a:rPr>
              <a:t>sina</a:t>
            </a:r>
            <a:r>
              <a:rPr lang="en-US">
                <a:cs typeface="Calibri"/>
              </a:rPr>
              <a:t> rättigheter </a:t>
            </a:r>
          </a:p>
          <a:p>
            <a:endParaRPr lang="en-US">
              <a:cs typeface="Calibri"/>
            </a:endParaRPr>
          </a:p>
        </p:txBody>
      </p:sp>
      <p:sp>
        <p:nvSpPr>
          <p:cNvPr id="4" name="Platshållare för bildnummer 3"/>
          <p:cNvSpPr>
            <a:spLocks noGrp="1"/>
          </p:cNvSpPr>
          <p:nvPr>
            <p:ph type="sldNum" sz="quarter" idx="5"/>
          </p:nvPr>
        </p:nvSpPr>
        <p:spPr/>
        <p:txBody>
          <a:bodyPr/>
          <a:lstStyle/>
          <a:p>
            <a:fld id="{23FFFF08-BA74-3E4E-B67B-CFCBDE5D9836}" type="slidenum">
              <a:rPr lang="en-US" smtClean="0"/>
              <a:t>26</a:t>
            </a:fld>
            <a:endParaRPr lang="en-US"/>
          </a:p>
        </p:txBody>
      </p:sp>
    </p:spTree>
    <p:extLst>
      <p:ext uri="{BB962C8B-B14F-4D97-AF65-F5344CB8AC3E}">
        <p14:creationId xmlns:p14="http://schemas.microsoft.com/office/powerpoint/2010/main" val="1281375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Här är QR koder till olika material som RB erbjuder kopplat till HRVF.</a:t>
            </a:r>
          </a:p>
        </p:txBody>
      </p:sp>
      <p:sp>
        <p:nvSpPr>
          <p:cNvPr id="4" name="Platshållare för bildnummer 3"/>
          <p:cNvSpPr>
            <a:spLocks noGrp="1"/>
          </p:cNvSpPr>
          <p:nvPr>
            <p:ph type="sldNum" sz="quarter" idx="5"/>
          </p:nvPr>
        </p:nvSpPr>
        <p:spPr/>
        <p:txBody>
          <a:bodyPr/>
          <a:lstStyle/>
          <a:p>
            <a:fld id="{23FFFF08-BA74-3E4E-B67B-CFCBDE5D9836}" type="slidenum">
              <a:rPr lang="en-US" smtClean="0"/>
              <a:t>27</a:t>
            </a:fld>
            <a:endParaRPr lang="en-US"/>
          </a:p>
        </p:txBody>
      </p:sp>
    </p:spTree>
    <p:extLst>
      <p:ext uri="{BB962C8B-B14F-4D97-AF65-F5344CB8AC3E}">
        <p14:creationId xmlns:p14="http://schemas.microsoft.com/office/powerpoint/2010/main" val="1464636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Vi </a:t>
            </a:r>
            <a:r>
              <a:rPr lang="en-US" err="1">
                <a:cs typeface="Calibri"/>
              </a:rPr>
              <a:t>vill</a:t>
            </a:r>
            <a:r>
              <a:rPr lang="en-US">
                <a:cs typeface="Calibri"/>
              </a:rPr>
              <a:t> </a:t>
            </a:r>
            <a:r>
              <a:rPr lang="en-US" err="1">
                <a:cs typeface="Calibri"/>
              </a:rPr>
              <a:t>avsluta</a:t>
            </a:r>
            <a:r>
              <a:rPr lang="en-US">
                <a:cs typeface="Calibri"/>
              </a:rPr>
              <a:t> med </a:t>
            </a:r>
            <a:r>
              <a:rPr lang="en-US" err="1">
                <a:cs typeface="Calibri"/>
              </a:rPr>
              <a:t>att</a:t>
            </a:r>
            <a:r>
              <a:rPr lang="en-US">
                <a:cs typeface="Calibri"/>
              </a:rPr>
              <a:t> </a:t>
            </a:r>
            <a:r>
              <a:rPr lang="en-US" err="1">
                <a:cs typeface="Calibri"/>
              </a:rPr>
              <a:t>säga</a:t>
            </a:r>
            <a:r>
              <a:rPr lang="en-US">
                <a:cs typeface="Calibri"/>
              </a:rPr>
              <a:t> </a:t>
            </a:r>
            <a:r>
              <a:rPr lang="en-US" err="1">
                <a:cs typeface="Calibri"/>
              </a:rPr>
              <a:t>att</a:t>
            </a:r>
            <a:r>
              <a:rPr lang="en-US">
                <a:cs typeface="Calibri"/>
              </a:rPr>
              <a:t> vi ser </a:t>
            </a:r>
            <a:r>
              <a:rPr lang="en-US" err="1">
                <a:cs typeface="Calibri"/>
              </a:rPr>
              <a:t>att</a:t>
            </a:r>
            <a:r>
              <a:rPr lang="en-US">
                <a:cs typeface="Calibri"/>
              </a:rPr>
              <a:t> </a:t>
            </a:r>
            <a:r>
              <a:rPr lang="en-US" err="1">
                <a:cs typeface="Calibri"/>
              </a:rPr>
              <a:t>samverkan</a:t>
            </a:r>
            <a:r>
              <a:rPr lang="en-US">
                <a:cs typeface="Calibri"/>
              </a:rPr>
              <a:t> är </a:t>
            </a:r>
            <a:r>
              <a:rPr lang="en-US" err="1">
                <a:cs typeface="Calibri"/>
              </a:rPr>
              <a:t>oerhört</a:t>
            </a:r>
            <a:r>
              <a:rPr lang="en-US">
                <a:cs typeface="Calibri"/>
              </a:rPr>
              <a:t> </a:t>
            </a:r>
            <a:r>
              <a:rPr lang="en-US" err="1">
                <a:cs typeface="Calibri"/>
              </a:rPr>
              <a:t>viktigt</a:t>
            </a:r>
            <a:r>
              <a:rPr lang="en-US">
                <a:cs typeface="Calibri"/>
              </a:rPr>
              <a:t> för </a:t>
            </a:r>
            <a:r>
              <a:rPr lang="en-US" err="1">
                <a:cs typeface="Calibri"/>
              </a:rPr>
              <a:t>att</a:t>
            </a:r>
            <a:r>
              <a:rPr lang="en-US">
                <a:cs typeface="Calibri"/>
              </a:rPr>
              <a:t> </a:t>
            </a:r>
            <a:r>
              <a:rPr lang="en-US" err="1">
                <a:cs typeface="Calibri"/>
              </a:rPr>
              <a:t>nå</a:t>
            </a:r>
            <a:r>
              <a:rPr lang="en-US">
                <a:cs typeface="Calibri"/>
              </a:rPr>
              <a:t> </a:t>
            </a:r>
            <a:r>
              <a:rPr lang="en-US" err="1">
                <a:cs typeface="Calibri"/>
              </a:rPr>
              <a:t>ut</a:t>
            </a:r>
            <a:r>
              <a:rPr lang="en-US">
                <a:cs typeface="Calibri"/>
              </a:rPr>
              <a:t> till </a:t>
            </a:r>
            <a:r>
              <a:rPr lang="en-US" err="1">
                <a:cs typeface="Calibri"/>
              </a:rPr>
              <a:t>ungdomarna</a:t>
            </a:r>
            <a:r>
              <a:rPr lang="en-US">
                <a:cs typeface="Calibri"/>
              </a:rPr>
              <a:t>. </a:t>
            </a:r>
            <a:r>
              <a:rPr lang="en-US" err="1">
                <a:cs typeface="Calibri"/>
              </a:rPr>
              <a:t>Genom</a:t>
            </a:r>
            <a:r>
              <a:rPr lang="en-US">
                <a:cs typeface="Calibri"/>
              </a:rPr>
              <a:t> </a:t>
            </a:r>
            <a:r>
              <a:rPr lang="en-US" err="1">
                <a:cs typeface="Calibri"/>
              </a:rPr>
              <a:t>att</a:t>
            </a:r>
            <a:r>
              <a:rPr lang="en-US">
                <a:cs typeface="Calibri"/>
              </a:rPr>
              <a:t> </a:t>
            </a:r>
            <a:r>
              <a:rPr lang="en-US" err="1">
                <a:cs typeface="Calibri"/>
              </a:rPr>
              <a:t>på</a:t>
            </a:r>
            <a:r>
              <a:rPr lang="en-US">
                <a:cs typeface="Calibri"/>
              </a:rPr>
              <a:t> </a:t>
            </a:r>
            <a:r>
              <a:rPr lang="en-US" err="1">
                <a:cs typeface="Calibri"/>
              </a:rPr>
              <a:t>enad</a:t>
            </a:r>
            <a:r>
              <a:rPr lang="en-US">
                <a:cs typeface="Calibri"/>
              </a:rPr>
              <a:t> front </a:t>
            </a:r>
            <a:r>
              <a:rPr lang="en-US" err="1">
                <a:cs typeface="Calibri"/>
              </a:rPr>
              <a:t>möta</a:t>
            </a:r>
            <a:r>
              <a:rPr lang="en-US">
                <a:cs typeface="Calibri"/>
              </a:rPr>
              <a:t> </a:t>
            </a:r>
            <a:r>
              <a:rPr lang="en-US" err="1">
                <a:cs typeface="Calibri"/>
              </a:rPr>
              <a:t>ungdomar</a:t>
            </a:r>
            <a:r>
              <a:rPr lang="en-US">
                <a:cs typeface="Calibri"/>
              </a:rPr>
              <a:t> I </a:t>
            </a:r>
            <a:r>
              <a:rPr lang="en-US" err="1">
                <a:cs typeface="Calibri"/>
              </a:rPr>
              <a:t>skolan</a:t>
            </a:r>
            <a:r>
              <a:rPr lang="en-US">
                <a:cs typeface="Calibri"/>
              </a:rPr>
              <a:t> och </a:t>
            </a:r>
            <a:r>
              <a:rPr lang="en-US" err="1">
                <a:cs typeface="Calibri"/>
              </a:rPr>
              <a:t>upplysa</a:t>
            </a:r>
            <a:r>
              <a:rPr lang="en-US">
                <a:cs typeface="Calibri"/>
              </a:rPr>
              <a:t> om </a:t>
            </a:r>
            <a:r>
              <a:rPr lang="en-US" err="1">
                <a:cs typeface="Calibri"/>
              </a:rPr>
              <a:t>deras</a:t>
            </a:r>
            <a:r>
              <a:rPr lang="en-US">
                <a:cs typeface="Calibri"/>
              </a:rPr>
              <a:t> rättigheter och </a:t>
            </a:r>
            <a:r>
              <a:rPr lang="en-US" err="1">
                <a:cs typeface="Calibri"/>
              </a:rPr>
              <a:t>stödvägar</a:t>
            </a:r>
            <a:r>
              <a:rPr lang="en-US">
                <a:cs typeface="Calibri"/>
              </a:rPr>
              <a:t> </a:t>
            </a:r>
            <a:r>
              <a:rPr lang="en-US" err="1">
                <a:cs typeface="Calibri"/>
              </a:rPr>
              <a:t>så</a:t>
            </a:r>
            <a:r>
              <a:rPr lang="en-US">
                <a:cs typeface="Calibri"/>
              </a:rPr>
              <a:t> </a:t>
            </a:r>
            <a:r>
              <a:rPr lang="en-US" err="1">
                <a:cs typeface="Calibri"/>
              </a:rPr>
              <a:t>kan</a:t>
            </a:r>
            <a:r>
              <a:rPr lang="en-US">
                <a:cs typeface="Calibri"/>
              </a:rPr>
              <a:t> vi </a:t>
            </a:r>
            <a:r>
              <a:rPr lang="en-US" err="1">
                <a:cs typeface="Calibri"/>
              </a:rPr>
              <a:t>förebygga</a:t>
            </a:r>
            <a:r>
              <a:rPr lang="en-US">
                <a:cs typeface="Calibri"/>
              </a:rPr>
              <a:t> </a:t>
            </a:r>
            <a:r>
              <a:rPr lang="en-US" err="1">
                <a:cs typeface="Calibri"/>
              </a:rPr>
              <a:t>att</a:t>
            </a:r>
            <a:r>
              <a:rPr lang="en-US">
                <a:cs typeface="Calibri"/>
              </a:rPr>
              <a:t> </a:t>
            </a:r>
            <a:r>
              <a:rPr lang="en-US" err="1">
                <a:cs typeface="Calibri"/>
              </a:rPr>
              <a:t>ungdomar</a:t>
            </a:r>
            <a:r>
              <a:rPr lang="en-US">
                <a:cs typeface="Calibri"/>
              </a:rPr>
              <a:t> </a:t>
            </a:r>
            <a:r>
              <a:rPr lang="en-US" err="1">
                <a:cs typeface="Calibri"/>
              </a:rPr>
              <a:t>får</a:t>
            </a:r>
            <a:r>
              <a:rPr lang="en-US">
                <a:cs typeface="Calibri"/>
              </a:rPr>
              <a:t> leva med sin </a:t>
            </a:r>
            <a:r>
              <a:rPr lang="en-US" err="1">
                <a:cs typeface="Calibri"/>
              </a:rPr>
              <a:t>utsatthet</a:t>
            </a:r>
            <a:r>
              <a:rPr lang="en-US">
                <a:cs typeface="Calibri"/>
              </a:rPr>
              <a:t> I det </a:t>
            </a:r>
            <a:r>
              <a:rPr lang="en-US" err="1">
                <a:cs typeface="Calibri"/>
              </a:rPr>
              <a:t>tysta</a:t>
            </a:r>
            <a:r>
              <a:rPr lang="en-US">
                <a:cs typeface="Calibri"/>
              </a:rPr>
              <a:t>. </a:t>
            </a:r>
            <a:r>
              <a:rPr lang="en-US" err="1">
                <a:cs typeface="Calibri"/>
              </a:rPr>
              <a:t>Vår</a:t>
            </a:r>
            <a:r>
              <a:rPr lang="en-US">
                <a:cs typeface="Calibri"/>
              </a:rPr>
              <a:t> </a:t>
            </a:r>
            <a:r>
              <a:rPr lang="en-US" err="1">
                <a:cs typeface="Calibri"/>
              </a:rPr>
              <a:t>stödchatt</a:t>
            </a:r>
            <a:r>
              <a:rPr lang="en-US">
                <a:cs typeface="Calibri"/>
              </a:rPr>
              <a:t> är </a:t>
            </a:r>
            <a:r>
              <a:rPr lang="en-US" err="1">
                <a:cs typeface="Calibri"/>
              </a:rPr>
              <a:t>ett</a:t>
            </a:r>
            <a:r>
              <a:rPr lang="en-US">
                <a:cs typeface="Calibri"/>
              </a:rPr>
              <a:t> </a:t>
            </a:r>
            <a:r>
              <a:rPr lang="en-US" err="1">
                <a:cs typeface="Calibri"/>
              </a:rPr>
              <a:t>viktigt</a:t>
            </a:r>
            <a:r>
              <a:rPr lang="en-US">
                <a:cs typeface="Calibri"/>
              </a:rPr>
              <a:t> </a:t>
            </a:r>
            <a:r>
              <a:rPr lang="en-US" err="1">
                <a:cs typeface="Calibri"/>
              </a:rPr>
              <a:t>komplement</a:t>
            </a:r>
            <a:r>
              <a:rPr lang="en-US">
                <a:cs typeface="Calibri"/>
              </a:rPr>
              <a:t> till </a:t>
            </a:r>
            <a:r>
              <a:rPr lang="en-US" err="1">
                <a:cs typeface="Calibri"/>
              </a:rPr>
              <a:t>skolkonceptet</a:t>
            </a:r>
            <a:r>
              <a:rPr lang="en-US">
                <a:cs typeface="Calibri"/>
              </a:rPr>
              <a:t> </a:t>
            </a:r>
            <a:r>
              <a:rPr lang="en-US" err="1">
                <a:cs typeface="Calibri"/>
              </a:rPr>
              <a:t>där</a:t>
            </a:r>
            <a:r>
              <a:rPr lang="en-US">
                <a:cs typeface="Calibri"/>
              </a:rPr>
              <a:t> vi </a:t>
            </a:r>
            <a:r>
              <a:rPr lang="en-US" err="1">
                <a:cs typeface="Calibri"/>
              </a:rPr>
              <a:t>erbjuder</a:t>
            </a:r>
            <a:r>
              <a:rPr lang="en-US">
                <a:cs typeface="Calibri"/>
              </a:rPr>
              <a:t> </a:t>
            </a:r>
            <a:r>
              <a:rPr lang="en-US" err="1">
                <a:cs typeface="Calibri"/>
              </a:rPr>
              <a:t>ungdomar</a:t>
            </a:r>
            <a:r>
              <a:rPr lang="en-US">
                <a:cs typeface="Calibri"/>
              </a:rPr>
              <a:t> </a:t>
            </a:r>
            <a:r>
              <a:rPr lang="en-US" err="1">
                <a:cs typeface="Calibri"/>
              </a:rPr>
              <a:t>en</a:t>
            </a:r>
            <a:r>
              <a:rPr lang="en-US">
                <a:cs typeface="Calibri"/>
              </a:rPr>
              <a:t> anonym och </a:t>
            </a:r>
            <a:r>
              <a:rPr lang="en-US" err="1">
                <a:cs typeface="Calibri"/>
              </a:rPr>
              <a:t>säkert</a:t>
            </a:r>
            <a:r>
              <a:rPr lang="en-US">
                <a:cs typeface="Calibri"/>
              </a:rPr>
              <a:t> </a:t>
            </a:r>
            <a:r>
              <a:rPr lang="en-US" err="1">
                <a:cs typeface="Calibri"/>
              </a:rPr>
              <a:t>sätt</a:t>
            </a:r>
            <a:r>
              <a:rPr lang="en-US">
                <a:cs typeface="Calibri"/>
              </a:rPr>
              <a:t> </a:t>
            </a:r>
            <a:r>
              <a:rPr lang="en-US" err="1">
                <a:cs typeface="Calibri"/>
              </a:rPr>
              <a:t>att</a:t>
            </a:r>
            <a:r>
              <a:rPr lang="en-US">
                <a:cs typeface="Calibri"/>
              </a:rPr>
              <a:t> för </a:t>
            </a:r>
            <a:r>
              <a:rPr lang="en-US" err="1">
                <a:cs typeface="Calibri"/>
              </a:rPr>
              <a:t>första</a:t>
            </a:r>
            <a:r>
              <a:rPr lang="en-US">
                <a:cs typeface="Calibri"/>
              </a:rPr>
              <a:t> </a:t>
            </a:r>
            <a:r>
              <a:rPr lang="en-US" err="1">
                <a:cs typeface="Calibri"/>
              </a:rPr>
              <a:t>gången</a:t>
            </a:r>
            <a:r>
              <a:rPr lang="en-US">
                <a:cs typeface="Calibri"/>
              </a:rPr>
              <a:t> </a:t>
            </a:r>
            <a:r>
              <a:rPr lang="en-US" err="1">
                <a:cs typeface="Calibri"/>
              </a:rPr>
              <a:t>lyfta</a:t>
            </a:r>
            <a:r>
              <a:rPr lang="en-US">
                <a:cs typeface="Calibri"/>
              </a:rPr>
              <a:t> </a:t>
            </a:r>
            <a:r>
              <a:rPr lang="en-US" err="1">
                <a:cs typeface="Calibri"/>
              </a:rPr>
              <a:t>sina</a:t>
            </a:r>
            <a:r>
              <a:rPr lang="en-US">
                <a:cs typeface="Calibri"/>
              </a:rPr>
              <a:t> </a:t>
            </a:r>
            <a:r>
              <a:rPr lang="en-US" err="1">
                <a:cs typeface="Calibri"/>
              </a:rPr>
              <a:t>tankar</a:t>
            </a:r>
            <a:r>
              <a:rPr lang="en-US">
                <a:cs typeface="Calibri"/>
              </a:rPr>
              <a:t> och </a:t>
            </a:r>
            <a:r>
              <a:rPr lang="en-US" err="1">
                <a:cs typeface="Calibri"/>
              </a:rPr>
              <a:t>frågor</a:t>
            </a:r>
            <a:r>
              <a:rPr lang="en-US">
                <a:cs typeface="Calibri"/>
              </a:rPr>
              <a:t>. </a:t>
            </a:r>
            <a:r>
              <a:rPr lang="en-US" err="1">
                <a:cs typeface="Calibri"/>
              </a:rPr>
              <a:t>Alla</a:t>
            </a:r>
            <a:r>
              <a:rPr lang="en-US">
                <a:cs typeface="Calibri"/>
              </a:rPr>
              <a:t> </a:t>
            </a:r>
            <a:r>
              <a:rPr lang="en-US" err="1">
                <a:cs typeface="Calibri"/>
              </a:rPr>
              <a:t>lärdomar</a:t>
            </a:r>
            <a:r>
              <a:rPr lang="en-US">
                <a:cs typeface="Calibri"/>
              </a:rPr>
              <a:t> vi </a:t>
            </a:r>
            <a:r>
              <a:rPr lang="en-US" err="1">
                <a:cs typeface="Calibri"/>
              </a:rPr>
              <a:t>gör</a:t>
            </a:r>
            <a:r>
              <a:rPr lang="en-US">
                <a:cs typeface="Calibri"/>
              </a:rPr>
              <a:t> </a:t>
            </a:r>
            <a:r>
              <a:rPr lang="en-US" err="1">
                <a:cs typeface="Calibri"/>
              </a:rPr>
              <a:t>genom</a:t>
            </a:r>
            <a:r>
              <a:rPr lang="en-US">
                <a:cs typeface="Calibri"/>
              </a:rPr>
              <a:t> </a:t>
            </a:r>
            <a:r>
              <a:rPr lang="en-US" err="1">
                <a:cs typeface="Calibri"/>
              </a:rPr>
              <a:t>mötet</a:t>
            </a:r>
            <a:r>
              <a:rPr lang="en-US">
                <a:cs typeface="Calibri"/>
              </a:rPr>
              <a:t> med </a:t>
            </a:r>
            <a:r>
              <a:rPr lang="en-US" err="1">
                <a:cs typeface="Calibri"/>
              </a:rPr>
              <a:t>ungdomar</a:t>
            </a:r>
            <a:r>
              <a:rPr lang="en-US">
                <a:cs typeface="Calibri"/>
              </a:rPr>
              <a:t> I </a:t>
            </a:r>
            <a:r>
              <a:rPr lang="en-US" err="1">
                <a:cs typeface="Calibri"/>
              </a:rPr>
              <a:t>skolorna</a:t>
            </a:r>
            <a:r>
              <a:rPr lang="en-US">
                <a:cs typeface="Calibri"/>
              </a:rPr>
              <a:t> och </a:t>
            </a:r>
            <a:r>
              <a:rPr lang="en-US" err="1">
                <a:cs typeface="Calibri"/>
              </a:rPr>
              <a:t>vad</a:t>
            </a:r>
            <a:r>
              <a:rPr lang="en-US">
                <a:cs typeface="Calibri"/>
              </a:rPr>
              <a:t> </a:t>
            </a:r>
            <a:r>
              <a:rPr lang="en-US" err="1">
                <a:cs typeface="Calibri"/>
              </a:rPr>
              <a:t>ungdomarna</a:t>
            </a:r>
            <a:r>
              <a:rPr lang="en-US">
                <a:cs typeface="Calibri"/>
              </a:rPr>
              <a:t> </a:t>
            </a:r>
            <a:r>
              <a:rPr lang="en-US" err="1">
                <a:cs typeface="Calibri"/>
              </a:rPr>
              <a:t>berättar</a:t>
            </a:r>
            <a:r>
              <a:rPr lang="en-US">
                <a:cs typeface="Calibri"/>
              </a:rPr>
              <a:t> I </a:t>
            </a:r>
            <a:r>
              <a:rPr lang="en-US" err="1">
                <a:cs typeface="Calibri"/>
              </a:rPr>
              <a:t>chatten</a:t>
            </a:r>
            <a:r>
              <a:rPr lang="en-US">
                <a:cs typeface="Calibri"/>
              </a:rPr>
              <a:t> </a:t>
            </a:r>
            <a:r>
              <a:rPr lang="en-US" err="1">
                <a:cs typeface="Calibri"/>
              </a:rPr>
              <a:t>använder</a:t>
            </a:r>
            <a:r>
              <a:rPr lang="en-US">
                <a:cs typeface="Calibri"/>
              </a:rPr>
              <a:t> vi I </a:t>
            </a:r>
            <a:r>
              <a:rPr lang="en-US" err="1">
                <a:cs typeface="Calibri"/>
              </a:rPr>
              <a:t>vårt</a:t>
            </a:r>
            <a:r>
              <a:rPr lang="en-US">
                <a:cs typeface="Calibri"/>
              </a:rPr>
              <a:t> </a:t>
            </a:r>
            <a:r>
              <a:rPr lang="en-US" err="1">
                <a:cs typeface="Calibri"/>
              </a:rPr>
              <a:t>påverkansarbete</a:t>
            </a:r>
            <a:r>
              <a:rPr lang="en-US">
                <a:cs typeface="Calibri"/>
              </a:rPr>
              <a:t>. Om </a:t>
            </a:r>
            <a:r>
              <a:rPr lang="en-US" err="1">
                <a:cs typeface="Calibri"/>
              </a:rPr>
              <a:t>ni</a:t>
            </a:r>
            <a:r>
              <a:rPr lang="en-US">
                <a:cs typeface="Calibri"/>
              </a:rPr>
              <a:t> </a:t>
            </a:r>
            <a:r>
              <a:rPr lang="en-US" err="1">
                <a:cs typeface="Calibri"/>
              </a:rPr>
              <a:t>vill</a:t>
            </a:r>
            <a:r>
              <a:rPr lang="en-US">
                <a:cs typeface="Calibri"/>
              </a:rPr>
              <a:t> </a:t>
            </a:r>
            <a:r>
              <a:rPr lang="en-US" err="1">
                <a:cs typeface="Calibri"/>
              </a:rPr>
              <a:t>veta</a:t>
            </a:r>
            <a:r>
              <a:rPr lang="en-US">
                <a:cs typeface="Calibri"/>
              </a:rPr>
              <a:t> </a:t>
            </a:r>
            <a:r>
              <a:rPr lang="en-US" err="1">
                <a:cs typeface="Calibri"/>
              </a:rPr>
              <a:t>mera</a:t>
            </a:r>
            <a:r>
              <a:rPr lang="en-US">
                <a:cs typeface="Calibri"/>
              </a:rPr>
              <a:t> </a:t>
            </a:r>
            <a:r>
              <a:rPr lang="en-US" err="1">
                <a:cs typeface="Calibri"/>
              </a:rPr>
              <a:t>så</a:t>
            </a:r>
            <a:r>
              <a:rPr lang="en-US">
                <a:cs typeface="Calibri"/>
              </a:rPr>
              <a:t> </a:t>
            </a:r>
            <a:r>
              <a:rPr lang="en-US" err="1">
                <a:cs typeface="Calibri"/>
              </a:rPr>
              <a:t>kan</a:t>
            </a:r>
            <a:r>
              <a:rPr lang="en-US">
                <a:cs typeface="Calibri"/>
              </a:rPr>
              <a:t> </a:t>
            </a:r>
            <a:r>
              <a:rPr lang="en-US" err="1">
                <a:cs typeface="Calibri"/>
              </a:rPr>
              <a:t>ni</a:t>
            </a:r>
            <a:r>
              <a:rPr lang="en-US">
                <a:cs typeface="Calibri"/>
              </a:rPr>
              <a:t> ta </a:t>
            </a:r>
            <a:r>
              <a:rPr lang="en-US" err="1">
                <a:cs typeface="Calibri"/>
              </a:rPr>
              <a:t>kontakt</a:t>
            </a:r>
            <a:r>
              <a:rPr lang="en-US">
                <a:cs typeface="Calibri"/>
              </a:rPr>
              <a:t> med </a:t>
            </a:r>
            <a:r>
              <a:rPr lang="en-US" err="1">
                <a:cs typeface="Calibri"/>
              </a:rPr>
              <a:t>oss</a:t>
            </a:r>
            <a:r>
              <a:rPr lang="en-US">
                <a:cs typeface="Calibri"/>
              </a:rPr>
              <a:t> och vi </a:t>
            </a:r>
            <a:r>
              <a:rPr lang="en-US" err="1">
                <a:cs typeface="Calibri"/>
              </a:rPr>
              <a:t>har</a:t>
            </a:r>
            <a:r>
              <a:rPr lang="en-US">
                <a:cs typeface="Calibri"/>
              </a:rPr>
              <a:t> lite </a:t>
            </a:r>
            <a:r>
              <a:rPr lang="en-US" err="1">
                <a:cs typeface="Calibri"/>
              </a:rPr>
              <a:t>länkar</a:t>
            </a:r>
            <a:r>
              <a:rPr lang="en-US">
                <a:cs typeface="Calibri"/>
              </a:rPr>
              <a:t> I </a:t>
            </a:r>
            <a:r>
              <a:rPr lang="en-US" err="1">
                <a:cs typeface="Calibri"/>
              </a:rPr>
              <a:t>infromation</a:t>
            </a:r>
            <a:r>
              <a:rPr lang="en-US">
                <a:cs typeface="Calibri"/>
              </a:rPr>
              <a:t> om </a:t>
            </a:r>
            <a:r>
              <a:rPr lang="en-US" err="1">
                <a:cs typeface="Calibri"/>
              </a:rPr>
              <a:t>detta</a:t>
            </a:r>
            <a:r>
              <a:rPr lang="en-US">
                <a:cs typeface="Calibri"/>
              </a:rPr>
              <a:t> </a:t>
            </a:r>
            <a:r>
              <a:rPr lang="en-US" err="1">
                <a:cs typeface="Calibri"/>
              </a:rPr>
              <a:t>seminarium</a:t>
            </a:r>
            <a:r>
              <a:rPr lang="en-US">
                <a:cs typeface="Calibri"/>
              </a:rPr>
              <a:t> </a:t>
            </a:r>
            <a:r>
              <a:rPr lang="en-US" err="1">
                <a:cs typeface="Calibri"/>
              </a:rPr>
              <a:t>ni</a:t>
            </a:r>
            <a:r>
              <a:rPr lang="en-US">
                <a:cs typeface="Calibri"/>
              </a:rPr>
              <a:t> </a:t>
            </a:r>
            <a:r>
              <a:rPr lang="en-US" err="1">
                <a:cs typeface="Calibri"/>
              </a:rPr>
              <a:t>gärna</a:t>
            </a:r>
            <a:r>
              <a:rPr lang="en-US">
                <a:cs typeface="Calibri"/>
              </a:rPr>
              <a:t> </a:t>
            </a:r>
            <a:r>
              <a:rPr lang="en-US" err="1">
                <a:cs typeface="Calibri"/>
              </a:rPr>
              <a:t>får</a:t>
            </a:r>
            <a:r>
              <a:rPr lang="en-US">
                <a:cs typeface="Calibri"/>
              </a:rPr>
              <a:t> </a:t>
            </a:r>
            <a:r>
              <a:rPr lang="en-US" err="1">
                <a:cs typeface="Calibri"/>
              </a:rPr>
              <a:t>nyttja</a:t>
            </a:r>
            <a:r>
              <a:rPr lang="en-US">
                <a:cs typeface="Calibri"/>
              </a:rPr>
              <a:t>. Tack för </a:t>
            </a:r>
            <a:r>
              <a:rPr lang="en-US" err="1">
                <a:cs typeface="Calibri"/>
              </a:rPr>
              <a:t>oss</a:t>
            </a:r>
            <a:r>
              <a:rPr lang="en-US">
                <a:cs typeface="Calibri"/>
              </a:rPr>
              <a:t>!</a:t>
            </a:r>
          </a:p>
          <a:p>
            <a:endParaRPr lang="en-US">
              <a:latin typeface="Calibri"/>
              <a:ea typeface="Calibri" panose="020F0502020204030204" pitchFamily="34" charset="0"/>
              <a:cs typeface="Calibri"/>
            </a:endParaRPr>
          </a:p>
          <a:p>
            <a:endParaRPr lang="en-US">
              <a:cs typeface="Calibri"/>
            </a:endParaRPr>
          </a:p>
        </p:txBody>
      </p:sp>
      <p:sp>
        <p:nvSpPr>
          <p:cNvPr id="4" name="Platshållare för bildnummer 3"/>
          <p:cNvSpPr>
            <a:spLocks noGrp="1"/>
          </p:cNvSpPr>
          <p:nvPr>
            <p:ph type="sldNum" sz="quarter" idx="5"/>
          </p:nvPr>
        </p:nvSpPr>
        <p:spPr/>
        <p:txBody>
          <a:bodyPr/>
          <a:lstStyle/>
          <a:p>
            <a:fld id="{23FFFF08-BA74-3E4E-B67B-CFCBDE5D9836}" type="slidenum">
              <a:rPr lang="en-US" smtClean="0"/>
              <a:t>28</a:t>
            </a:fld>
            <a:endParaRPr lang="en-US"/>
          </a:p>
        </p:txBody>
      </p:sp>
    </p:spTree>
    <p:extLst>
      <p:ext uri="{BB962C8B-B14F-4D97-AF65-F5344CB8AC3E}">
        <p14:creationId xmlns:p14="http://schemas.microsoft.com/office/powerpoint/2010/main" val="300035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sz="1200" b="0">
              <a:solidFill>
                <a:schemeClr val="tx1"/>
              </a:solidFill>
              <a:latin typeface="Lato"/>
              <a:ea typeface="Lato"/>
            </a:endParaRPr>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169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sz="1200" b="0">
              <a:solidFill>
                <a:schemeClr val="tx1"/>
              </a:solidFill>
              <a:latin typeface="Lato"/>
              <a:ea typeface="Lato"/>
            </a:endParaRPr>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348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3 min</a:t>
            </a:r>
          </a:p>
          <a:p>
            <a:r>
              <a:rPr lang="sv-SE">
                <a:cs typeface="Calibri"/>
              </a:rPr>
              <a:t>Kärleken är fri har tre arbetsmetoder och de är</a:t>
            </a:r>
          </a:p>
          <a:p>
            <a:r>
              <a:rPr lang="sv-SE">
                <a:cs typeface="Calibri"/>
              </a:rPr>
              <a:t>Att vi jobbar förebyggande och främjande i form av samverkansmetod dvs skolkoncept där vi möter elever i årskurs 7-9 och gymnasieelever</a:t>
            </a:r>
          </a:p>
          <a:p>
            <a:r>
              <a:rPr lang="sv-SE">
                <a:cs typeface="Calibri"/>
              </a:rPr>
              <a:t>Att vi har en nationell stödverksamhet i form av </a:t>
            </a:r>
            <a:r>
              <a:rPr lang="sv-SE" err="1">
                <a:cs typeface="Calibri"/>
              </a:rPr>
              <a:t>stödchatt</a:t>
            </a:r>
            <a:r>
              <a:rPr lang="sv-SE">
                <a:cs typeface="Calibri"/>
              </a:rPr>
              <a:t> som är till för unga mellan 12-25år </a:t>
            </a:r>
          </a:p>
          <a:p>
            <a:r>
              <a:rPr lang="sv-SE">
                <a:cs typeface="Calibri"/>
              </a:rPr>
              <a:t>Att vi jobbar med påverkansarbete. Påverkansarbete i form av exempelvis att vi besvarar regeringens remiss om ex nya lagstiftningar, deltar i olika forum där vi kan lyfta upp ungas röster, skriver egna debattartiklar, rapporter osv.  </a:t>
            </a:r>
          </a:p>
          <a:p>
            <a:r>
              <a:rPr lang="sv-SE">
                <a:cs typeface="Calibri"/>
              </a:rPr>
              <a:t>Och dessa går hand i hand där den ena kompletterar den andra för att stärka det förebyggande arbetet</a:t>
            </a:r>
            <a:endParaRPr lang="en-US">
              <a:cs typeface="Calibri"/>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847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7</a:t>
            </a:fld>
            <a:endParaRPr lang="en-US"/>
          </a:p>
        </p:txBody>
      </p:sp>
    </p:spTree>
    <p:extLst>
      <p:ext uri="{BB962C8B-B14F-4D97-AF65-F5344CB8AC3E}">
        <p14:creationId xmlns:p14="http://schemas.microsoft.com/office/powerpoint/2010/main" val="304355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Calibri" panose="020F0502020204030204" pitchFamily="34" charset="0"/>
                <a:ea typeface="Calibri" panose="020F0502020204030204" pitchFamily="34" charset="0"/>
                <a:cs typeface="Arial" panose="020B0604020202020204" pitchFamily="34" charset="0"/>
              </a:rPr>
              <a:t>Förändringsteorin är rädda barnens globala gemensamma syn på hur vi ska arbeta för att genomdriva förändringar för barn.</a:t>
            </a:r>
          </a:p>
          <a:p>
            <a:endParaRPr lang="sv-SE" sz="1800">
              <a:effectLst/>
              <a:latin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800" err="1">
                <a:effectLst/>
                <a:latin typeface="Lato" panose="020F0502020204030203" pitchFamily="34" charset="0"/>
                <a:ea typeface="Times New Roman" panose="02020603050405020304" pitchFamily="18" charset="0"/>
                <a:cs typeface="Times New Roman" panose="02020603050405020304" pitchFamily="18" charset="0"/>
              </a:rPr>
              <a:t>KÄFs</a:t>
            </a:r>
            <a:r>
              <a:rPr lang="sv-SE" sz="1800">
                <a:effectLst/>
                <a:latin typeface="Lato" panose="020F0502020204030203" pitchFamily="34" charset="0"/>
                <a:ea typeface="Times New Roman" panose="02020603050405020304" pitchFamily="18" charset="0"/>
                <a:cs typeface="Times New Roman" panose="02020603050405020304" pitchFamily="18" charset="0"/>
              </a:rPr>
              <a:t> förändringsteori inbegriper verksamhetens aktiviteter, samt förmodade kortsiktiga, medelsiktiga och långsiktiga utfall. Vad gäller </a:t>
            </a:r>
            <a:r>
              <a:rPr lang="sv-SE" sz="1800" b="1">
                <a:effectLst/>
                <a:latin typeface="Lato" panose="020F0502020204030203" pitchFamily="34" charset="0"/>
                <a:ea typeface="Times New Roman" panose="02020603050405020304" pitchFamily="18" charset="0"/>
                <a:cs typeface="Times New Roman" panose="02020603050405020304" pitchFamily="18" charset="0"/>
              </a:rPr>
              <a:t>kortsiktiga utfall</a:t>
            </a:r>
            <a:r>
              <a:rPr lang="sv-SE" sz="1800">
                <a:effectLst/>
                <a:latin typeface="Lato" panose="020F0502020204030203" pitchFamily="34" charset="0"/>
                <a:ea typeface="Times New Roman" panose="02020603050405020304" pitchFamily="18" charset="0"/>
                <a:cs typeface="Times New Roman" panose="02020603050405020304" pitchFamily="18" charset="0"/>
              </a:rPr>
              <a:t>, förväntar sig Rädda Barnen uppnå att de ungdomar som de möter får ökad kunskap kring sina rättigheter och möjliga stödvägar, samt att yrkesverksamma, beslutsfattare och ideellt engagerade personer i samverkansgrupper får ökad kunskap om normer och diskriminering, HRVF, stödvägar samt att hålla samtal kring rättigheter. Under det </a:t>
            </a:r>
            <a:r>
              <a:rPr lang="sv-SE" sz="1800" b="1">
                <a:effectLst/>
                <a:latin typeface="Lato" panose="020F0502020204030203" pitchFamily="34" charset="0"/>
                <a:ea typeface="Times New Roman" panose="02020603050405020304" pitchFamily="18" charset="0"/>
                <a:cs typeface="Times New Roman" panose="02020603050405020304" pitchFamily="18" charset="0"/>
              </a:rPr>
              <a:t>medelsiktiga utfallet</a:t>
            </a:r>
            <a:r>
              <a:rPr lang="sv-SE" sz="1800">
                <a:effectLst/>
                <a:latin typeface="Lato" panose="020F0502020204030203" pitchFamily="34" charset="0"/>
                <a:ea typeface="Times New Roman" panose="02020603050405020304" pitchFamily="18" charset="0"/>
                <a:cs typeface="Times New Roman" panose="02020603050405020304" pitchFamily="18" charset="0"/>
              </a:rPr>
              <a:t> nämner förändringsteorin att Rädda Barnen förutspår att man uppnår att ungdomar söker vidare stöd kring HRVF utanför Rädda Barnens verksamhet vid behov och att nya samverkansgrupper bland yrkesverksamma bildas och genomför skolveckor enligt konceptet. Vidare förutspås det att beslutsfattare vidtar åtgärder för att förebygga att barn och unga blir utsatta för HRVF och att de som drabbas får ändamålsenligt stöd. Under det </a:t>
            </a:r>
            <a:r>
              <a:rPr lang="sv-SE" sz="1800" b="1">
                <a:effectLst/>
                <a:latin typeface="Lato" panose="020F0502020204030203" pitchFamily="34" charset="0"/>
                <a:ea typeface="Times New Roman" panose="02020603050405020304" pitchFamily="18" charset="0"/>
                <a:cs typeface="Times New Roman" panose="02020603050405020304" pitchFamily="18" charset="0"/>
              </a:rPr>
              <a:t>långsiktiga utfallet</a:t>
            </a:r>
            <a:r>
              <a:rPr lang="sv-SE" sz="1800">
                <a:effectLst/>
                <a:latin typeface="Lato" panose="020F0502020204030203" pitchFamily="34" charset="0"/>
                <a:ea typeface="Times New Roman" panose="02020603050405020304" pitchFamily="18" charset="0"/>
                <a:cs typeface="Times New Roman" panose="02020603050405020304" pitchFamily="18" charset="0"/>
              </a:rPr>
              <a:t> inkluderas det också att Rädda Barnen önskar uppnå att färre barn och unga i Sverige utsätts för HRVF och våld, samt att barn som utsätts för HRVF får bättre livsvillkor. Dessa två långsiktiga utfall har dock inte analyserats i den här rapporten. Tabellen nedan visar verksamhetens förändringsteori och indikerar med fetstil de aktiviteter som är relevanta för </a:t>
            </a:r>
            <a:r>
              <a:rPr lang="sv-SE" sz="1800" err="1">
                <a:effectLst/>
                <a:latin typeface="Lato" panose="020F0502020204030203" pitchFamily="34" charset="0"/>
                <a:ea typeface="Times New Roman" panose="02020603050405020304" pitchFamily="18" charset="0"/>
                <a:cs typeface="Times New Roman" panose="02020603050405020304" pitchFamily="18" charset="0"/>
              </a:rPr>
              <a:t>KÄFs</a:t>
            </a:r>
            <a:r>
              <a:rPr lang="sv-SE" sz="1800">
                <a:effectLst/>
                <a:latin typeface="Lato" panose="020F0502020204030203" pitchFamily="34" charset="0"/>
                <a:ea typeface="Times New Roman" panose="02020603050405020304" pitchFamily="18" charset="0"/>
                <a:cs typeface="Times New Roman" panose="02020603050405020304" pitchFamily="18" charset="0"/>
              </a:rPr>
              <a:t> skolveckor och för den här rapporten.</a:t>
            </a:r>
          </a:p>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8</a:t>
            </a:fld>
            <a:endParaRPr lang="en-US"/>
          </a:p>
        </p:txBody>
      </p:sp>
    </p:spTree>
    <p:extLst>
      <p:ext uri="{BB962C8B-B14F-4D97-AF65-F5344CB8AC3E}">
        <p14:creationId xmlns:p14="http://schemas.microsoft.com/office/powerpoint/2010/main" val="105833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buFont typeface="+mj-lt"/>
              <a:buAutoNum type="arabicPeriod"/>
            </a:pPr>
            <a:r>
              <a:rPr lang="sv-SE" sz="1200" b="1" i="0">
                <a:solidFill>
                  <a:srgbClr val="000000"/>
                </a:solidFill>
                <a:effectLst/>
                <a:latin typeface="Lato" panose="020F0502020204030203" pitchFamily="34" charset="0"/>
              </a:rPr>
              <a:t> Arbetet ska ske utifrån Barnkonventionen</a:t>
            </a:r>
            <a:r>
              <a:rPr lang="sv-SE" sz="1200" b="0" i="0">
                <a:solidFill>
                  <a:srgbClr val="000000"/>
                </a:solidFill>
                <a:effectLst/>
                <a:latin typeface="Lato" panose="020F0502020204030203" pitchFamily="34" charset="0"/>
              </a:rPr>
              <a:t> </a:t>
            </a:r>
            <a:r>
              <a:rPr lang="sv-SE" sz="1200" b="0" i="0">
                <a:solidFill>
                  <a:srgbClr val="000000"/>
                </a:solidFill>
                <a:effectLst/>
                <a:latin typeface="WordVisiCarriageReturn_MSFontService"/>
              </a:rPr>
              <a:t> </a:t>
            </a:r>
            <a:br>
              <a:rPr lang="sv-SE" sz="1200" b="0" i="0">
                <a:solidFill>
                  <a:srgbClr val="000000"/>
                </a:solidFill>
                <a:effectLst/>
                <a:latin typeface="WordVisiCarriageReturn_MSFontService"/>
              </a:rPr>
            </a:br>
            <a:r>
              <a:rPr lang="sv-SE" sz="1200" b="0" i="0">
                <a:solidFill>
                  <a:srgbClr val="000000"/>
                </a:solidFill>
                <a:effectLst/>
                <a:latin typeface="Lato" panose="020F0502020204030203" pitchFamily="34" charset="0"/>
              </a:rPr>
              <a:t>När vi talar om barns rättigheter så utgår vi från FN:s konvention om barnets rättigheter. Den är grunddokumentet i arbetet för alla barns rättigheter. Den utesluter ingen, utan inkluderar alla barn. Vi pratar även om och Mänskliga rättigheter då arbetet även riktas till gymnasieskolor som har elever som är över 18 år. I stället för att använda ett problembaserat upplägg kring hedersförtryck så utgår vi ifrån ett rättighetsperspektiv. Det betyder att man pratar om barns och mänskliga rättigheter generellt, i stället för att enbart fokusera på HRVF.  Genom KÄF får barn kunskap om rätten till ett liv fritt från våld, övergrepp och andra kränkningar samt rätten till en egen identitet utan några former av diskriminering eller stigmatisering. </a:t>
            </a:r>
          </a:p>
          <a:p>
            <a:pPr algn="l" rtl="0" fontAlgn="base">
              <a:buFont typeface="+mj-lt"/>
              <a:buAutoNum type="arabicPeriod"/>
            </a:pPr>
            <a:endParaRPr lang="sv-SE" sz="1200" b="0" i="0">
              <a:solidFill>
                <a:srgbClr val="000000"/>
              </a:solidFill>
              <a:effectLst/>
              <a:latin typeface="Lato" panose="020F0502020204030203" pitchFamily="34" charset="0"/>
            </a:endParaRPr>
          </a:p>
          <a:p>
            <a:pPr algn="l" rtl="0" fontAlgn="base">
              <a:buFont typeface="+mj-lt"/>
              <a:buAutoNum type="arabicPeriod"/>
            </a:pPr>
            <a:r>
              <a:rPr lang="sv-SE" sz="1200" b="1" i="0">
                <a:solidFill>
                  <a:srgbClr val="000000"/>
                </a:solidFill>
                <a:effectLst/>
                <a:latin typeface="Lato" panose="020F0502020204030203" pitchFamily="34" charset="0"/>
              </a:rPr>
              <a:t> Det ska finnas samverkan mellan frivilligorganisationer och myndigheter</a:t>
            </a:r>
            <a:r>
              <a:rPr lang="sv-SE" sz="1200" b="0" i="0">
                <a:solidFill>
                  <a:srgbClr val="000000"/>
                </a:solidFill>
                <a:effectLst/>
                <a:latin typeface="Lato" panose="020F0502020204030203" pitchFamily="34" charset="0"/>
              </a:rPr>
              <a:t> </a:t>
            </a:r>
            <a:r>
              <a:rPr lang="sv-SE" sz="1200" b="0" i="0">
                <a:solidFill>
                  <a:srgbClr val="000000"/>
                </a:solidFill>
                <a:effectLst/>
                <a:latin typeface="WordVisiCarriageReturn_MSFontService"/>
              </a:rPr>
              <a:t> </a:t>
            </a:r>
            <a:br>
              <a:rPr lang="sv-SE" sz="1200" b="0" i="0">
                <a:solidFill>
                  <a:srgbClr val="000000"/>
                </a:solidFill>
                <a:effectLst/>
                <a:latin typeface="WordVisiCarriageReturn_MSFontService"/>
              </a:rPr>
            </a:br>
            <a:r>
              <a:rPr lang="sv-SE" sz="1200" b="0" i="0">
                <a:solidFill>
                  <a:srgbClr val="000000"/>
                </a:solidFill>
                <a:effectLst/>
                <a:latin typeface="Lato" panose="020F0502020204030203" pitchFamily="34" charset="0"/>
              </a:rPr>
              <a:t>Olika myndigheter och organisationer möter frågan om hedersförtryck och våld i sitt dagliga arbete. För att ett barn som är utsatt för kränkande behandlingar ska få rätt hjälp så behöver vi samverka mellan myndigheter och organisationer. På så sätt hjälper vi den utsatte i förlängningen på ett hållbart sätt och det underlättar arbetet för att inte göra misstag.  </a:t>
            </a:r>
          </a:p>
          <a:p>
            <a:pPr algn="l" rtl="0" fontAlgn="base">
              <a:buFont typeface="+mj-lt"/>
              <a:buAutoNum type="arabicPeriod"/>
            </a:pPr>
            <a:endParaRPr lang="sv-SE" sz="1200" b="0" i="0">
              <a:solidFill>
                <a:srgbClr val="000000"/>
              </a:solidFill>
              <a:effectLst/>
              <a:latin typeface="Lato" panose="020F0502020204030203" pitchFamily="34" charset="0"/>
            </a:endParaRPr>
          </a:p>
          <a:p>
            <a:pPr algn="l" rtl="0" fontAlgn="base">
              <a:buFont typeface="+mj-lt"/>
              <a:buAutoNum type="arabicPeriod"/>
            </a:pPr>
            <a:r>
              <a:rPr lang="sv-SE" sz="1200" b="1" i="0">
                <a:solidFill>
                  <a:srgbClr val="000000"/>
                </a:solidFill>
                <a:effectLst/>
                <a:latin typeface="Lato" panose="020F0502020204030203" pitchFamily="34" charset="0"/>
              </a:rPr>
              <a:t> Träffar med barn och ungdomar ska ske</a:t>
            </a:r>
            <a:r>
              <a:rPr lang="sv-SE" sz="1200" b="0" i="0">
                <a:solidFill>
                  <a:srgbClr val="000000"/>
                </a:solidFill>
                <a:effectLst/>
                <a:latin typeface="Lato" panose="020F0502020204030203" pitchFamily="34" charset="0"/>
              </a:rPr>
              <a:t> </a:t>
            </a:r>
            <a:r>
              <a:rPr lang="sv-SE" sz="1200" b="0" i="0">
                <a:solidFill>
                  <a:srgbClr val="000000"/>
                </a:solidFill>
                <a:effectLst/>
                <a:latin typeface="WordVisiCarriageReturn_MSFontService"/>
              </a:rPr>
              <a:t> </a:t>
            </a:r>
            <a:br>
              <a:rPr lang="sv-SE" sz="1200" b="0" i="0">
                <a:solidFill>
                  <a:srgbClr val="000000"/>
                </a:solidFill>
                <a:effectLst/>
                <a:latin typeface="WordVisiCarriageReturn_MSFontService"/>
              </a:rPr>
            </a:br>
            <a:r>
              <a:rPr lang="sv-SE" sz="1200" b="0" i="0">
                <a:solidFill>
                  <a:srgbClr val="000000"/>
                </a:solidFill>
                <a:effectLst/>
                <a:latin typeface="Lato" panose="020F0502020204030203" pitchFamily="34" charset="0"/>
              </a:rPr>
              <a:t>Hela problematiken handlar om att lyfta upp barns och mänskliga rättigheter för barn och unga själva så att de blir medvetna om dem och att de blir självklara för dem. Skolan är den plats där barn och ungdomar spenderar sitt vardagliga liv till största del och där de kan ha sin så kallade frizon. Det är viktigt att myndigheter och organisationer kommer till dem och synliggör sina ansvarsområden, att vi vuxna är tydliga med att de har rätt till ett liv fritt från våld och förtryck och att vi finns där när hjälpen behövs. Att samverkansgruppen finns på skolan under en hel vecka, gör det möjligt att skapa relationer med elever och verkligen visa att vuxenvärlden vill ta ansvar för barn som är eller riskerar att utsättas för övergrepp.  </a:t>
            </a:r>
          </a:p>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10</a:t>
            </a:fld>
            <a:endParaRPr lang="en-US"/>
          </a:p>
        </p:txBody>
      </p:sp>
    </p:spTree>
    <p:extLst>
      <p:ext uri="{BB962C8B-B14F-4D97-AF65-F5344CB8AC3E}">
        <p14:creationId xmlns:p14="http://schemas.microsoft.com/office/powerpoint/2010/main" val="83354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Under åren har Kärlek är Fri haft olika namn bl.a. “Det handlar om kärlek” kallades metoden, "Kärleken är fri" kallades temaveckan och sedan även stödchatten och webbplatsen hette tidigare "www.dinarattigheter.se". Men idén har varit samma sak - att skapa samverkan och lyfta barns rättigheter och stödvägar för att jobba förebyggande mot hedersrelaterad våld och förtryck. För att förtydliga kommunikationen att allt hänger ihop kallas allt för Kärleken är fri sedan 2019. </a:t>
            </a:r>
            <a:endParaRPr lang="sv-SE"/>
          </a:p>
          <a:p>
            <a:endParaRPr lang="sv-SE" b="1"/>
          </a:p>
          <a:p>
            <a:r>
              <a:rPr lang="sv-SE"/>
              <a:t>Ska visa en kort film som</a:t>
            </a:r>
            <a:r>
              <a:rPr lang="sv-SE" baseline="0"/>
              <a:t> beskriver vårt skolkoncept</a:t>
            </a:r>
            <a:endParaRPr lang="sv-SE">
              <a:cs typeface="Calibri"/>
            </a:endParaRPr>
          </a:p>
          <a:p>
            <a:r>
              <a:rPr lang="sv-SE"/>
              <a:t>Visa film (1:24. Räkna med 2 minuter) </a:t>
            </a:r>
            <a:endParaRPr lang="sv-SE">
              <a:cs typeface="Calibri"/>
            </a:endParaRPr>
          </a:p>
          <a:p>
            <a:r>
              <a:rPr lang="sv-SE">
                <a:hlinkClick r:id="rId3"/>
              </a:rPr>
              <a:t>https://www.youtube.com/watch?v=hwrxriL4SDM</a:t>
            </a:r>
            <a:endParaRPr lang="sv-SE">
              <a:cs typeface="Calibri"/>
              <a:hlinkClick r:id="rId3"/>
            </a:endParaRPr>
          </a:p>
          <a:p>
            <a:endParaRPr lang="sv-SE">
              <a:cs typeface="Calibri"/>
            </a:endParaRPr>
          </a:p>
          <a:p>
            <a:endParaRPr lang="sv-SE">
              <a:cs typeface="Calibri"/>
            </a:endParaRPr>
          </a:p>
        </p:txBody>
      </p:sp>
      <p:sp>
        <p:nvSpPr>
          <p:cNvPr id="4" name="Platshållare för bildnummer 3"/>
          <p:cNvSpPr>
            <a:spLocks noGrp="1"/>
          </p:cNvSpPr>
          <p:nvPr>
            <p:ph type="sldNum" sz="quarter" idx="5"/>
          </p:nvPr>
        </p:nvSpPr>
        <p:spPr/>
        <p:txBody>
          <a:bodyPr/>
          <a:lstStyle/>
          <a:p>
            <a:fld id="{23FFFF08-BA74-3E4E-B67B-CFCBDE5D9836}" type="slidenum">
              <a:rPr lang="en-US" smtClean="0"/>
              <a:t>11</a:t>
            </a:fld>
            <a:endParaRPr lang="en-US"/>
          </a:p>
        </p:txBody>
      </p:sp>
    </p:spTree>
    <p:extLst>
      <p:ext uri="{BB962C8B-B14F-4D97-AF65-F5344CB8AC3E}">
        <p14:creationId xmlns:p14="http://schemas.microsoft.com/office/powerpoint/2010/main" val="182085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ave_the_Children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6532" y="303652"/>
            <a:ext cx="2017673" cy="412389"/>
          </a:xfrm>
          <a:prstGeom prst="rect">
            <a:avLst/>
          </a:prstGeom>
        </p:spPr>
      </p:pic>
      <p:sp>
        <p:nvSpPr>
          <p:cNvPr id="2" name="Title 1"/>
          <p:cNvSpPr>
            <a:spLocks noGrp="1"/>
          </p:cNvSpPr>
          <p:nvPr>
            <p:ph type="ctrTitle" hasCustomPrompt="1"/>
          </p:nvPr>
        </p:nvSpPr>
        <p:spPr>
          <a:xfrm>
            <a:off x="625148" y="866775"/>
            <a:ext cx="8075613"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11" name="Picture Placeholder 10"/>
          <p:cNvSpPr>
            <a:spLocks noGrp="1"/>
          </p:cNvSpPr>
          <p:nvPr>
            <p:ph type="pic" sz="quarter" idx="10"/>
          </p:nvPr>
        </p:nvSpPr>
        <p:spPr>
          <a:xfrm>
            <a:off x="150813" y="2213627"/>
            <a:ext cx="8829675" cy="4494213"/>
          </a:xfrm>
        </p:spPr>
        <p:txBody>
          <a:bodyPr/>
          <a:lstStyle/>
          <a:p>
            <a:r>
              <a:rPr lang="sv-SE"/>
              <a:t>Klicka på ikonen för att lägga till en bild</a:t>
            </a:r>
            <a:endParaRPr lang="en-US"/>
          </a:p>
        </p:txBody>
      </p:sp>
      <p:sp>
        <p:nvSpPr>
          <p:cNvPr id="12" name="Date Placeholder 11"/>
          <p:cNvSpPr>
            <a:spLocks noGrp="1"/>
          </p:cNvSpPr>
          <p:nvPr>
            <p:ph type="dt" sz="half" idx="11"/>
          </p:nvPr>
        </p:nvSpPr>
        <p:spPr>
          <a:xfrm>
            <a:off x="7223650" y="344650"/>
            <a:ext cx="1581319" cy="365125"/>
          </a:xfrm>
        </p:spPr>
        <p:txBody>
          <a:bodyPr/>
          <a:lstStyle>
            <a:lvl1pPr algn="r">
              <a:defRPr/>
            </a:lvl1pPr>
          </a:lstStyle>
          <a:p>
            <a:r>
              <a:rPr lang="en-US"/>
              <a:t>26 April 2016</a:t>
            </a:r>
          </a:p>
        </p:txBody>
      </p:sp>
    </p:spTree>
    <p:extLst>
      <p:ext uri="{BB962C8B-B14F-4D97-AF65-F5344CB8AC3E}">
        <p14:creationId xmlns:p14="http://schemas.microsoft.com/office/powerpoint/2010/main" val="253856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8" name="Rectangle 7"/>
          <p:cNvSpPr/>
          <p:nvPr userDrawn="1"/>
        </p:nvSpPr>
        <p:spPr>
          <a:xfrm>
            <a:off x="0" y="1171574"/>
            <a:ext cx="9144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47638" y="147638"/>
            <a:ext cx="8832850"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26 April 2016</a:t>
            </a:r>
          </a:p>
        </p:txBody>
      </p:sp>
      <p:sp>
        <p:nvSpPr>
          <p:cNvPr id="3" name="Footer Placeholder 2"/>
          <p:cNvSpPr>
            <a:spLocks noGrp="1"/>
          </p:cNvSpPr>
          <p:nvPr>
            <p:ph type="ftr" sz="quarter" idx="11"/>
          </p:nvPr>
        </p:nvSpPr>
        <p:spPr/>
        <p:txBody>
          <a:bodyPr/>
          <a:lstStyle/>
          <a:p>
            <a:r>
              <a:rPr lang="en-US"/>
              <a:t>Amend presentation name in Footer and Apply to All</a:t>
            </a:r>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pic>
        <p:nvPicPr>
          <p:cNvPr id="9" name="Picture 8" descr="Save_the_Children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7660" y="6425702"/>
            <a:ext cx="1861366" cy="380442"/>
          </a:xfrm>
          <a:prstGeom prst="rect">
            <a:avLst/>
          </a:prstGeom>
        </p:spPr>
      </p:pic>
      <p:cxnSp>
        <p:nvCxnSpPr>
          <p:cNvPr id="13" name="Straight Connector 12"/>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38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3" name="Rectangle 12"/>
          <p:cNvSpPr/>
          <p:nvPr userDrawn="1"/>
        </p:nvSpPr>
        <p:spPr>
          <a:xfrm>
            <a:off x="0" y="0"/>
            <a:ext cx="9144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26 April 2016</a:t>
            </a:r>
          </a:p>
        </p:txBody>
      </p:sp>
      <p:sp>
        <p:nvSpPr>
          <p:cNvPr id="3" name="Footer Placeholder 2"/>
          <p:cNvSpPr>
            <a:spLocks noGrp="1"/>
          </p:cNvSpPr>
          <p:nvPr>
            <p:ph type="ftr" sz="quarter" idx="11"/>
          </p:nvPr>
        </p:nvSpPr>
        <p:spPr/>
        <p:txBody>
          <a:bodyPr/>
          <a:lstStyle/>
          <a:p>
            <a:r>
              <a:rPr lang="en-US"/>
              <a:t>Amend presentation name in Footer and Apply to All</a:t>
            </a:r>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pic>
        <p:nvPicPr>
          <p:cNvPr id="9" name="Picture 8" descr="Save_the_Children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7660" y="6425702"/>
            <a:ext cx="1861366" cy="380442"/>
          </a:xfrm>
          <a:prstGeom prst="rect">
            <a:avLst/>
          </a:prstGeom>
        </p:spPr>
      </p:pic>
    </p:spTree>
    <p:extLst>
      <p:ext uri="{BB962C8B-B14F-4D97-AF65-F5344CB8AC3E}">
        <p14:creationId xmlns:p14="http://schemas.microsoft.com/office/powerpoint/2010/main" val="7075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4"/>
          </p:nvPr>
        </p:nvSpPr>
        <p:spPr>
          <a:xfrm>
            <a:off x="4910667" y="4233416"/>
            <a:ext cx="2253884" cy="625148"/>
          </a:xfrm>
        </p:spPr>
        <p:txBody>
          <a:bodyPr/>
          <a:lstStyle>
            <a:lvl1pPr>
              <a:defRPr>
                <a:solidFill>
                  <a:srgbClr val="222221"/>
                </a:solidFill>
                <a:latin typeface="Gill Sans Infant Std" pitchFamily="34" charset="0"/>
              </a:defRPr>
            </a:lvl1pPr>
          </a:lstStyle>
          <a:p>
            <a:r>
              <a:rPr lang="sv-SE"/>
              <a:t>Klicka på ikonen för att lägga till en bild</a:t>
            </a:r>
            <a:endParaRPr lang="en-US"/>
          </a:p>
        </p:txBody>
      </p:sp>
    </p:spTree>
    <p:extLst>
      <p:ext uri="{BB962C8B-B14F-4D97-AF65-F5344CB8AC3E}">
        <p14:creationId xmlns:p14="http://schemas.microsoft.com/office/powerpoint/2010/main" val="1456836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Thank_you_STC_logo_lockup.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92617" y="2113411"/>
            <a:ext cx="4355592" cy="2023872"/>
          </a:xfrm>
          <a:prstGeom prst="rect">
            <a:avLst/>
          </a:prstGeom>
        </p:spPr>
      </p:pic>
    </p:spTree>
    <p:extLst>
      <p:ext uri="{BB962C8B-B14F-4D97-AF65-F5344CB8AC3E}">
        <p14:creationId xmlns:p14="http://schemas.microsoft.com/office/powerpoint/2010/main" val="61290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ave the Children header">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442676" y="2370672"/>
            <a:ext cx="6255472" cy="1583233"/>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pic>
        <p:nvPicPr>
          <p:cNvPr id="13" name="Picture 12" descr="Save_the_Children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34139" y="2562159"/>
            <a:ext cx="5872546" cy="1200282"/>
          </a:xfrm>
          <a:prstGeom prst="rect">
            <a:avLst/>
          </a:prstGeom>
        </p:spPr>
      </p:pic>
    </p:spTree>
    <p:extLst>
      <p:ext uri="{BB962C8B-B14F-4D97-AF65-F5344CB8AC3E}">
        <p14:creationId xmlns:p14="http://schemas.microsoft.com/office/powerpoint/2010/main" val="2865887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9C497BB-82CE-48E5-A599-38718BBAA635}" type="datetimeFigureOut">
              <a:rPr lang="sv-SE" smtClean="0"/>
              <a:t>2024-09-02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BCD5F49-7434-4814-9F4F-7DCE8B2FFACE}" type="slidenum">
              <a:rPr lang="sv-SE" smtClean="0"/>
              <a:t>‹#›</a:t>
            </a:fld>
            <a:endParaRPr lang="sv-SE"/>
          </a:p>
        </p:txBody>
      </p:sp>
    </p:spTree>
    <p:extLst>
      <p:ext uri="{BB962C8B-B14F-4D97-AF65-F5344CB8AC3E}">
        <p14:creationId xmlns:p14="http://schemas.microsoft.com/office/powerpoint/2010/main" val="2086972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9C497BB-82CE-48E5-A599-38718BBAA635}" type="datetimeFigureOut">
              <a:rPr lang="sv-SE" smtClean="0"/>
              <a:t>2024-09-02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BCD5F49-7434-4814-9F4F-7DCE8B2FFACE}" type="slidenum">
              <a:rPr lang="sv-SE" smtClean="0"/>
              <a:t>‹#›</a:t>
            </a:fld>
            <a:endParaRPr lang="sv-SE"/>
          </a:p>
        </p:txBody>
      </p:sp>
    </p:spTree>
    <p:extLst>
      <p:ext uri="{BB962C8B-B14F-4D97-AF65-F5344CB8AC3E}">
        <p14:creationId xmlns:p14="http://schemas.microsoft.com/office/powerpoint/2010/main" val="604816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60"/>
        <p:cNvGrpSpPr/>
        <p:nvPr/>
      </p:nvGrpSpPr>
      <p:grpSpPr>
        <a:xfrm>
          <a:off x="0" y="0"/>
          <a:ext cx="0" cy="0"/>
          <a:chOff x="0" y="0"/>
          <a:chExt cx="0" cy="0"/>
        </a:xfrm>
      </p:grpSpPr>
      <p:sp>
        <p:nvSpPr>
          <p:cNvPr id="61" name="Shape 61"/>
          <p:cNvSpPr/>
          <p:nvPr/>
        </p:nvSpPr>
        <p:spPr>
          <a:xfrm>
            <a:off x="0" y="11"/>
            <a:ext cx="9153676" cy="414242"/>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ED1C24"/>
          </a:solidFill>
          <a:ln>
            <a:noFill/>
          </a:ln>
        </p:spPr>
        <p:txBody>
          <a:bodyPr lIns="0" tIns="0" rIns="0" bIns="0" anchor="t" anchorCtr="0">
            <a:noAutofit/>
          </a:bodyPr>
          <a:lstStyle/>
          <a:p>
            <a:pPr defTabSz="621335"/>
            <a:endParaRPr sz="1223" kern="0">
              <a:solidFill>
                <a:srgbClr val="000000"/>
              </a:solidFill>
              <a:latin typeface="Calibri"/>
              <a:ea typeface="Calibri"/>
              <a:cs typeface="Calibri"/>
              <a:sym typeface="Calibri"/>
            </a:endParaRPr>
          </a:p>
        </p:txBody>
      </p:sp>
      <p:sp>
        <p:nvSpPr>
          <p:cNvPr id="62" name="Shape 62"/>
          <p:cNvSpPr txBox="1">
            <a:spLocks noGrp="1"/>
          </p:cNvSpPr>
          <p:nvPr>
            <p:ph type="title"/>
          </p:nvPr>
        </p:nvSpPr>
        <p:spPr>
          <a:xfrm>
            <a:off x="380547" y="697692"/>
            <a:ext cx="8392691" cy="835187"/>
          </a:xfrm>
          <a:prstGeom prst="rect">
            <a:avLst/>
          </a:prstGeom>
          <a:noFill/>
          <a:ln>
            <a:noFill/>
          </a:ln>
        </p:spPr>
        <p:txBody>
          <a:bodyPr lIns="93115" tIns="93115" rIns="93115" bIns="93115" anchor="t" anchorCtr="0"/>
          <a:lstStyle>
            <a:lvl1pPr lvl="0" indent="0">
              <a:spcBef>
                <a:spcPts val="0"/>
              </a:spcBef>
              <a:buNone/>
              <a:defRPr sz="1223"/>
            </a:lvl1pPr>
            <a:lvl2pPr lvl="1" indent="0">
              <a:spcBef>
                <a:spcPts val="0"/>
              </a:spcBef>
              <a:buNone/>
              <a:defRPr sz="1223"/>
            </a:lvl2pPr>
            <a:lvl3pPr lvl="2" indent="0">
              <a:spcBef>
                <a:spcPts val="0"/>
              </a:spcBef>
              <a:buNone/>
              <a:defRPr sz="1223"/>
            </a:lvl3pPr>
            <a:lvl4pPr lvl="3" indent="0">
              <a:spcBef>
                <a:spcPts val="0"/>
              </a:spcBef>
              <a:buNone/>
              <a:defRPr sz="1223"/>
            </a:lvl4pPr>
            <a:lvl5pPr lvl="4" indent="0">
              <a:spcBef>
                <a:spcPts val="0"/>
              </a:spcBef>
              <a:buNone/>
              <a:defRPr sz="1223"/>
            </a:lvl5pPr>
            <a:lvl6pPr lvl="5" indent="0">
              <a:spcBef>
                <a:spcPts val="0"/>
              </a:spcBef>
              <a:buNone/>
              <a:defRPr sz="1223"/>
            </a:lvl6pPr>
            <a:lvl7pPr lvl="6" indent="0">
              <a:spcBef>
                <a:spcPts val="0"/>
              </a:spcBef>
              <a:buNone/>
              <a:defRPr sz="1223"/>
            </a:lvl7pPr>
            <a:lvl8pPr lvl="7" indent="0">
              <a:spcBef>
                <a:spcPts val="0"/>
              </a:spcBef>
              <a:buNone/>
              <a:defRPr sz="1223"/>
            </a:lvl8pPr>
            <a:lvl9pPr lvl="8" indent="0">
              <a:spcBef>
                <a:spcPts val="0"/>
              </a:spcBef>
              <a:buNone/>
              <a:defRPr sz="1223"/>
            </a:lvl9pPr>
          </a:lstStyle>
          <a:p>
            <a:endParaRPr/>
          </a:p>
        </p:txBody>
      </p:sp>
      <p:sp>
        <p:nvSpPr>
          <p:cNvPr id="63" name="Shape 63"/>
          <p:cNvSpPr txBox="1">
            <a:spLocks noGrp="1"/>
          </p:cNvSpPr>
          <p:nvPr>
            <p:ph type="body" idx="1"/>
          </p:nvPr>
        </p:nvSpPr>
        <p:spPr>
          <a:xfrm>
            <a:off x="380547" y="1972823"/>
            <a:ext cx="8392691" cy="4152223"/>
          </a:xfrm>
          <a:prstGeom prst="rect">
            <a:avLst/>
          </a:prstGeom>
          <a:noFill/>
          <a:ln>
            <a:noFill/>
          </a:ln>
        </p:spPr>
        <p:txBody>
          <a:bodyPr lIns="93115" tIns="93115" rIns="93115" bIns="93115" anchor="t" anchorCtr="0"/>
          <a:lstStyle>
            <a:lvl1pPr lvl="0" indent="0">
              <a:spcBef>
                <a:spcPts val="0"/>
              </a:spcBef>
              <a:buNone/>
              <a:defRPr sz="1223"/>
            </a:lvl1pPr>
            <a:lvl2pPr lvl="1" indent="0">
              <a:spcBef>
                <a:spcPts val="0"/>
              </a:spcBef>
              <a:buNone/>
              <a:defRPr sz="1223"/>
            </a:lvl2pPr>
            <a:lvl3pPr lvl="2" indent="0">
              <a:spcBef>
                <a:spcPts val="0"/>
              </a:spcBef>
              <a:buNone/>
              <a:defRPr sz="1223"/>
            </a:lvl3pPr>
            <a:lvl4pPr lvl="3" indent="0">
              <a:spcBef>
                <a:spcPts val="0"/>
              </a:spcBef>
              <a:buNone/>
              <a:defRPr sz="1223"/>
            </a:lvl4pPr>
            <a:lvl5pPr lvl="4" indent="0">
              <a:spcBef>
                <a:spcPts val="0"/>
              </a:spcBef>
              <a:buNone/>
              <a:defRPr sz="1223"/>
            </a:lvl5pPr>
            <a:lvl6pPr lvl="5" indent="0">
              <a:spcBef>
                <a:spcPts val="0"/>
              </a:spcBef>
              <a:buNone/>
              <a:defRPr sz="1223"/>
            </a:lvl6pPr>
            <a:lvl7pPr lvl="6" indent="0">
              <a:spcBef>
                <a:spcPts val="0"/>
              </a:spcBef>
              <a:buNone/>
              <a:defRPr sz="1223"/>
            </a:lvl7pPr>
            <a:lvl8pPr lvl="7" indent="0">
              <a:spcBef>
                <a:spcPts val="0"/>
              </a:spcBef>
              <a:buNone/>
              <a:defRPr sz="1223"/>
            </a:lvl8pPr>
            <a:lvl9pPr lvl="8" indent="0">
              <a:spcBef>
                <a:spcPts val="0"/>
              </a:spcBef>
              <a:buNone/>
              <a:defRPr sz="1223"/>
            </a:lvl9pPr>
          </a:lstStyle>
          <a:p>
            <a:endParaRPr/>
          </a:p>
        </p:txBody>
      </p:sp>
      <p:sp>
        <p:nvSpPr>
          <p:cNvPr id="64" name="Shape 64"/>
          <p:cNvSpPr txBox="1">
            <a:spLocks noGrp="1"/>
          </p:cNvSpPr>
          <p:nvPr>
            <p:ph type="ftr" idx="11"/>
          </p:nvPr>
        </p:nvSpPr>
        <p:spPr>
          <a:xfrm>
            <a:off x="3112287" y="6377941"/>
            <a:ext cx="2929210" cy="342900"/>
          </a:xfrm>
          <a:prstGeom prst="rect">
            <a:avLst/>
          </a:prstGeom>
          <a:noFill/>
          <a:ln>
            <a:noFill/>
          </a:ln>
        </p:spPr>
        <p:txBody>
          <a:bodyPr lIns="93115" tIns="93115" rIns="93115" bIns="93115" anchor="t" anchorCtr="0"/>
          <a:lstStyle>
            <a:lvl1pPr marL="0" marR="0" lvl="0" indent="0" algn="ctr" rtl="0">
              <a:spcBef>
                <a:spcPts val="0"/>
              </a:spcBef>
              <a:buNone/>
              <a:defRPr sz="1223">
                <a:solidFill>
                  <a:srgbClr val="888888"/>
                </a:solidFill>
                <a:latin typeface="Calibri"/>
                <a:ea typeface="Calibri"/>
                <a:cs typeface="Calibri"/>
                <a:sym typeface="Calibri"/>
              </a:defRPr>
            </a:lvl1pPr>
            <a:lvl2pPr marL="319658" marR="0" lvl="1" indent="0" algn="l" rtl="0">
              <a:spcBef>
                <a:spcPts val="0"/>
              </a:spcBef>
              <a:buNone/>
              <a:defRPr sz="1223" b="0" i="0" u="none" strike="noStrike" cap="none">
                <a:solidFill>
                  <a:schemeClr val="dk1"/>
                </a:solidFill>
                <a:latin typeface="Calibri"/>
                <a:ea typeface="Calibri"/>
                <a:cs typeface="Calibri"/>
                <a:sym typeface="Calibri"/>
              </a:defRPr>
            </a:lvl2pPr>
            <a:lvl3pPr marL="628291" marR="0" lvl="2" indent="0" algn="l" rtl="0">
              <a:spcBef>
                <a:spcPts val="0"/>
              </a:spcBef>
              <a:buNone/>
              <a:defRPr sz="1223" b="0" i="0" u="none" strike="noStrike" cap="none">
                <a:solidFill>
                  <a:schemeClr val="dk1"/>
                </a:solidFill>
                <a:latin typeface="Calibri"/>
                <a:ea typeface="Calibri"/>
                <a:cs typeface="Calibri"/>
                <a:sym typeface="Calibri"/>
              </a:defRPr>
            </a:lvl3pPr>
            <a:lvl4pPr marL="947948" marR="0" lvl="3" indent="0" algn="l" rtl="0">
              <a:spcBef>
                <a:spcPts val="0"/>
              </a:spcBef>
              <a:buNone/>
              <a:defRPr sz="1223" b="0" i="0" u="none" strike="noStrike" cap="none">
                <a:solidFill>
                  <a:schemeClr val="dk1"/>
                </a:solidFill>
                <a:latin typeface="Calibri"/>
                <a:ea typeface="Calibri"/>
                <a:cs typeface="Calibri"/>
                <a:sym typeface="Calibri"/>
              </a:defRPr>
            </a:lvl4pPr>
            <a:lvl5pPr marL="1267605" marR="0" lvl="4" indent="0" algn="l" rtl="0">
              <a:spcBef>
                <a:spcPts val="0"/>
              </a:spcBef>
              <a:buNone/>
              <a:defRPr sz="1223" b="0" i="0" u="none" strike="noStrike" cap="none">
                <a:solidFill>
                  <a:schemeClr val="dk1"/>
                </a:solidFill>
                <a:latin typeface="Calibri"/>
                <a:ea typeface="Calibri"/>
                <a:cs typeface="Calibri"/>
                <a:sym typeface="Calibri"/>
              </a:defRPr>
            </a:lvl5pPr>
            <a:lvl6pPr marL="1587262" marR="0" lvl="5" indent="0" algn="l" rtl="0">
              <a:spcBef>
                <a:spcPts val="0"/>
              </a:spcBef>
              <a:buNone/>
              <a:defRPr sz="1223" b="0" i="0" u="none" strike="noStrike" cap="none">
                <a:solidFill>
                  <a:schemeClr val="dk1"/>
                </a:solidFill>
                <a:latin typeface="Calibri"/>
                <a:ea typeface="Calibri"/>
                <a:cs typeface="Calibri"/>
                <a:sym typeface="Calibri"/>
              </a:defRPr>
            </a:lvl6pPr>
            <a:lvl7pPr marL="1895896" marR="0" lvl="6" indent="0" algn="l" rtl="0">
              <a:spcBef>
                <a:spcPts val="0"/>
              </a:spcBef>
              <a:buNone/>
              <a:defRPr sz="1223" b="0" i="0" u="none" strike="noStrike" cap="none">
                <a:solidFill>
                  <a:schemeClr val="dk1"/>
                </a:solidFill>
                <a:latin typeface="Calibri"/>
                <a:ea typeface="Calibri"/>
                <a:cs typeface="Calibri"/>
                <a:sym typeface="Calibri"/>
              </a:defRPr>
            </a:lvl7pPr>
            <a:lvl8pPr marL="2215553" marR="0" lvl="7" indent="0" algn="l" rtl="0">
              <a:spcBef>
                <a:spcPts val="0"/>
              </a:spcBef>
              <a:buNone/>
              <a:defRPr sz="1223" b="0" i="0" u="none" strike="noStrike" cap="none">
                <a:solidFill>
                  <a:schemeClr val="dk1"/>
                </a:solidFill>
                <a:latin typeface="Calibri"/>
                <a:ea typeface="Calibri"/>
                <a:cs typeface="Calibri"/>
                <a:sym typeface="Calibri"/>
              </a:defRPr>
            </a:lvl8pPr>
            <a:lvl9pPr marL="2535210" marR="0" lvl="8" indent="0" algn="l" rtl="0">
              <a:spcBef>
                <a:spcPts val="0"/>
              </a:spcBef>
              <a:buNone/>
              <a:defRPr sz="1223" b="0" i="0" u="none" strike="noStrike" cap="none">
                <a:solidFill>
                  <a:schemeClr val="dk1"/>
                </a:solidFill>
                <a:latin typeface="Calibri"/>
                <a:ea typeface="Calibri"/>
                <a:cs typeface="Calibri"/>
                <a:sym typeface="Calibri"/>
              </a:defRPr>
            </a:lvl9pPr>
          </a:lstStyle>
          <a:p>
            <a:r>
              <a:rPr lang="pt-BR"/>
              <a:t>Jordanos Kiflemariam, Maria Sundvall Taavo</a:t>
            </a:r>
            <a:endParaRPr/>
          </a:p>
        </p:txBody>
      </p:sp>
      <p:sp>
        <p:nvSpPr>
          <p:cNvPr id="65" name="Shape 65"/>
          <p:cNvSpPr txBox="1">
            <a:spLocks noGrp="1"/>
          </p:cNvSpPr>
          <p:nvPr>
            <p:ph type="dt" idx="10"/>
          </p:nvPr>
        </p:nvSpPr>
        <p:spPr>
          <a:xfrm>
            <a:off x="457688" y="6377941"/>
            <a:ext cx="2105370" cy="342900"/>
          </a:xfrm>
          <a:prstGeom prst="rect">
            <a:avLst/>
          </a:prstGeom>
          <a:noFill/>
          <a:ln>
            <a:noFill/>
          </a:ln>
        </p:spPr>
        <p:txBody>
          <a:bodyPr lIns="93115" tIns="93115" rIns="93115" bIns="93115" anchor="t" anchorCtr="0"/>
          <a:lstStyle>
            <a:lvl1pPr marL="0" marR="0" lvl="0" indent="0" algn="l" rtl="0">
              <a:spcBef>
                <a:spcPts val="0"/>
              </a:spcBef>
              <a:buNone/>
              <a:defRPr sz="1223">
                <a:solidFill>
                  <a:srgbClr val="888888"/>
                </a:solidFill>
                <a:latin typeface="Calibri"/>
                <a:ea typeface="Calibri"/>
                <a:cs typeface="Calibri"/>
                <a:sym typeface="Calibri"/>
              </a:defRPr>
            </a:lvl1pPr>
            <a:lvl2pPr marL="319658" marR="0" lvl="1" indent="0" algn="l" rtl="0">
              <a:spcBef>
                <a:spcPts val="0"/>
              </a:spcBef>
              <a:buNone/>
              <a:defRPr sz="1223" b="0" i="0" u="none" strike="noStrike" cap="none">
                <a:solidFill>
                  <a:schemeClr val="dk1"/>
                </a:solidFill>
                <a:latin typeface="Calibri"/>
                <a:ea typeface="Calibri"/>
                <a:cs typeface="Calibri"/>
                <a:sym typeface="Calibri"/>
              </a:defRPr>
            </a:lvl2pPr>
            <a:lvl3pPr marL="628291" marR="0" lvl="2" indent="0" algn="l" rtl="0">
              <a:spcBef>
                <a:spcPts val="0"/>
              </a:spcBef>
              <a:buNone/>
              <a:defRPr sz="1223" b="0" i="0" u="none" strike="noStrike" cap="none">
                <a:solidFill>
                  <a:schemeClr val="dk1"/>
                </a:solidFill>
                <a:latin typeface="Calibri"/>
                <a:ea typeface="Calibri"/>
                <a:cs typeface="Calibri"/>
                <a:sym typeface="Calibri"/>
              </a:defRPr>
            </a:lvl3pPr>
            <a:lvl4pPr marL="947948" marR="0" lvl="3" indent="0" algn="l" rtl="0">
              <a:spcBef>
                <a:spcPts val="0"/>
              </a:spcBef>
              <a:buNone/>
              <a:defRPr sz="1223" b="0" i="0" u="none" strike="noStrike" cap="none">
                <a:solidFill>
                  <a:schemeClr val="dk1"/>
                </a:solidFill>
                <a:latin typeface="Calibri"/>
                <a:ea typeface="Calibri"/>
                <a:cs typeface="Calibri"/>
                <a:sym typeface="Calibri"/>
              </a:defRPr>
            </a:lvl4pPr>
            <a:lvl5pPr marL="1267605" marR="0" lvl="4" indent="0" algn="l" rtl="0">
              <a:spcBef>
                <a:spcPts val="0"/>
              </a:spcBef>
              <a:buNone/>
              <a:defRPr sz="1223" b="0" i="0" u="none" strike="noStrike" cap="none">
                <a:solidFill>
                  <a:schemeClr val="dk1"/>
                </a:solidFill>
                <a:latin typeface="Calibri"/>
                <a:ea typeface="Calibri"/>
                <a:cs typeface="Calibri"/>
                <a:sym typeface="Calibri"/>
              </a:defRPr>
            </a:lvl5pPr>
            <a:lvl6pPr marL="1587262" marR="0" lvl="5" indent="0" algn="l" rtl="0">
              <a:spcBef>
                <a:spcPts val="0"/>
              </a:spcBef>
              <a:buNone/>
              <a:defRPr sz="1223" b="0" i="0" u="none" strike="noStrike" cap="none">
                <a:solidFill>
                  <a:schemeClr val="dk1"/>
                </a:solidFill>
                <a:latin typeface="Calibri"/>
                <a:ea typeface="Calibri"/>
                <a:cs typeface="Calibri"/>
                <a:sym typeface="Calibri"/>
              </a:defRPr>
            </a:lvl6pPr>
            <a:lvl7pPr marL="1895896" marR="0" lvl="6" indent="0" algn="l" rtl="0">
              <a:spcBef>
                <a:spcPts val="0"/>
              </a:spcBef>
              <a:buNone/>
              <a:defRPr sz="1223" b="0" i="0" u="none" strike="noStrike" cap="none">
                <a:solidFill>
                  <a:schemeClr val="dk1"/>
                </a:solidFill>
                <a:latin typeface="Calibri"/>
                <a:ea typeface="Calibri"/>
                <a:cs typeface="Calibri"/>
                <a:sym typeface="Calibri"/>
              </a:defRPr>
            </a:lvl7pPr>
            <a:lvl8pPr marL="2215553" marR="0" lvl="7" indent="0" algn="l" rtl="0">
              <a:spcBef>
                <a:spcPts val="0"/>
              </a:spcBef>
              <a:buNone/>
              <a:defRPr sz="1223" b="0" i="0" u="none" strike="noStrike" cap="none">
                <a:solidFill>
                  <a:schemeClr val="dk1"/>
                </a:solidFill>
                <a:latin typeface="Calibri"/>
                <a:ea typeface="Calibri"/>
                <a:cs typeface="Calibri"/>
                <a:sym typeface="Calibri"/>
              </a:defRPr>
            </a:lvl8pPr>
            <a:lvl9pPr marL="2535210" marR="0" lvl="8" indent="0" algn="l" rtl="0">
              <a:spcBef>
                <a:spcPts val="0"/>
              </a:spcBef>
              <a:buNone/>
              <a:defRPr sz="1223" b="0" i="0" u="none" strike="noStrike" cap="none">
                <a:solidFill>
                  <a:schemeClr val="dk1"/>
                </a:solidFill>
                <a:latin typeface="Calibri"/>
                <a:ea typeface="Calibri"/>
                <a:cs typeface="Calibri"/>
                <a:sym typeface="Calibri"/>
              </a:defRPr>
            </a:lvl9pPr>
          </a:lstStyle>
          <a:p>
            <a:fld id="{D28E1662-F543-4D64-A810-EBB1590EA4C3}" type="datetime1">
              <a:rPr lang="sv-SE" smtClean="0"/>
              <a:t>2024-09-02</a:t>
            </a:fld>
            <a:endParaRPr/>
          </a:p>
        </p:txBody>
      </p:sp>
      <p:sp>
        <p:nvSpPr>
          <p:cNvPr id="66" name="Shape 66"/>
          <p:cNvSpPr txBox="1">
            <a:spLocks noGrp="1"/>
          </p:cNvSpPr>
          <p:nvPr>
            <p:ph type="sldNum" idx="12"/>
          </p:nvPr>
        </p:nvSpPr>
        <p:spPr>
          <a:xfrm>
            <a:off x="6590726" y="6377941"/>
            <a:ext cx="2105370" cy="342900"/>
          </a:xfrm>
          <a:prstGeom prst="rect">
            <a:avLst/>
          </a:prstGeom>
          <a:noFill/>
          <a:ln>
            <a:noFill/>
          </a:ln>
        </p:spPr>
        <p:txBody>
          <a:bodyPr lIns="0" tIns="0" rIns="0" bIns="0" anchor="t" anchorCtr="0">
            <a:noAutofit/>
          </a:bodyPr>
          <a:lstStyle/>
          <a:p>
            <a:pPr algn="r">
              <a:buSzPct val="25000"/>
            </a:pPr>
            <a:fld id="{00000000-1234-1234-1234-123412341234}" type="slidenum">
              <a:rPr lang="en-GB" smtClean="0">
                <a:solidFill>
                  <a:srgbClr val="888888"/>
                </a:solidFill>
                <a:latin typeface="Calibri"/>
                <a:ea typeface="Calibri"/>
                <a:cs typeface="Calibri"/>
                <a:sym typeface="Calibri"/>
              </a:rPr>
              <a:pPr algn="r">
                <a:buSzPct val="25000"/>
              </a:pPr>
              <a:t>‹#›</a:t>
            </a:fld>
            <a:endParaRPr lang="en-GB">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71258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vsnittsrubrik" type="secHead">
  <p:cSld name="Avsnittsrubrik">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dk1"/>
              </a:buClr>
              <a:buSzPts val="4000"/>
              <a:buFont typeface="Calibri"/>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342900" lvl="0" indent="-171450" algn="l">
              <a:lnSpc>
                <a:spcPct val="100000"/>
              </a:lnSpc>
              <a:spcBef>
                <a:spcPts val="300"/>
              </a:spcBef>
              <a:spcAft>
                <a:spcPts val="0"/>
              </a:spcAft>
              <a:buClr>
                <a:srgbClr val="888888"/>
              </a:buClr>
              <a:buSzPts val="2000"/>
              <a:buNone/>
              <a:defRPr sz="1500">
                <a:solidFill>
                  <a:srgbClr val="888888"/>
                </a:solidFill>
              </a:defRPr>
            </a:lvl1pPr>
            <a:lvl2pPr marL="685800" lvl="1" indent="-171450" algn="l">
              <a:lnSpc>
                <a:spcPct val="100000"/>
              </a:lnSpc>
              <a:spcBef>
                <a:spcPts val="270"/>
              </a:spcBef>
              <a:spcAft>
                <a:spcPts val="0"/>
              </a:spcAft>
              <a:buClr>
                <a:srgbClr val="888888"/>
              </a:buClr>
              <a:buSzPts val="1800"/>
              <a:buNone/>
              <a:defRPr sz="1350">
                <a:solidFill>
                  <a:srgbClr val="888888"/>
                </a:solidFill>
              </a:defRPr>
            </a:lvl2pPr>
            <a:lvl3pPr marL="1028700" lvl="2" indent="-171450" algn="l">
              <a:lnSpc>
                <a:spcPct val="100000"/>
              </a:lnSpc>
              <a:spcBef>
                <a:spcPts val="240"/>
              </a:spcBef>
              <a:spcAft>
                <a:spcPts val="0"/>
              </a:spcAft>
              <a:buClr>
                <a:srgbClr val="888888"/>
              </a:buClr>
              <a:buSzPts val="1600"/>
              <a:buNone/>
              <a:defRPr sz="1200">
                <a:solidFill>
                  <a:srgbClr val="888888"/>
                </a:solidFill>
              </a:defRPr>
            </a:lvl3pPr>
            <a:lvl4pPr marL="1371600" lvl="3" indent="-171450" algn="l">
              <a:lnSpc>
                <a:spcPct val="100000"/>
              </a:lnSpc>
              <a:spcBef>
                <a:spcPts val="210"/>
              </a:spcBef>
              <a:spcAft>
                <a:spcPts val="0"/>
              </a:spcAft>
              <a:buClr>
                <a:srgbClr val="888888"/>
              </a:buClr>
              <a:buSzPts val="1400"/>
              <a:buNone/>
              <a:defRPr sz="1050">
                <a:solidFill>
                  <a:srgbClr val="888888"/>
                </a:solidFill>
              </a:defRPr>
            </a:lvl4pPr>
            <a:lvl5pPr marL="1714500" lvl="4" indent="-171450" algn="l">
              <a:lnSpc>
                <a:spcPct val="100000"/>
              </a:lnSpc>
              <a:spcBef>
                <a:spcPts val="210"/>
              </a:spcBef>
              <a:spcAft>
                <a:spcPts val="0"/>
              </a:spcAft>
              <a:buClr>
                <a:srgbClr val="888888"/>
              </a:buClr>
              <a:buSzPts val="1400"/>
              <a:buNone/>
              <a:defRPr sz="1050">
                <a:solidFill>
                  <a:srgbClr val="888888"/>
                </a:solidFill>
              </a:defRPr>
            </a:lvl5pPr>
            <a:lvl6pPr marL="2057400" lvl="5" indent="-171450" algn="l">
              <a:lnSpc>
                <a:spcPct val="100000"/>
              </a:lnSpc>
              <a:spcBef>
                <a:spcPts val="210"/>
              </a:spcBef>
              <a:spcAft>
                <a:spcPts val="0"/>
              </a:spcAft>
              <a:buClr>
                <a:srgbClr val="888888"/>
              </a:buClr>
              <a:buSzPts val="1400"/>
              <a:buNone/>
              <a:defRPr sz="1050">
                <a:solidFill>
                  <a:srgbClr val="888888"/>
                </a:solidFill>
              </a:defRPr>
            </a:lvl6pPr>
            <a:lvl7pPr marL="2400300" lvl="6" indent="-171450" algn="l">
              <a:lnSpc>
                <a:spcPct val="100000"/>
              </a:lnSpc>
              <a:spcBef>
                <a:spcPts val="210"/>
              </a:spcBef>
              <a:spcAft>
                <a:spcPts val="0"/>
              </a:spcAft>
              <a:buClr>
                <a:srgbClr val="888888"/>
              </a:buClr>
              <a:buSzPts val="1400"/>
              <a:buNone/>
              <a:defRPr sz="1050">
                <a:solidFill>
                  <a:srgbClr val="888888"/>
                </a:solidFill>
              </a:defRPr>
            </a:lvl7pPr>
            <a:lvl8pPr marL="2743200" lvl="7" indent="-171450" algn="l">
              <a:lnSpc>
                <a:spcPct val="100000"/>
              </a:lnSpc>
              <a:spcBef>
                <a:spcPts val="210"/>
              </a:spcBef>
              <a:spcAft>
                <a:spcPts val="0"/>
              </a:spcAft>
              <a:buClr>
                <a:srgbClr val="888888"/>
              </a:buClr>
              <a:buSzPts val="1400"/>
              <a:buNone/>
              <a:defRPr sz="1050">
                <a:solidFill>
                  <a:srgbClr val="888888"/>
                </a:solidFill>
              </a:defRPr>
            </a:lvl8pPr>
            <a:lvl9pPr marL="3086100" lvl="8" indent="-171450" algn="l">
              <a:lnSpc>
                <a:spcPct val="100000"/>
              </a:lnSpc>
              <a:spcBef>
                <a:spcPts val="210"/>
              </a:spcBef>
              <a:spcAft>
                <a:spcPts val="0"/>
              </a:spcAft>
              <a:buClr>
                <a:srgbClr val="888888"/>
              </a:buClr>
              <a:buSzPts val="1400"/>
              <a:buNone/>
              <a:defRPr sz="1050">
                <a:solidFill>
                  <a:srgbClr val="888888"/>
                </a:solidFill>
              </a:defRPr>
            </a:lvl9pPr>
          </a:lstStyle>
          <a:p>
            <a:endParaRPr/>
          </a:p>
        </p:txBody>
      </p:sp>
      <p:sp>
        <p:nvSpPr>
          <p:cNvPr id="18" name="Google Shape;18;p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sv-SE" smtClean="0"/>
              <a:pPr/>
              <a:t>‹#›</a:t>
            </a:fld>
            <a:endParaRPr lang="sv-SE"/>
          </a:p>
        </p:txBody>
      </p:sp>
    </p:spTree>
    <p:extLst>
      <p:ext uri="{BB962C8B-B14F-4D97-AF65-F5344CB8AC3E}">
        <p14:creationId xmlns:p14="http://schemas.microsoft.com/office/powerpoint/2010/main" val="2255346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156309"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Bild 9">
            <a:extLst>
              <a:ext uri="{FF2B5EF4-FFF2-40B4-BE49-F238E27FC236}">
                <a16:creationId xmlns:a16="http://schemas.microsoft.com/office/drawing/2014/main" id="{B2D9FBB2-AF4B-ADC3-FEAE-F5D8D0E487B9}"/>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799" y="289841"/>
            <a:ext cx="1256632" cy="413483"/>
          </a:xfrm>
          <a:prstGeom prst="rect">
            <a:avLst/>
          </a:prstGeom>
        </p:spPr>
      </p:pic>
      <p:sp>
        <p:nvSpPr>
          <p:cNvPr id="2" name="Title 1"/>
          <p:cNvSpPr>
            <a:spLocks noGrp="1"/>
          </p:cNvSpPr>
          <p:nvPr>
            <p:ph type="ctrTitle"/>
          </p:nvPr>
        </p:nvSpPr>
        <p:spPr>
          <a:xfrm>
            <a:off x="423900" y="866777"/>
            <a:ext cx="8381069" cy="1197787"/>
          </a:xfrm>
        </p:spPr>
        <p:txBody>
          <a:bodyPr anchor="t">
            <a:normAutofit/>
          </a:bodyPr>
          <a:lstStyle>
            <a:lvl1pPr>
              <a:lnSpc>
                <a:spcPct val="95000"/>
              </a:lnSpc>
              <a:defRPr sz="3600" b="0" i="0" cap="none">
                <a:latin typeface="Oswald Medium" pitchFamily="2" charset="0"/>
                <a:cs typeface="Oswald Medium" pitchFamily="2" charset="0"/>
              </a:defRPr>
            </a:lvl1pPr>
          </a:lstStyle>
          <a:p>
            <a:r>
              <a:rPr lang="sv-SE"/>
              <a:t>Klicka här för att ändra mall för rubrikformat</a:t>
            </a:r>
            <a:endParaRPr lang="en-US"/>
          </a:p>
        </p:txBody>
      </p:sp>
      <p:sp>
        <p:nvSpPr>
          <p:cNvPr id="11" name="Picture Placeholder 10"/>
          <p:cNvSpPr>
            <a:spLocks noGrp="1"/>
          </p:cNvSpPr>
          <p:nvPr>
            <p:ph type="pic" sz="quarter" idx="10"/>
          </p:nvPr>
        </p:nvSpPr>
        <p:spPr>
          <a:xfrm>
            <a:off x="150814" y="2213629"/>
            <a:ext cx="8829675" cy="4494213"/>
          </a:xfrm>
        </p:spPr>
        <p:txBody>
          <a:bodyPr/>
          <a:lstStyle/>
          <a:p>
            <a:r>
              <a:rPr lang="sv-SE"/>
              <a:t>Klicka på ikonen för att lägga till en bild</a:t>
            </a:r>
            <a:endParaRPr lang="en-US"/>
          </a:p>
        </p:txBody>
      </p:sp>
      <p:sp>
        <p:nvSpPr>
          <p:cNvPr id="12" name="Date Placeholder 11"/>
          <p:cNvSpPr>
            <a:spLocks noGrp="1"/>
          </p:cNvSpPr>
          <p:nvPr>
            <p:ph type="dt" sz="half" idx="11"/>
          </p:nvPr>
        </p:nvSpPr>
        <p:spPr>
          <a:xfrm>
            <a:off x="7223651" y="344652"/>
            <a:ext cx="1581319" cy="365125"/>
          </a:xfrm>
        </p:spPr>
        <p:txBody>
          <a:bodyPr/>
          <a:lstStyle>
            <a:lvl1pPr algn="r">
              <a:defRPr/>
            </a:lvl1pPr>
          </a:lstStyle>
          <a:p>
            <a:r>
              <a:rPr lang="sv-SE"/>
              <a:t>2024</a:t>
            </a:r>
            <a:endParaRPr lang="en-US"/>
          </a:p>
        </p:txBody>
      </p:sp>
    </p:spTree>
    <p:extLst>
      <p:ext uri="{BB962C8B-B14F-4D97-AF65-F5344CB8AC3E}">
        <p14:creationId xmlns:p14="http://schemas.microsoft.com/office/powerpoint/2010/main" val="281976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4572000" y="0"/>
            <a:ext cx="457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470768" y="1171576"/>
            <a:ext cx="3243019"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5470767" y="2395663"/>
            <a:ext cx="3243020" cy="2684219"/>
          </a:xfrm>
        </p:spPr>
        <p:txBody>
          <a:bodyPr anchor="t">
            <a:normAutofit/>
          </a:bodyPr>
          <a:lstStyle>
            <a:lvl1pPr marL="0" indent="0">
              <a:buNone/>
              <a:defRPr sz="1800" b="0" i="0">
                <a:solidFill>
                  <a:srgbClr val="FFFFFF"/>
                </a:solidFill>
                <a:latin typeface="Gill Sans Infant Std"/>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pic>
        <p:nvPicPr>
          <p:cNvPr id="8" name="Picture 7" descr="Save_the_Children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7660" y="6425702"/>
            <a:ext cx="1861366" cy="380442"/>
          </a:xfrm>
          <a:prstGeom prst="rect">
            <a:avLst/>
          </a:prstGeom>
        </p:spPr>
      </p:pic>
      <p:cxnSp>
        <p:nvCxnSpPr>
          <p:cNvPr id="9" name="Straight Connector 8"/>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2400" y="155738"/>
            <a:ext cx="5002416" cy="5985852"/>
          </a:xfrm>
        </p:spPr>
        <p:txBody>
          <a:bodyPr/>
          <a:lstStyle/>
          <a:p>
            <a:r>
              <a:rPr lang="sv-SE"/>
              <a:t>Klicka på ikonen för att lägga till en bild</a:t>
            </a:r>
            <a:endParaRPr lang="en-US"/>
          </a:p>
        </p:txBody>
      </p:sp>
    </p:spTree>
    <p:extLst>
      <p:ext uri="{BB962C8B-B14F-4D97-AF65-F5344CB8AC3E}">
        <p14:creationId xmlns:p14="http://schemas.microsoft.com/office/powerpoint/2010/main" val="564721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ellansid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2024</a:t>
            </a:r>
            <a:endParaRPr lang="en-US"/>
          </a:p>
        </p:txBody>
      </p:sp>
      <p:sp>
        <p:nvSpPr>
          <p:cNvPr id="5" name="Footer Placeholder 4"/>
          <p:cNvSpPr>
            <a:spLocks noGrp="1"/>
          </p:cNvSpPr>
          <p:nvPr>
            <p:ph type="ftr" sz="quarter" idx="11"/>
          </p:nvPr>
        </p:nvSpPr>
        <p:spPr/>
        <p:txBody>
          <a:bodyPr/>
          <a:lstStyle/>
          <a:p>
            <a:r>
              <a:rPr lang="sv-SE"/>
              <a:t>Rädda Barnen Introträff</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4572000" y="0"/>
            <a:ext cx="4572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470769" y="1171576"/>
            <a:ext cx="3243019" cy="1219798"/>
          </a:xfrm>
        </p:spPr>
        <p:txBody>
          <a:bodyPr anchor="t">
            <a:normAutofit/>
          </a:bodyPr>
          <a:lstStyle>
            <a:lvl1pPr algn="l">
              <a:lnSpc>
                <a:spcPct val="95000"/>
              </a:lnSpc>
              <a:defRPr sz="2400" b="0" i="0" cap="none">
                <a:solidFill>
                  <a:schemeClr val="bg1"/>
                </a:solidFill>
                <a:latin typeface="Oswald Medium" pitchFamily="2" charset="0"/>
                <a:cs typeface="Oswald Medium" pitchFamily="2" charset="0"/>
              </a:defRPr>
            </a:lvl1pPr>
          </a:lstStyle>
          <a:p>
            <a:r>
              <a:rPr lang="sv-SE"/>
              <a:t>Klicka här för att ändra mall för rubrikformat</a:t>
            </a:r>
          </a:p>
        </p:txBody>
      </p:sp>
      <p:sp>
        <p:nvSpPr>
          <p:cNvPr id="3" name="Text Placeholder 2"/>
          <p:cNvSpPr>
            <a:spLocks noGrp="1"/>
          </p:cNvSpPr>
          <p:nvPr>
            <p:ph type="body" idx="1"/>
          </p:nvPr>
        </p:nvSpPr>
        <p:spPr>
          <a:xfrm>
            <a:off x="5470768" y="2395664"/>
            <a:ext cx="3243020" cy="2684219"/>
          </a:xfrm>
        </p:spPr>
        <p:txBody>
          <a:bodyPr anchor="t">
            <a:normAutofit/>
          </a:bodyPr>
          <a:lstStyle>
            <a:lvl1pPr marL="0" indent="0">
              <a:buNone/>
              <a:defRPr sz="1350" b="0" i="0">
                <a:solidFill>
                  <a:srgbClr val="FFFFFF"/>
                </a:solidFill>
                <a:latin typeface="+mn-lt"/>
                <a:cs typeface="Gill Sans Infant Std"/>
              </a:defRPr>
            </a:lvl1pPr>
            <a:lvl2pPr marL="0" indent="0">
              <a:buNone/>
              <a:defRPr sz="1350">
                <a:solidFill>
                  <a:schemeClr val="bg1"/>
                </a:solidFill>
              </a:defRPr>
            </a:lvl2pPr>
            <a:lvl3pPr marL="1191" indent="0">
              <a:buNone/>
              <a:defRPr sz="1350">
                <a:solidFill>
                  <a:srgbClr val="FFFFFF"/>
                </a:solidFill>
              </a:defRPr>
            </a:lvl3pPr>
            <a:lvl4pPr marL="0" indent="0">
              <a:buNone/>
              <a:defRPr sz="1350">
                <a:solidFill>
                  <a:srgbClr val="FFFFFF"/>
                </a:solidFill>
              </a:defRPr>
            </a:lvl4pPr>
            <a:lvl5pPr marL="0" indent="0">
              <a:buNone/>
              <a:defRPr sz="1350">
                <a:solidFill>
                  <a:srgbClr val="FFFFFF"/>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Klicka här för att ändra format på bakgrundstexten</a:t>
            </a:r>
          </a:p>
        </p:txBody>
      </p:sp>
      <p:cxnSp>
        <p:nvCxnSpPr>
          <p:cNvPr id="9" name="Straight Connector 8"/>
          <p:cNvCxnSpPr/>
          <p:nvPr userDrawn="1"/>
        </p:nvCxnSpPr>
        <p:spPr>
          <a:xfrm flipH="1">
            <a:off x="2466406"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2400" y="155738"/>
            <a:ext cx="5002416" cy="5985852"/>
          </a:xfrm>
        </p:spPr>
        <p:txBody>
          <a:bodyPr/>
          <a:lstStyle/>
          <a:p>
            <a:r>
              <a:rPr lang="sv-SE"/>
              <a:t>Klicka på ikonen för att lägga till en bild</a:t>
            </a:r>
            <a:endParaRPr lang="en-US"/>
          </a:p>
        </p:txBody>
      </p:sp>
      <p:pic>
        <p:nvPicPr>
          <p:cNvPr id="13" name="Bild 12">
            <a:extLst>
              <a:ext uri="{FF2B5EF4-FFF2-40B4-BE49-F238E27FC236}">
                <a16:creationId xmlns:a16="http://schemas.microsoft.com/office/drawing/2014/main" id="{B98384C7-1FAA-5F7B-1FD7-87DC236A20FF}"/>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880" y="6388034"/>
            <a:ext cx="1256632" cy="413483"/>
          </a:xfrm>
          <a:prstGeom prst="rect">
            <a:avLst/>
          </a:prstGeom>
        </p:spPr>
      </p:pic>
    </p:spTree>
    <p:extLst>
      <p:ext uri="{BB962C8B-B14F-4D97-AF65-F5344CB8AC3E}">
        <p14:creationId xmlns:p14="http://schemas.microsoft.com/office/powerpoint/2010/main" val="347309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156309"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r>
              <a:rPr lang="sv-SE"/>
              <a:t>2024</a:t>
            </a:r>
            <a:endParaRPr lang="en-US"/>
          </a:p>
        </p:txBody>
      </p:sp>
      <p:sp>
        <p:nvSpPr>
          <p:cNvPr id="5" name="Footer Placeholder 4"/>
          <p:cNvSpPr>
            <a:spLocks noGrp="1"/>
          </p:cNvSpPr>
          <p:nvPr>
            <p:ph type="ftr" sz="quarter" idx="11"/>
          </p:nvPr>
        </p:nvSpPr>
        <p:spPr/>
        <p:txBody>
          <a:bodyPr/>
          <a:lstStyle/>
          <a:p>
            <a:r>
              <a:rPr lang="sv-SE"/>
              <a:t>Rädda Barnen Introträff</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424763" y="310836"/>
            <a:ext cx="8282643" cy="1348102"/>
          </a:xfrm>
        </p:spPr>
        <p:txBody>
          <a:bodyPr anchor="t">
            <a:normAutofit/>
          </a:bodyPr>
          <a:lstStyle>
            <a:lvl1pPr algn="l">
              <a:lnSpc>
                <a:spcPct val="85000"/>
              </a:lnSpc>
              <a:defRPr sz="3600" b="0" i="0" cap="none">
                <a:solidFill>
                  <a:schemeClr val="tx1"/>
                </a:solidFill>
                <a:latin typeface="Oswald Medium" pitchFamily="2" charset="0"/>
                <a:cs typeface="Oswald Medium" pitchFamily="2" charset="0"/>
              </a:defRPr>
            </a:lvl1pPr>
          </a:lstStyle>
          <a:p>
            <a:r>
              <a:rPr lang="sv-SE"/>
              <a:t>Klicka här för att ändra mall för rubrikformat</a:t>
            </a:r>
            <a:endParaRPr lang="en-US"/>
          </a:p>
        </p:txBody>
      </p:sp>
      <p:cxnSp>
        <p:nvCxnSpPr>
          <p:cNvPr id="9" name="Straight Connector 8"/>
          <p:cNvCxnSpPr/>
          <p:nvPr userDrawn="1"/>
        </p:nvCxnSpPr>
        <p:spPr>
          <a:xfrm flipH="1">
            <a:off x="2466406"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5739" y="2200274"/>
            <a:ext cx="8824750" cy="4106864"/>
          </a:xfrm>
        </p:spPr>
        <p:txBody>
          <a:bodyPr/>
          <a:lstStyle/>
          <a:p>
            <a:r>
              <a:rPr lang="sv-SE"/>
              <a:t>Klicka på ikonen för att lägga till en bild</a:t>
            </a:r>
            <a:endParaRPr lang="en-US"/>
          </a:p>
        </p:txBody>
      </p:sp>
      <p:pic>
        <p:nvPicPr>
          <p:cNvPr id="13" name="Bild 12">
            <a:extLst>
              <a:ext uri="{FF2B5EF4-FFF2-40B4-BE49-F238E27FC236}">
                <a16:creationId xmlns:a16="http://schemas.microsoft.com/office/drawing/2014/main" id="{DE026B18-D1F9-192A-112F-EA1D84514E16}"/>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880" y="6388034"/>
            <a:ext cx="1256632" cy="413483"/>
          </a:xfrm>
          <a:prstGeom prst="rect">
            <a:avLst/>
          </a:prstGeom>
        </p:spPr>
      </p:pic>
    </p:spTree>
    <p:extLst>
      <p:ext uri="{BB962C8B-B14F-4D97-AF65-F5344CB8AC3E}">
        <p14:creationId xmlns:p14="http://schemas.microsoft.com/office/powerpoint/2010/main" val="349115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9144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147639" y="1171576"/>
            <a:ext cx="8832850"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24634" y="202996"/>
            <a:ext cx="8282640" cy="787605"/>
          </a:xfrm>
        </p:spPr>
        <p:txBody>
          <a:bodyPr anchor="t">
            <a:noAutofit/>
          </a:bodyPr>
          <a:lstStyle>
            <a:lvl1pPr>
              <a:defRPr sz="3600" b="0" i="0" cap="none">
                <a:solidFill>
                  <a:schemeClr val="bg1"/>
                </a:solidFill>
                <a:latin typeface="Oswald Medium" pitchFamily="2" charset="0"/>
                <a:cs typeface="Oswald Medium" pitchFamily="2" charset="0"/>
              </a:defRPr>
            </a:lvl1pPr>
          </a:lstStyle>
          <a:p>
            <a:r>
              <a:rPr lang="sv-SE"/>
              <a:t>Klicka här för att ändra mall för rubrikformat</a:t>
            </a:r>
            <a:endParaRPr lang="en-US"/>
          </a:p>
        </p:txBody>
      </p:sp>
      <p:sp>
        <p:nvSpPr>
          <p:cNvPr id="3" name="Content Placeholder 2"/>
          <p:cNvSpPr>
            <a:spLocks noGrp="1"/>
          </p:cNvSpPr>
          <p:nvPr>
            <p:ph idx="1"/>
          </p:nvPr>
        </p:nvSpPr>
        <p:spPr>
          <a:xfrm>
            <a:off x="431147" y="1600202"/>
            <a:ext cx="8276127" cy="4547903"/>
          </a:xfrm>
        </p:spPr>
        <p:txBody>
          <a:bodyPr/>
          <a:lstStyle>
            <a:lvl1pPr>
              <a:defRPr b="0">
                <a:solidFill>
                  <a:schemeClr val="tx1"/>
                </a:solidFill>
              </a:defRPr>
            </a:lvl1pPr>
            <a:lvl2pPr marL="200025" indent="-200025">
              <a:buClr>
                <a:schemeClr val="tx2"/>
              </a:buClr>
              <a:buFont typeface="Arial"/>
              <a:buChar char="•"/>
              <a:defRPr sz="1350"/>
            </a:lvl2pPr>
            <a:lvl3pPr marL="200025" indent="-200025">
              <a:defRPr sz="1350"/>
            </a:lvl3pPr>
            <a:lvl4pPr marL="200025" indent="-200025">
              <a:buClr>
                <a:schemeClr val="tx2"/>
              </a:buClr>
              <a:buFont typeface="Arial"/>
              <a:buChar char="•"/>
              <a:defRPr sz="1350"/>
            </a:lvl4pPr>
            <a:lvl5pPr marL="200025" indent="-200025">
              <a:defRPr sz="13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2024</a:t>
            </a:r>
            <a:endParaRPr lang="en-US"/>
          </a:p>
        </p:txBody>
      </p:sp>
      <p:sp>
        <p:nvSpPr>
          <p:cNvPr id="5" name="Footer Placeholder 4"/>
          <p:cNvSpPr>
            <a:spLocks noGrp="1"/>
          </p:cNvSpPr>
          <p:nvPr>
            <p:ph type="ftr" sz="quarter" idx="11"/>
          </p:nvPr>
        </p:nvSpPr>
        <p:spPr/>
        <p:txBody>
          <a:bodyPr/>
          <a:lstStyle/>
          <a:p>
            <a:r>
              <a:rPr lang="sv-SE"/>
              <a:t>Rädda Barnen Introträff</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2466406"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6390374"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Bild 12">
            <a:extLst>
              <a:ext uri="{FF2B5EF4-FFF2-40B4-BE49-F238E27FC236}">
                <a16:creationId xmlns:a16="http://schemas.microsoft.com/office/drawing/2014/main" id="{A77C6330-C3DF-D775-F959-E1C238F67CDA}"/>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880" y="6388034"/>
            <a:ext cx="1256632" cy="413483"/>
          </a:xfrm>
          <a:prstGeom prst="rect">
            <a:avLst/>
          </a:prstGeom>
        </p:spPr>
      </p:pic>
    </p:spTree>
    <p:extLst>
      <p:ext uri="{BB962C8B-B14F-4D97-AF65-F5344CB8AC3E}">
        <p14:creationId xmlns:p14="http://schemas.microsoft.com/office/powerpoint/2010/main" val="196013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12" name="Rectangle 11"/>
          <p:cNvSpPr/>
          <p:nvPr userDrawn="1"/>
        </p:nvSpPr>
        <p:spPr>
          <a:xfrm>
            <a:off x="0" y="0"/>
            <a:ext cx="9144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3"/>
          <p:cNvSpPr/>
          <p:nvPr userDrawn="1"/>
        </p:nvSpPr>
        <p:spPr>
          <a:xfrm>
            <a:off x="156309"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431147" y="1600202"/>
            <a:ext cx="8276127" cy="4547903"/>
          </a:xfrm>
        </p:spPr>
        <p:txBody>
          <a:bodyPr/>
          <a:lstStyle>
            <a:lvl1pPr>
              <a:defRPr b="0">
                <a:solidFill>
                  <a:schemeClr val="tx1"/>
                </a:solidFill>
              </a:defRPr>
            </a:lvl1pPr>
            <a:lvl2pPr marL="200025" indent="-200025">
              <a:buClr>
                <a:schemeClr val="tx2"/>
              </a:buClr>
              <a:buFont typeface="Arial"/>
              <a:buChar char="•"/>
              <a:defRPr sz="1350"/>
            </a:lvl2pPr>
            <a:lvl3pPr marL="200025" indent="-200025">
              <a:defRPr sz="1350"/>
            </a:lvl3pPr>
            <a:lvl4pPr marL="200025" indent="-200025">
              <a:buClr>
                <a:schemeClr val="tx2"/>
              </a:buClr>
              <a:buFont typeface="Arial"/>
              <a:buChar char="•"/>
              <a:defRPr sz="1350"/>
            </a:lvl4pPr>
            <a:lvl5pPr marL="200025" indent="-200025">
              <a:defRPr sz="13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2024</a:t>
            </a:r>
            <a:endParaRPr lang="en-US"/>
          </a:p>
        </p:txBody>
      </p:sp>
      <p:sp>
        <p:nvSpPr>
          <p:cNvPr id="5" name="Footer Placeholder 4"/>
          <p:cNvSpPr>
            <a:spLocks noGrp="1"/>
          </p:cNvSpPr>
          <p:nvPr>
            <p:ph type="ftr" sz="quarter" idx="11"/>
          </p:nvPr>
        </p:nvSpPr>
        <p:spPr/>
        <p:txBody>
          <a:bodyPr/>
          <a:lstStyle/>
          <a:p>
            <a:r>
              <a:rPr lang="sv-SE"/>
              <a:t>Rädda Barnen Introträff</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2466406"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6390374"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7882" y="6329139"/>
            <a:ext cx="1293426" cy="517174"/>
          </a:xfrm>
          <a:prstGeom prst="rect">
            <a:avLst/>
          </a:prstGeom>
        </p:spPr>
      </p:pic>
      <p:sp>
        <p:nvSpPr>
          <p:cNvPr id="15" name="Title 1"/>
          <p:cNvSpPr>
            <a:spLocks noGrp="1"/>
          </p:cNvSpPr>
          <p:nvPr>
            <p:ph type="title"/>
          </p:nvPr>
        </p:nvSpPr>
        <p:spPr>
          <a:xfrm>
            <a:off x="424763" y="310836"/>
            <a:ext cx="8282643" cy="861472"/>
          </a:xfrm>
        </p:spPr>
        <p:txBody>
          <a:bodyPr anchor="t">
            <a:normAutofit/>
          </a:bodyPr>
          <a:lstStyle>
            <a:lvl1pPr algn="l">
              <a:lnSpc>
                <a:spcPct val="85000"/>
              </a:lnSpc>
              <a:defRPr sz="3600" b="0" i="0" cap="none">
                <a:solidFill>
                  <a:schemeClr val="tx1"/>
                </a:solidFill>
                <a:latin typeface="Oswald Medium" pitchFamily="2" charset="0"/>
                <a:cs typeface="Oswald Medium" pitchFamily="2" charset="0"/>
              </a:defRPr>
            </a:lvl1pPr>
          </a:lstStyle>
          <a:p>
            <a:r>
              <a:rPr lang="sv-SE"/>
              <a:t>Klicka här för att ändra mall för rubrikformat</a:t>
            </a:r>
            <a:endParaRPr lang="en-US"/>
          </a:p>
        </p:txBody>
      </p:sp>
    </p:spTree>
    <p:extLst>
      <p:ext uri="{BB962C8B-B14F-4D97-AF65-F5344CB8AC3E}">
        <p14:creationId xmlns:p14="http://schemas.microsoft.com/office/powerpoint/2010/main" val="87533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swald Medium" pitchFamily="2" charset="0"/>
              </a:defRPr>
            </a:lvl1p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2024</a:t>
            </a:r>
            <a:endParaRPr lang="en-US"/>
          </a:p>
        </p:txBody>
      </p:sp>
      <p:sp>
        <p:nvSpPr>
          <p:cNvPr id="5" name="Footer Placeholder 4"/>
          <p:cNvSpPr>
            <a:spLocks noGrp="1"/>
          </p:cNvSpPr>
          <p:nvPr>
            <p:ph type="ftr" sz="quarter" idx="11"/>
          </p:nvPr>
        </p:nvSpPr>
        <p:spPr/>
        <p:txBody>
          <a:bodyPr/>
          <a:lstStyle/>
          <a:p>
            <a:r>
              <a:rPr lang="sv-SE"/>
              <a:t>Rädda Barnen Introträff</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7" y="837806"/>
            <a:ext cx="8282151" cy="363537"/>
          </a:xfrm>
        </p:spPr>
        <p:txBody>
          <a:bodyPr>
            <a:noAutofit/>
          </a:bodyPr>
          <a:lstStyle>
            <a:lvl1pPr>
              <a:defRPr sz="1350"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24349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a:xfrm>
            <a:off x="431148" y="1600200"/>
            <a:ext cx="3997571"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2024</a:t>
            </a:r>
            <a:endParaRPr lang="en-US"/>
          </a:p>
        </p:txBody>
      </p:sp>
      <p:sp>
        <p:nvSpPr>
          <p:cNvPr id="5" name="Footer Placeholder 4"/>
          <p:cNvSpPr>
            <a:spLocks noGrp="1"/>
          </p:cNvSpPr>
          <p:nvPr>
            <p:ph type="ftr" sz="quarter" idx="11"/>
          </p:nvPr>
        </p:nvSpPr>
        <p:spPr/>
        <p:txBody>
          <a:bodyPr/>
          <a:lstStyle/>
          <a:p>
            <a:r>
              <a:rPr lang="sv-SE"/>
              <a:t>Rädda Barnen Introträff</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4709704" y="1600200"/>
            <a:ext cx="3997571"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425287" y="837806"/>
            <a:ext cx="8282151" cy="363537"/>
          </a:xfrm>
        </p:spPr>
        <p:txBody>
          <a:bodyPr>
            <a:noAutofit/>
          </a:bodyPr>
          <a:lstStyle>
            <a:lvl1pPr>
              <a:defRPr sz="1350"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148076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r>
              <a:rPr lang="sv-SE"/>
              <a:t>2024</a:t>
            </a:r>
            <a:endParaRPr lang="en-US"/>
          </a:p>
        </p:txBody>
      </p:sp>
      <p:sp>
        <p:nvSpPr>
          <p:cNvPr id="5" name="Footer Placeholder 4"/>
          <p:cNvSpPr>
            <a:spLocks noGrp="1"/>
          </p:cNvSpPr>
          <p:nvPr>
            <p:ph type="ftr" sz="quarter" idx="11"/>
          </p:nvPr>
        </p:nvSpPr>
        <p:spPr/>
        <p:txBody>
          <a:bodyPr/>
          <a:lstStyle/>
          <a:p>
            <a:r>
              <a:rPr lang="sv-SE"/>
              <a:t>Rädda Barnen Introträff</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425287" y="837806"/>
            <a:ext cx="8282151" cy="363537"/>
          </a:xfrm>
        </p:spPr>
        <p:txBody>
          <a:bodyPr>
            <a:noAutofit/>
          </a:bodyPr>
          <a:lstStyle>
            <a:lvl1pPr>
              <a:defRPr sz="1350"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105413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2024</a:t>
            </a:r>
            <a:endParaRPr lang="en-US"/>
          </a:p>
        </p:txBody>
      </p:sp>
      <p:sp>
        <p:nvSpPr>
          <p:cNvPr id="3" name="Footer Placeholder 2"/>
          <p:cNvSpPr>
            <a:spLocks noGrp="1"/>
          </p:cNvSpPr>
          <p:nvPr>
            <p:ph type="ftr" sz="quarter" idx="11"/>
          </p:nvPr>
        </p:nvSpPr>
        <p:spPr/>
        <p:txBody>
          <a:bodyPr/>
          <a:lstStyle/>
          <a:p>
            <a:r>
              <a:rPr lang="sv-SE"/>
              <a:t>Rädda Barnen Introträff</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345179" y="1081130"/>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4949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åstående och bi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2024</a:t>
            </a:r>
            <a:endParaRPr lang="en-US"/>
          </a:p>
        </p:txBody>
      </p:sp>
      <p:sp>
        <p:nvSpPr>
          <p:cNvPr id="3" name="Footer Placeholder 2"/>
          <p:cNvSpPr>
            <a:spLocks noGrp="1"/>
          </p:cNvSpPr>
          <p:nvPr>
            <p:ph type="ftr" sz="quarter" idx="11"/>
          </p:nvPr>
        </p:nvSpPr>
        <p:spPr/>
        <p:txBody>
          <a:bodyPr/>
          <a:lstStyle/>
          <a:p>
            <a:r>
              <a:rPr lang="sv-SE"/>
              <a:t>Rädda Barnen Introträff</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345179" y="1081130"/>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Picture Placeholder 6"/>
          <p:cNvSpPr>
            <a:spLocks noGrp="1"/>
          </p:cNvSpPr>
          <p:nvPr>
            <p:ph type="pic" sz="quarter" idx="13"/>
          </p:nvPr>
        </p:nvSpPr>
        <p:spPr>
          <a:xfrm>
            <a:off x="147638" y="147638"/>
            <a:ext cx="8837613" cy="6159500"/>
          </a:xfrm>
        </p:spPr>
        <p:txBody>
          <a:bodyPr/>
          <a:lstStyle/>
          <a:p>
            <a:r>
              <a:rPr lang="sv-SE"/>
              <a:t>Klicka på ikonen för att lägga till en bild</a:t>
            </a:r>
            <a:endParaRPr lang="en-US"/>
          </a:p>
        </p:txBody>
      </p:sp>
    </p:spTree>
    <p:extLst>
      <p:ext uri="{BB962C8B-B14F-4D97-AF65-F5344CB8AC3E}">
        <p14:creationId xmlns:p14="http://schemas.microsoft.com/office/powerpoint/2010/main" val="285428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9144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userDrawn="1"/>
        </p:nvSpPr>
        <p:spPr>
          <a:xfrm>
            <a:off x="147639" y="147638"/>
            <a:ext cx="8832850"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r>
              <a:rPr lang="sv-SE"/>
              <a:t>2024</a:t>
            </a:r>
            <a:endParaRPr lang="en-US"/>
          </a:p>
        </p:txBody>
      </p:sp>
      <p:sp>
        <p:nvSpPr>
          <p:cNvPr id="3" name="Footer Placeholder 2"/>
          <p:cNvSpPr>
            <a:spLocks noGrp="1"/>
          </p:cNvSpPr>
          <p:nvPr>
            <p:ph type="ftr" sz="quarter" idx="11"/>
          </p:nvPr>
        </p:nvSpPr>
        <p:spPr/>
        <p:txBody>
          <a:bodyPr/>
          <a:lstStyle/>
          <a:p>
            <a:r>
              <a:rPr lang="sv-SE"/>
              <a:t>Rädda Barnen Introträff</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2466406"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390374"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 9">
            <a:extLst>
              <a:ext uri="{FF2B5EF4-FFF2-40B4-BE49-F238E27FC236}">
                <a16:creationId xmlns:a16="http://schemas.microsoft.com/office/drawing/2014/main" id="{346177FF-6F41-FDD5-299E-CEEA82A2A40F}"/>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880" y="6388034"/>
            <a:ext cx="1256632" cy="413483"/>
          </a:xfrm>
          <a:prstGeom prst="rect">
            <a:avLst/>
          </a:prstGeom>
        </p:spPr>
      </p:pic>
    </p:spTree>
    <p:extLst>
      <p:ext uri="{BB962C8B-B14F-4D97-AF65-F5344CB8AC3E}">
        <p14:creationId xmlns:p14="http://schemas.microsoft.com/office/powerpoint/2010/main" val="181822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hasCustomPrompt="1"/>
          </p:nvPr>
        </p:nvSpPr>
        <p:spPr>
          <a:xfrm>
            <a:off x="424763" y="310836"/>
            <a:ext cx="8282643"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pic>
        <p:nvPicPr>
          <p:cNvPr id="8" name="Picture 7" descr="Save_the_Children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7660" y="6425702"/>
            <a:ext cx="1861366" cy="380442"/>
          </a:xfrm>
          <a:prstGeom prst="rect">
            <a:avLst/>
          </a:prstGeom>
        </p:spPr>
      </p:pic>
      <p:cxnSp>
        <p:nvCxnSpPr>
          <p:cNvPr id="9" name="Straight Connector 8"/>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5738" y="2200274"/>
            <a:ext cx="8824750" cy="4106864"/>
          </a:xfrm>
        </p:spPr>
        <p:txBody>
          <a:bodyPr/>
          <a:lstStyle/>
          <a:p>
            <a:r>
              <a:rPr lang="sv-SE"/>
              <a:t>Klicka på ikonen för att lägga till en bild</a:t>
            </a:r>
            <a:endParaRPr lang="en-US"/>
          </a:p>
        </p:txBody>
      </p:sp>
    </p:spTree>
    <p:extLst>
      <p:ext uri="{BB962C8B-B14F-4D97-AF65-F5344CB8AC3E}">
        <p14:creationId xmlns:p14="http://schemas.microsoft.com/office/powerpoint/2010/main" val="2377348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9144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r>
              <a:rPr lang="sv-SE"/>
              <a:t>2024</a:t>
            </a:r>
            <a:endParaRPr lang="en-US"/>
          </a:p>
        </p:txBody>
      </p:sp>
      <p:sp>
        <p:nvSpPr>
          <p:cNvPr id="3" name="Footer Placeholder 2"/>
          <p:cNvSpPr>
            <a:spLocks noGrp="1"/>
          </p:cNvSpPr>
          <p:nvPr>
            <p:ph type="ftr" sz="quarter" idx="11"/>
          </p:nvPr>
        </p:nvSpPr>
        <p:spPr/>
        <p:txBody>
          <a:bodyPr/>
          <a:lstStyle/>
          <a:p>
            <a:r>
              <a:rPr lang="sv-SE"/>
              <a:t>Rädda Barnen Introträff</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407847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Picture Placeholder 5"/>
          <p:cNvSpPr>
            <a:spLocks noGrp="1"/>
          </p:cNvSpPr>
          <p:nvPr>
            <p:ph type="pic" sz="quarter" idx="14"/>
          </p:nvPr>
        </p:nvSpPr>
        <p:spPr>
          <a:xfrm>
            <a:off x="4910668" y="4233416"/>
            <a:ext cx="2253884" cy="625148"/>
          </a:xfrm>
          <a:prstGeom prst="roundRect">
            <a:avLst>
              <a:gd name="adj" fmla="val 7650"/>
            </a:avLst>
          </a:prstGeom>
        </p:spPr>
        <p:txBody>
          <a:bodyPr/>
          <a:lstStyle>
            <a:lvl1pPr>
              <a:defRPr b="0">
                <a:solidFill>
                  <a:srgbClr val="222221"/>
                </a:solidFill>
                <a:latin typeface="Lato Black" panose="020F0A02020204030203" pitchFamily="34" charset="0"/>
              </a:defRPr>
            </a:lvl1pPr>
          </a:lstStyle>
          <a:p>
            <a:r>
              <a:rPr lang="sv-SE"/>
              <a:t>Klicka på ikonen för att lägga till en bild</a:t>
            </a:r>
            <a:endParaRPr lang="en-US"/>
          </a:p>
        </p:txBody>
      </p:sp>
    </p:spTree>
    <p:extLst>
      <p:ext uri="{BB962C8B-B14F-4D97-AF65-F5344CB8AC3E}">
        <p14:creationId xmlns:p14="http://schemas.microsoft.com/office/powerpoint/2010/main" val="70798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ounded Rectangle 11"/>
          <p:cNvSpPr/>
          <p:nvPr userDrawn="1"/>
        </p:nvSpPr>
        <p:spPr>
          <a:xfrm>
            <a:off x="3051905" y="1699653"/>
            <a:ext cx="2012465" cy="123110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b="1" i="0">
              <a:solidFill>
                <a:srgbClr val="222221"/>
              </a:solidFill>
              <a:latin typeface="TradeGothic LT CondEighteen"/>
              <a:cs typeface="TradeGothic LT CondEighteen"/>
            </a:endParaRPr>
          </a:p>
        </p:txBody>
      </p:sp>
      <p:sp>
        <p:nvSpPr>
          <p:cNvPr id="11" name="Rounded Rectangle 11"/>
          <p:cNvSpPr/>
          <p:nvPr userDrawn="1"/>
        </p:nvSpPr>
        <p:spPr>
          <a:xfrm>
            <a:off x="3054278" y="2767721"/>
            <a:ext cx="3035446" cy="122892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b="1" i="0">
              <a:solidFill>
                <a:srgbClr val="222221"/>
              </a:solidFill>
              <a:latin typeface="TradeGothic LT CondEighteen"/>
              <a:cs typeface="TradeGothic LT CondEighteen"/>
            </a:endParaRPr>
          </a:p>
        </p:txBody>
      </p:sp>
      <p:sp>
        <p:nvSpPr>
          <p:cNvPr id="3" name="textruta 2"/>
          <p:cNvSpPr txBox="1"/>
          <p:nvPr userDrawn="1"/>
        </p:nvSpPr>
        <p:spPr>
          <a:xfrm>
            <a:off x="3144223" y="1745094"/>
            <a:ext cx="1860800" cy="923330"/>
          </a:xfrm>
          <a:prstGeom prst="rect">
            <a:avLst/>
          </a:prstGeom>
          <a:noFill/>
        </p:spPr>
        <p:txBody>
          <a:bodyPr wrap="square" lIns="0" tIns="0" rIns="0" bIns="0" rtlCol="0">
            <a:spAutoFit/>
          </a:bodyPr>
          <a:lstStyle/>
          <a:p>
            <a:pPr algn="ctr"/>
            <a:r>
              <a:rPr lang="sv-SE" sz="6000" b="0">
                <a:latin typeface="Oswald Medium" pitchFamily="2" charset="0"/>
                <a:cs typeface="Gill Sans Infant Std"/>
              </a:rPr>
              <a:t>TACK!</a:t>
            </a:r>
          </a:p>
        </p:txBody>
      </p:sp>
      <p:pic>
        <p:nvPicPr>
          <p:cNvPr id="7" name="Bild 6">
            <a:extLst>
              <a:ext uri="{FF2B5EF4-FFF2-40B4-BE49-F238E27FC236}">
                <a16:creationId xmlns:a16="http://schemas.microsoft.com/office/drawing/2014/main" id="{62532787-0D8C-1FFE-26C6-9FE9B1FF4976}"/>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2575" y="2923595"/>
            <a:ext cx="2792539" cy="918859"/>
          </a:xfrm>
          <a:prstGeom prst="rect">
            <a:avLst/>
          </a:prstGeom>
        </p:spPr>
      </p:pic>
    </p:spTree>
    <p:extLst>
      <p:ext uri="{BB962C8B-B14F-4D97-AF65-F5344CB8AC3E}">
        <p14:creationId xmlns:p14="http://schemas.microsoft.com/office/powerpoint/2010/main" val="379357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ädda Barnen">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ounded Rectangle 11"/>
          <p:cNvSpPr/>
          <p:nvPr userDrawn="1"/>
        </p:nvSpPr>
        <p:spPr>
          <a:xfrm>
            <a:off x="2146833" y="1869897"/>
            <a:ext cx="4850335" cy="1939400"/>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b="1" i="0">
              <a:solidFill>
                <a:srgbClr val="222221"/>
              </a:solidFill>
              <a:latin typeface="TradeGothic LT CondEighteen"/>
              <a:cs typeface="TradeGothic LT CondEighteen"/>
            </a:endParaRPr>
          </a:p>
        </p:txBody>
      </p:sp>
      <p:pic>
        <p:nvPicPr>
          <p:cNvPr id="5" name="Bild 4">
            <a:extLst>
              <a:ext uri="{FF2B5EF4-FFF2-40B4-BE49-F238E27FC236}">
                <a16:creationId xmlns:a16="http://schemas.microsoft.com/office/drawing/2014/main" id="{EFC1A927-9DA7-9328-BDCC-77946CEEA3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5316" y="2112063"/>
            <a:ext cx="4419206" cy="1454099"/>
          </a:xfrm>
          <a:prstGeom prst="rect">
            <a:avLst/>
          </a:prstGeom>
        </p:spPr>
      </p:pic>
    </p:spTree>
    <p:extLst>
      <p:ext uri="{BB962C8B-B14F-4D97-AF65-F5344CB8AC3E}">
        <p14:creationId xmlns:p14="http://schemas.microsoft.com/office/powerpoint/2010/main" val="305351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9/2/2024</a:t>
            </a:fld>
            <a:endParaRPr lang="en-US"/>
          </a:p>
        </p:txBody>
      </p:sp>
      <p:sp>
        <p:nvSpPr>
          <p:cNvPr id="4" name="Holder 4"/>
          <p:cNvSpPr>
            <a:spLocks noGrp="1"/>
          </p:cNvSpPr>
          <p:nvPr>
            <p:ph type="sldNum" sz="quarter" idx="7"/>
          </p:nvPr>
        </p:nvSpPr>
        <p:spPr/>
        <p:txBody>
          <a:bodyPr lIns="0" tIns="0" rIns="0" bIns="0"/>
          <a:lstStyle>
            <a:lvl1pPr>
              <a:defRPr sz="750" b="1" i="0">
                <a:solidFill>
                  <a:schemeClr val="bg1"/>
                </a:solidFill>
                <a:latin typeface="Trade Gothic LT Com Cn"/>
                <a:cs typeface="Trade Gothic LT Com Cn"/>
              </a:defRPr>
            </a:lvl1pPr>
          </a:lstStyle>
          <a:p>
            <a:pPr marL="70485">
              <a:spcBef>
                <a:spcPts val="45"/>
              </a:spcBef>
            </a:pPr>
            <a:fld id="{81D60167-4931-47E6-BA6A-407CBD079E47}" type="slidenum">
              <a:rPr lang="sv-SE" spc="-4" smtClean="0"/>
              <a:pPr marL="70485">
                <a:spcBef>
                  <a:spcPts val="45"/>
                </a:spcBef>
              </a:pPr>
              <a:t>‹#›</a:t>
            </a:fld>
            <a:endParaRPr lang="sv-SE" spc="-4"/>
          </a:p>
        </p:txBody>
      </p:sp>
    </p:spTree>
    <p:extLst>
      <p:ext uri="{BB962C8B-B14F-4D97-AF65-F5344CB8AC3E}">
        <p14:creationId xmlns:p14="http://schemas.microsoft.com/office/powerpoint/2010/main" val="1806458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156309"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423900" y="866777"/>
            <a:ext cx="8381069" cy="1197787"/>
          </a:xfrm>
        </p:spPr>
        <p:txBody>
          <a:bodyPr anchor="t">
            <a:normAutofit/>
          </a:bodyPr>
          <a:lstStyle>
            <a:lvl1pPr>
              <a:lnSpc>
                <a:spcPct val="95000"/>
              </a:lnSpc>
              <a:defRPr sz="3600" b="0" i="0" cap="none">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
        <p:nvSpPr>
          <p:cNvPr id="11" name="Picture Placeholder 10"/>
          <p:cNvSpPr>
            <a:spLocks noGrp="1"/>
          </p:cNvSpPr>
          <p:nvPr>
            <p:ph type="pic" sz="quarter" idx="10"/>
          </p:nvPr>
        </p:nvSpPr>
        <p:spPr>
          <a:xfrm>
            <a:off x="150814" y="2213629"/>
            <a:ext cx="8829675" cy="4494213"/>
          </a:xfrm>
        </p:spPr>
        <p:txBody>
          <a:bodyPr/>
          <a:lstStyle/>
          <a:p>
            <a:r>
              <a:rPr lang="sv-SE"/>
              <a:t>Klicka på ikonen för att lägga till en bild</a:t>
            </a:r>
            <a:endParaRPr lang="en-US"/>
          </a:p>
        </p:txBody>
      </p:sp>
      <p:sp>
        <p:nvSpPr>
          <p:cNvPr id="12" name="Date Placeholder 11"/>
          <p:cNvSpPr>
            <a:spLocks noGrp="1"/>
          </p:cNvSpPr>
          <p:nvPr>
            <p:ph type="dt" sz="half" idx="11"/>
          </p:nvPr>
        </p:nvSpPr>
        <p:spPr>
          <a:xfrm>
            <a:off x="7223651" y="344652"/>
            <a:ext cx="1581319" cy="365125"/>
          </a:xfrm>
        </p:spPr>
        <p:txBody>
          <a:bodyPr/>
          <a:lstStyle>
            <a:lvl1pPr algn="r">
              <a:defRPr/>
            </a:lvl1pPr>
          </a:lstStyle>
          <a:p>
            <a:r>
              <a:rPr lang="sv-SE"/>
              <a:t>26 April 2016</a:t>
            </a:r>
            <a:endParaRPr lang="en-US"/>
          </a:p>
        </p:txBody>
      </p:sp>
      <p:pic>
        <p:nvPicPr>
          <p:cNvPr id="9" name="Bildobjekt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74324" y="244605"/>
            <a:ext cx="1293426" cy="517174"/>
          </a:xfrm>
          <a:prstGeom prst="rect">
            <a:avLst/>
          </a:prstGeom>
        </p:spPr>
      </p:pic>
    </p:spTree>
    <p:extLst>
      <p:ext uri="{BB962C8B-B14F-4D97-AF65-F5344CB8AC3E}">
        <p14:creationId xmlns:p14="http://schemas.microsoft.com/office/powerpoint/2010/main" val="29734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ellansid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26 April 2016</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4572000" y="0"/>
            <a:ext cx="457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470769" y="1171576"/>
            <a:ext cx="3243019" cy="1219798"/>
          </a:xfrm>
        </p:spPr>
        <p:txBody>
          <a:bodyPr anchor="t">
            <a:normAutofit/>
          </a:bodyPr>
          <a:lstStyle>
            <a:lvl1pPr algn="l">
              <a:lnSpc>
                <a:spcPct val="95000"/>
              </a:lnSpc>
              <a:defRPr sz="2400" b="0" i="0" cap="none">
                <a:solidFill>
                  <a:schemeClr val="bg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
        <p:nvSpPr>
          <p:cNvPr id="3" name="Text Placeholder 2"/>
          <p:cNvSpPr>
            <a:spLocks noGrp="1"/>
          </p:cNvSpPr>
          <p:nvPr>
            <p:ph type="body" idx="1"/>
          </p:nvPr>
        </p:nvSpPr>
        <p:spPr>
          <a:xfrm>
            <a:off x="5470768" y="2395664"/>
            <a:ext cx="3243020" cy="2684219"/>
          </a:xfrm>
        </p:spPr>
        <p:txBody>
          <a:bodyPr anchor="t">
            <a:normAutofit/>
          </a:bodyPr>
          <a:lstStyle>
            <a:lvl1pPr marL="0" indent="0">
              <a:buNone/>
              <a:defRPr sz="1350" b="0" i="0">
                <a:solidFill>
                  <a:srgbClr val="FFFFFF"/>
                </a:solidFill>
                <a:latin typeface="Gill Sans Infant Std"/>
                <a:cs typeface="Gill Sans Infant Std"/>
              </a:defRPr>
            </a:lvl1pPr>
            <a:lvl2pPr marL="0" indent="0">
              <a:buNone/>
              <a:defRPr sz="1350">
                <a:solidFill>
                  <a:schemeClr val="bg1"/>
                </a:solidFill>
              </a:defRPr>
            </a:lvl2pPr>
            <a:lvl3pPr marL="1191" indent="0">
              <a:buNone/>
              <a:defRPr sz="1350">
                <a:solidFill>
                  <a:srgbClr val="FFFFFF"/>
                </a:solidFill>
              </a:defRPr>
            </a:lvl3pPr>
            <a:lvl4pPr marL="0" indent="0">
              <a:buNone/>
              <a:defRPr sz="1350">
                <a:solidFill>
                  <a:srgbClr val="FFFFFF"/>
                </a:solidFill>
              </a:defRPr>
            </a:lvl4pPr>
            <a:lvl5pPr marL="0" indent="0">
              <a:buNone/>
              <a:defRPr sz="1350">
                <a:solidFill>
                  <a:srgbClr val="FFFFFF"/>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Redigera format för bakgrundstext</a:t>
            </a:r>
          </a:p>
        </p:txBody>
      </p:sp>
      <p:cxnSp>
        <p:nvCxnSpPr>
          <p:cNvPr id="9" name="Straight Connector 8"/>
          <p:cNvCxnSpPr/>
          <p:nvPr userDrawn="1"/>
        </p:nvCxnSpPr>
        <p:spPr>
          <a:xfrm flipH="1">
            <a:off x="2466406"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2400" y="155738"/>
            <a:ext cx="5002416" cy="5985852"/>
          </a:xfrm>
        </p:spPr>
        <p:txBody>
          <a:bodyPr/>
          <a:lstStyle/>
          <a:p>
            <a:r>
              <a:rPr lang="sv-SE"/>
              <a:t>Klicka på ikonen för att lägga till en bild</a:t>
            </a:r>
            <a:endParaRPr lang="en-US"/>
          </a:p>
        </p:txBody>
      </p:sp>
      <p:pic>
        <p:nvPicPr>
          <p:cNvPr id="14" name="Bildobjekt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7882" y="6329139"/>
            <a:ext cx="1293426" cy="517174"/>
          </a:xfrm>
          <a:prstGeom prst="rect">
            <a:avLst/>
          </a:prstGeom>
        </p:spPr>
      </p:pic>
    </p:spTree>
    <p:extLst>
      <p:ext uri="{BB962C8B-B14F-4D97-AF65-F5344CB8AC3E}">
        <p14:creationId xmlns:p14="http://schemas.microsoft.com/office/powerpoint/2010/main" val="351097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156309"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r>
              <a:rPr lang="sv-SE"/>
              <a:t>26 April 2016</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424763" y="310836"/>
            <a:ext cx="8282643" cy="1348102"/>
          </a:xfrm>
        </p:spPr>
        <p:txBody>
          <a:bodyPr anchor="t">
            <a:normAutofit/>
          </a:bodyPr>
          <a:lstStyle>
            <a:lvl1pPr algn="l">
              <a:lnSpc>
                <a:spcPct val="85000"/>
              </a:lnSpc>
              <a:defRPr sz="3600" b="0" i="0" cap="none">
                <a:solidFill>
                  <a:schemeClr val="tx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cxnSp>
        <p:nvCxnSpPr>
          <p:cNvPr id="9" name="Straight Connector 8"/>
          <p:cNvCxnSpPr/>
          <p:nvPr userDrawn="1"/>
        </p:nvCxnSpPr>
        <p:spPr>
          <a:xfrm flipH="1">
            <a:off x="2466406"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5739" y="2200274"/>
            <a:ext cx="8824750" cy="4106864"/>
          </a:xfrm>
        </p:spPr>
        <p:txBody>
          <a:bodyPr/>
          <a:lstStyle/>
          <a:p>
            <a:r>
              <a:rPr lang="sv-SE"/>
              <a:t>Klicka på ikonen för att lägga till en bild</a:t>
            </a:r>
            <a:endParaRPr lang="en-US"/>
          </a:p>
        </p:txBody>
      </p:sp>
      <p:pic>
        <p:nvPicPr>
          <p:cNvPr id="16" name="Bildobjekt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7882" y="6329139"/>
            <a:ext cx="1293426" cy="517174"/>
          </a:xfrm>
          <a:prstGeom prst="rect">
            <a:avLst/>
          </a:prstGeom>
        </p:spPr>
      </p:pic>
    </p:spTree>
    <p:extLst>
      <p:ext uri="{BB962C8B-B14F-4D97-AF65-F5344CB8AC3E}">
        <p14:creationId xmlns:p14="http://schemas.microsoft.com/office/powerpoint/2010/main" val="85492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147639" y="1171576"/>
            <a:ext cx="8832850"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24634" y="202996"/>
            <a:ext cx="8282640" cy="787605"/>
          </a:xfrm>
        </p:spPr>
        <p:txBody>
          <a:bodyPr anchor="t">
            <a:noAutofit/>
          </a:bodyPr>
          <a:lstStyle>
            <a:lvl1pPr>
              <a:defRPr sz="3600" b="0" i="0" cap="none">
                <a:solidFill>
                  <a:schemeClr val="bg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
        <p:nvSpPr>
          <p:cNvPr id="3" name="Content Placeholder 2"/>
          <p:cNvSpPr>
            <a:spLocks noGrp="1"/>
          </p:cNvSpPr>
          <p:nvPr>
            <p:ph idx="1"/>
          </p:nvPr>
        </p:nvSpPr>
        <p:spPr>
          <a:xfrm>
            <a:off x="431147" y="1600202"/>
            <a:ext cx="8276127" cy="4547903"/>
          </a:xfrm>
        </p:spPr>
        <p:txBody>
          <a:bodyPr/>
          <a:lstStyle>
            <a:lvl1pPr>
              <a:defRPr b="0">
                <a:solidFill>
                  <a:schemeClr val="tx1"/>
                </a:solidFill>
              </a:defRPr>
            </a:lvl1pPr>
            <a:lvl2pPr marL="200025" indent="-200025">
              <a:buClr>
                <a:schemeClr val="tx2"/>
              </a:buClr>
              <a:buFont typeface="Arial"/>
              <a:buChar char="•"/>
              <a:defRPr sz="1350"/>
            </a:lvl2pPr>
            <a:lvl3pPr marL="200025" indent="-200025">
              <a:defRPr sz="1350"/>
            </a:lvl3pPr>
            <a:lvl4pPr marL="200025" indent="-200025">
              <a:buClr>
                <a:schemeClr val="tx2"/>
              </a:buClr>
              <a:buFont typeface="Arial"/>
              <a:buChar char="•"/>
              <a:defRPr sz="1350"/>
            </a:lvl4pPr>
            <a:lvl5pPr marL="200025" indent="-200025">
              <a:defRPr sz="135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26 April 2016</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2466406"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6390374"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7882" y="6329139"/>
            <a:ext cx="1293426" cy="517174"/>
          </a:xfrm>
          <a:prstGeom prst="rect">
            <a:avLst/>
          </a:prstGeom>
        </p:spPr>
      </p:pic>
    </p:spTree>
    <p:extLst>
      <p:ext uri="{BB962C8B-B14F-4D97-AF65-F5344CB8AC3E}">
        <p14:creationId xmlns:p14="http://schemas.microsoft.com/office/powerpoint/2010/main" val="332939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12" name="Rectangle 11"/>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3"/>
          <p:cNvSpPr/>
          <p:nvPr userDrawn="1"/>
        </p:nvSpPr>
        <p:spPr>
          <a:xfrm>
            <a:off x="156309"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431147" y="1600202"/>
            <a:ext cx="8276127" cy="4547903"/>
          </a:xfrm>
        </p:spPr>
        <p:txBody>
          <a:bodyPr/>
          <a:lstStyle>
            <a:lvl1pPr>
              <a:defRPr b="0">
                <a:solidFill>
                  <a:schemeClr val="tx1"/>
                </a:solidFill>
              </a:defRPr>
            </a:lvl1pPr>
            <a:lvl2pPr marL="200025" indent="-200025">
              <a:buClr>
                <a:schemeClr val="tx2"/>
              </a:buClr>
              <a:buFont typeface="Arial"/>
              <a:buChar char="•"/>
              <a:defRPr sz="1350"/>
            </a:lvl2pPr>
            <a:lvl3pPr marL="200025" indent="-200025">
              <a:defRPr sz="1350"/>
            </a:lvl3pPr>
            <a:lvl4pPr marL="200025" indent="-200025">
              <a:buClr>
                <a:schemeClr val="tx2"/>
              </a:buClr>
              <a:buFont typeface="Arial"/>
              <a:buChar char="•"/>
              <a:defRPr sz="1350"/>
            </a:lvl4pPr>
            <a:lvl5pPr marL="200025" indent="-200025">
              <a:defRPr sz="135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26 April 2016</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2466406"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6390374"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7882" y="6329139"/>
            <a:ext cx="1293426" cy="517174"/>
          </a:xfrm>
          <a:prstGeom prst="rect">
            <a:avLst/>
          </a:prstGeom>
        </p:spPr>
      </p:pic>
      <p:sp>
        <p:nvSpPr>
          <p:cNvPr id="15" name="Title 1"/>
          <p:cNvSpPr>
            <a:spLocks noGrp="1"/>
          </p:cNvSpPr>
          <p:nvPr>
            <p:ph type="title"/>
          </p:nvPr>
        </p:nvSpPr>
        <p:spPr>
          <a:xfrm>
            <a:off x="424763" y="310836"/>
            <a:ext cx="8282643" cy="861472"/>
          </a:xfrm>
        </p:spPr>
        <p:txBody>
          <a:bodyPr anchor="t">
            <a:normAutofit/>
          </a:bodyPr>
          <a:lstStyle>
            <a:lvl1pPr algn="l">
              <a:lnSpc>
                <a:spcPct val="85000"/>
              </a:lnSpc>
              <a:defRPr sz="3600" b="0" i="0" cap="none">
                <a:solidFill>
                  <a:schemeClr val="tx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Tree>
    <p:extLst>
      <p:ext uri="{BB962C8B-B14F-4D97-AF65-F5344CB8AC3E}">
        <p14:creationId xmlns:p14="http://schemas.microsoft.com/office/powerpoint/2010/main" val="130902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47638" y="1171574"/>
            <a:ext cx="8832850"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4634" y="202994"/>
            <a:ext cx="8282640" cy="787605"/>
          </a:xfrm>
        </p:spPr>
        <p:txBody>
          <a:bodyPr>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3" name="Content Placeholder 2"/>
          <p:cNvSpPr>
            <a:spLocks noGrp="1"/>
          </p:cNvSpPr>
          <p:nvPr>
            <p:ph idx="1"/>
          </p:nvPr>
        </p:nvSpPr>
        <p:spPr>
          <a:xfrm>
            <a:off x="431147" y="1600200"/>
            <a:ext cx="8276127"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pic>
        <p:nvPicPr>
          <p:cNvPr id="8" name="Picture 7" descr="Save_the_Children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7660" y="6425702"/>
            <a:ext cx="1861366" cy="380442"/>
          </a:xfrm>
          <a:prstGeom prst="rect">
            <a:avLst/>
          </a:prstGeom>
        </p:spPr>
      </p:pic>
      <p:cxnSp>
        <p:nvCxnSpPr>
          <p:cNvPr id="10" name="Straight Connector 9"/>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6939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26 April 2016</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7" y="837806"/>
            <a:ext cx="8282151" cy="363537"/>
          </a:xfrm>
        </p:spPr>
        <p:txBody>
          <a:bodyPr>
            <a:noAutofit/>
          </a:bodyPr>
          <a:lstStyle>
            <a:lvl1pPr>
              <a:defRPr sz="1350"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sv-SE"/>
              <a:t>Redigera format för bakgrundstext</a:t>
            </a:r>
          </a:p>
        </p:txBody>
      </p:sp>
    </p:spTree>
    <p:extLst>
      <p:ext uri="{BB962C8B-B14F-4D97-AF65-F5344CB8AC3E}">
        <p14:creationId xmlns:p14="http://schemas.microsoft.com/office/powerpoint/2010/main" val="8943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a:xfrm>
            <a:off x="431148" y="1600200"/>
            <a:ext cx="3997571" cy="47069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26 April 2016</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4709704" y="1600200"/>
            <a:ext cx="3997571" cy="47069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425287" y="837806"/>
            <a:ext cx="8282151" cy="363537"/>
          </a:xfrm>
        </p:spPr>
        <p:txBody>
          <a:bodyPr>
            <a:noAutofit/>
          </a:bodyPr>
          <a:lstStyle>
            <a:lvl1pPr>
              <a:defRPr sz="1350"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sv-SE"/>
              <a:t>Redigera format för bakgrundstext</a:t>
            </a:r>
          </a:p>
        </p:txBody>
      </p:sp>
    </p:spTree>
    <p:extLst>
      <p:ext uri="{BB962C8B-B14F-4D97-AF65-F5344CB8AC3E}">
        <p14:creationId xmlns:p14="http://schemas.microsoft.com/office/powerpoint/2010/main" val="245747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r>
              <a:rPr lang="sv-SE"/>
              <a:t>26 April 2016</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425287" y="837806"/>
            <a:ext cx="8282151" cy="363537"/>
          </a:xfrm>
        </p:spPr>
        <p:txBody>
          <a:bodyPr>
            <a:noAutofit/>
          </a:bodyPr>
          <a:lstStyle>
            <a:lvl1pPr>
              <a:defRPr sz="1350"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sv-SE"/>
              <a:t>Redigera format för bakgrundstext</a:t>
            </a:r>
          </a:p>
        </p:txBody>
      </p:sp>
    </p:spTree>
    <p:extLst>
      <p:ext uri="{BB962C8B-B14F-4D97-AF65-F5344CB8AC3E}">
        <p14:creationId xmlns:p14="http://schemas.microsoft.com/office/powerpoint/2010/main" val="411359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26 April 2016</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345179" y="1081130"/>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4775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åstående och bi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26 April 2016</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345179" y="1081130"/>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Picture Placeholder 6"/>
          <p:cNvSpPr>
            <a:spLocks noGrp="1"/>
          </p:cNvSpPr>
          <p:nvPr>
            <p:ph type="pic" sz="quarter" idx="13"/>
          </p:nvPr>
        </p:nvSpPr>
        <p:spPr>
          <a:xfrm>
            <a:off x="147638" y="147638"/>
            <a:ext cx="8837613" cy="6159500"/>
          </a:xfrm>
        </p:spPr>
        <p:txBody>
          <a:bodyPr/>
          <a:lstStyle/>
          <a:p>
            <a:r>
              <a:rPr lang="sv-SE"/>
              <a:t>Klicka på ikonen för att lägga till en bild</a:t>
            </a:r>
            <a:endParaRPr lang="en-US"/>
          </a:p>
        </p:txBody>
      </p:sp>
    </p:spTree>
    <p:extLst>
      <p:ext uri="{BB962C8B-B14F-4D97-AF65-F5344CB8AC3E}">
        <p14:creationId xmlns:p14="http://schemas.microsoft.com/office/powerpoint/2010/main" val="155458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9144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userDrawn="1"/>
        </p:nvSpPr>
        <p:spPr>
          <a:xfrm>
            <a:off x="147639" y="147638"/>
            <a:ext cx="8832850"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r>
              <a:rPr lang="sv-SE"/>
              <a:t>26 April 2016</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2466406"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390374"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7882" y="6329139"/>
            <a:ext cx="1293426" cy="517174"/>
          </a:xfrm>
          <a:prstGeom prst="rect">
            <a:avLst/>
          </a:prstGeom>
        </p:spPr>
      </p:pic>
    </p:spTree>
    <p:extLst>
      <p:ext uri="{BB962C8B-B14F-4D97-AF65-F5344CB8AC3E}">
        <p14:creationId xmlns:p14="http://schemas.microsoft.com/office/powerpoint/2010/main" val="16872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9144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r>
              <a:rPr lang="sv-SE"/>
              <a:t>26 April 2016</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417441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Picture Placeholder 5"/>
          <p:cNvSpPr>
            <a:spLocks noGrp="1"/>
          </p:cNvSpPr>
          <p:nvPr>
            <p:ph type="pic" sz="quarter" idx="14"/>
          </p:nvPr>
        </p:nvSpPr>
        <p:spPr>
          <a:xfrm>
            <a:off x="4910668" y="4233416"/>
            <a:ext cx="2253884" cy="625148"/>
          </a:xfrm>
          <a:prstGeom prst="roundRect">
            <a:avLst>
              <a:gd name="adj" fmla="val 7650"/>
            </a:avLst>
          </a:prstGeom>
        </p:spPr>
        <p:txBody>
          <a:bodyPr/>
          <a:lstStyle>
            <a:lvl1pPr>
              <a:defRPr>
                <a:solidFill>
                  <a:srgbClr val="222221"/>
                </a:solidFill>
                <a:latin typeface="Gill Sans Infant Std" pitchFamily="34" charset="0"/>
              </a:defRPr>
            </a:lvl1pPr>
          </a:lstStyle>
          <a:p>
            <a:r>
              <a:rPr lang="sv-SE"/>
              <a:t>Klicka på ikonen för att lägga till en bild</a:t>
            </a:r>
            <a:endParaRPr lang="en-US"/>
          </a:p>
        </p:txBody>
      </p:sp>
    </p:spTree>
    <p:extLst>
      <p:ext uri="{BB962C8B-B14F-4D97-AF65-F5344CB8AC3E}">
        <p14:creationId xmlns:p14="http://schemas.microsoft.com/office/powerpoint/2010/main" val="254058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ounded Rectangle 11"/>
          <p:cNvSpPr/>
          <p:nvPr userDrawn="1"/>
        </p:nvSpPr>
        <p:spPr>
          <a:xfrm>
            <a:off x="3262918" y="1787573"/>
            <a:ext cx="1835137" cy="123110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b="1" i="0">
              <a:solidFill>
                <a:srgbClr val="222221"/>
              </a:solidFill>
              <a:latin typeface="TradeGothic LT CondEighteen"/>
              <a:cs typeface="TradeGothic LT CondEighteen"/>
            </a:endParaRPr>
          </a:p>
        </p:txBody>
      </p:sp>
      <p:sp>
        <p:nvSpPr>
          <p:cNvPr id="11" name="Rounded Rectangle 11"/>
          <p:cNvSpPr/>
          <p:nvPr userDrawn="1"/>
        </p:nvSpPr>
        <p:spPr>
          <a:xfrm>
            <a:off x="3054278" y="2767721"/>
            <a:ext cx="3035446" cy="122892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b="1" i="0">
              <a:solidFill>
                <a:srgbClr val="222221"/>
              </a:solidFill>
              <a:latin typeface="TradeGothic LT CondEighteen"/>
              <a:cs typeface="TradeGothic LT CondEighteen"/>
            </a:endParaRPr>
          </a:p>
        </p:txBody>
      </p:sp>
      <p:pic>
        <p:nvPicPr>
          <p:cNvPr id="9" name="Bildobjekt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54277" y="2785108"/>
            <a:ext cx="3035446" cy="1213718"/>
          </a:xfrm>
          <a:prstGeom prst="rect">
            <a:avLst/>
          </a:prstGeom>
        </p:spPr>
      </p:pic>
      <p:sp>
        <p:nvSpPr>
          <p:cNvPr id="3" name="textruta 2"/>
          <p:cNvSpPr txBox="1"/>
          <p:nvPr userDrawn="1"/>
        </p:nvSpPr>
        <p:spPr>
          <a:xfrm>
            <a:off x="3416442" y="1797846"/>
            <a:ext cx="1595652" cy="1846659"/>
          </a:xfrm>
          <a:prstGeom prst="rect">
            <a:avLst/>
          </a:prstGeom>
          <a:noFill/>
        </p:spPr>
        <p:txBody>
          <a:bodyPr wrap="square" lIns="0" tIns="0" rIns="0" bIns="0" rtlCol="0">
            <a:spAutoFit/>
          </a:bodyPr>
          <a:lstStyle/>
          <a:p>
            <a:pPr algn="ctr"/>
            <a:r>
              <a:rPr lang="sv-SE" sz="6000" b="1">
                <a:latin typeface="Trade Gothic LT Com Cn" panose="020B0806040303020004" pitchFamily="34" charset="0"/>
                <a:cs typeface="Gill Sans Infant Std"/>
              </a:rPr>
              <a:t>TACK!</a:t>
            </a:r>
          </a:p>
        </p:txBody>
      </p:sp>
    </p:spTree>
    <p:extLst>
      <p:ext uri="{BB962C8B-B14F-4D97-AF65-F5344CB8AC3E}">
        <p14:creationId xmlns:p14="http://schemas.microsoft.com/office/powerpoint/2010/main" val="351738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ädda Barnen">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ounded Rectangle 11"/>
          <p:cNvSpPr/>
          <p:nvPr userDrawn="1"/>
        </p:nvSpPr>
        <p:spPr>
          <a:xfrm>
            <a:off x="2146833" y="1869897"/>
            <a:ext cx="4850335" cy="1939400"/>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b="1" i="0">
              <a:solidFill>
                <a:srgbClr val="222221"/>
              </a:solidFill>
              <a:latin typeface="TradeGothic LT CondEighteen"/>
              <a:cs typeface="TradeGothic LT CondEighteen"/>
            </a:endParaRPr>
          </a:p>
        </p:txBody>
      </p:sp>
      <p:pic>
        <p:nvPicPr>
          <p:cNvPr id="9" name="Bildobjekt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46833" y="1869897"/>
            <a:ext cx="4850335" cy="1939400"/>
          </a:xfrm>
          <a:prstGeom prst="rect">
            <a:avLst/>
          </a:prstGeom>
        </p:spPr>
      </p:pic>
    </p:spTree>
    <p:extLst>
      <p:ext uri="{BB962C8B-B14F-4D97-AF65-F5344CB8AC3E}">
        <p14:creationId xmlns:p14="http://schemas.microsoft.com/office/powerpoint/2010/main" val="329176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6" y="705600"/>
            <a:ext cx="8282151"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Redigera format för bakgrundstext</a:t>
            </a:r>
          </a:p>
        </p:txBody>
      </p:sp>
    </p:spTree>
    <p:extLst>
      <p:ext uri="{BB962C8B-B14F-4D97-AF65-F5344CB8AC3E}">
        <p14:creationId xmlns:p14="http://schemas.microsoft.com/office/powerpoint/2010/main" val="1646375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60"/>
        <p:cNvGrpSpPr/>
        <p:nvPr/>
      </p:nvGrpSpPr>
      <p:grpSpPr>
        <a:xfrm>
          <a:off x="0" y="0"/>
          <a:ext cx="0" cy="0"/>
          <a:chOff x="0" y="0"/>
          <a:chExt cx="0" cy="0"/>
        </a:xfrm>
      </p:grpSpPr>
      <p:sp>
        <p:nvSpPr>
          <p:cNvPr id="61" name="Shape 61"/>
          <p:cNvSpPr/>
          <p:nvPr/>
        </p:nvSpPr>
        <p:spPr>
          <a:xfrm>
            <a:off x="0" y="11"/>
            <a:ext cx="9153676" cy="414242"/>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ED1C24"/>
          </a:solidFill>
          <a:ln>
            <a:noFill/>
          </a:ln>
        </p:spPr>
        <p:txBody>
          <a:bodyPr lIns="0" tIns="0" rIns="0" bIns="0" anchor="t" anchorCtr="0">
            <a:noAutofit/>
          </a:bodyPr>
          <a:lstStyle/>
          <a:p>
            <a:pPr defTabSz="621335"/>
            <a:endParaRPr sz="1223" kern="0">
              <a:solidFill>
                <a:srgbClr val="000000"/>
              </a:solidFill>
              <a:latin typeface="Calibri"/>
              <a:ea typeface="Calibri"/>
              <a:cs typeface="Calibri"/>
              <a:sym typeface="Calibri"/>
            </a:endParaRPr>
          </a:p>
        </p:txBody>
      </p:sp>
      <p:sp>
        <p:nvSpPr>
          <p:cNvPr id="62" name="Shape 62"/>
          <p:cNvSpPr txBox="1">
            <a:spLocks noGrp="1"/>
          </p:cNvSpPr>
          <p:nvPr>
            <p:ph type="title"/>
          </p:nvPr>
        </p:nvSpPr>
        <p:spPr>
          <a:xfrm>
            <a:off x="380547" y="697692"/>
            <a:ext cx="8392691" cy="835187"/>
          </a:xfrm>
          <a:prstGeom prst="rect">
            <a:avLst/>
          </a:prstGeom>
          <a:noFill/>
          <a:ln>
            <a:noFill/>
          </a:ln>
        </p:spPr>
        <p:txBody>
          <a:bodyPr lIns="93115" tIns="93115" rIns="93115" bIns="93115" anchor="t" anchorCtr="0"/>
          <a:lstStyle>
            <a:lvl1pPr lvl="0" indent="0">
              <a:spcBef>
                <a:spcPts val="0"/>
              </a:spcBef>
              <a:buNone/>
              <a:defRPr sz="1223"/>
            </a:lvl1pPr>
            <a:lvl2pPr lvl="1" indent="0">
              <a:spcBef>
                <a:spcPts val="0"/>
              </a:spcBef>
              <a:buNone/>
              <a:defRPr sz="1223"/>
            </a:lvl2pPr>
            <a:lvl3pPr lvl="2" indent="0">
              <a:spcBef>
                <a:spcPts val="0"/>
              </a:spcBef>
              <a:buNone/>
              <a:defRPr sz="1223"/>
            </a:lvl3pPr>
            <a:lvl4pPr lvl="3" indent="0">
              <a:spcBef>
                <a:spcPts val="0"/>
              </a:spcBef>
              <a:buNone/>
              <a:defRPr sz="1223"/>
            </a:lvl4pPr>
            <a:lvl5pPr lvl="4" indent="0">
              <a:spcBef>
                <a:spcPts val="0"/>
              </a:spcBef>
              <a:buNone/>
              <a:defRPr sz="1223"/>
            </a:lvl5pPr>
            <a:lvl6pPr lvl="5" indent="0">
              <a:spcBef>
                <a:spcPts val="0"/>
              </a:spcBef>
              <a:buNone/>
              <a:defRPr sz="1223"/>
            </a:lvl6pPr>
            <a:lvl7pPr lvl="6" indent="0">
              <a:spcBef>
                <a:spcPts val="0"/>
              </a:spcBef>
              <a:buNone/>
              <a:defRPr sz="1223"/>
            </a:lvl7pPr>
            <a:lvl8pPr lvl="7" indent="0">
              <a:spcBef>
                <a:spcPts val="0"/>
              </a:spcBef>
              <a:buNone/>
              <a:defRPr sz="1223"/>
            </a:lvl8pPr>
            <a:lvl9pPr lvl="8" indent="0">
              <a:spcBef>
                <a:spcPts val="0"/>
              </a:spcBef>
              <a:buNone/>
              <a:defRPr sz="1223"/>
            </a:lvl9pPr>
          </a:lstStyle>
          <a:p>
            <a:endParaRPr/>
          </a:p>
        </p:txBody>
      </p:sp>
      <p:sp>
        <p:nvSpPr>
          <p:cNvPr id="63" name="Shape 63"/>
          <p:cNvSpPr txBox="1">
            <a:spLocks noGrp="1"/>
          </p:cNvSpPr>
          <p:nvPr>
            <p:ph type="body" idx="1"/>
          </p:nvPr>
        </p:nvSpPr>
        <p:spPr>
          <a:xfrm>
            <a:off x="380547" y="1972823"/>
            <a:ext cx="8392691" cy="4152223"/>
          </a:xfrm>
          <a:prstGeom prst="rect">
            <a:avLst/>
          </a:prstGeom>
          <a:noFill/>
          <a:ln>
            <a:noFill/>
          </a:ln>
        </p:spPr>
        <p:txBody>
          <a:bodyPr lIns="93115" tIns="93115" rIns="93115" bIns="93115" anchor="t" anchorCtr="0"/>
          <a:lstStyle>
            <a:lvl1pPr lvl="0" indent="0">
              <a:spcBef>
                <a:spcPts val="0"/>
              </a:spcBef>
              <a:buNone/>
              <a:defRPr sz="1223"/>
            </a:lvl1pPr>
            <a:lvl2pPr lvl="1" indent="0">
              <a:spcBef>
                <a:spcPts val="0"/>
              </a:spcBef>
              <a:buNone/>
              <a:defRPr sz="1223"/>
            </a:lvl2pPr>
            <a:lvl3pPr lvl="2" indent="0">
              <a:spcBef>
                <a:spcPts val="0"/>
              </a:spcBef>
              <a:buNone/>
              <a:defRPr sz="1223"/>
            </a:lvl3pPr>
            <a:lvl4pPr lvl="3" indent="0">
              <a:spcBef>
                <a:spcPts val="0"/>
              </a:spcBef>
              <a:buNone/>
              <a:defRPr sz="1223"/>
            </a:lvl4pPr>
            <a:lvl5pPr lvl="4" indent="0">
              <a:spcBef>
                <a:spcPts val="0"/>
              </a:spcBef>
              <a:buNone/>
              <a:defRPr sz="1223"/>
            </a:lvl5pPr>
            <a:lvl6pPr lvl="5" indent="0">
              <a:spcBef>
                <a:spcPts val="0"/>
              </a:spcBef>
              <a:buNone/>
              <a:defRPr sz="1223"/>
            </a:lvl6pPr>
            <a:lvl7pPr lvl="6" indent="0">
              <a:spcBef>
                <a:spcPts val="0"/>
              </a:spcBef>
              <a:buNone/>
              <a:defRPr sz="1223"/>
            </a:lvl7pPr>
            <a:lvl8pPr lvl="7" indent="0">
              <a:spcBef>
                <a:spcPts val="0"/>
              </a:spcBef>
              <a:buNone/>
              <a:defRPr sz="1223"/>
            </a:lvl8pPr>
            <a:lvl9pPr lvl="8" indent="0">
              <a:spcBef>
                <a:spcPts val="0"/>
              </a:spcBef>
              <a:buNone/>
              <a:defRPr sz="1223"/>
            </a:lvl9pPr>
          </a:lstStyle>
          <a:p>
            <a:endParaRPr/>
          </a:p>
        </p:txBody>
      </p:sp>
      <p:sp>
        <p:nvSpPr>
          <p:cNvPr id="64" name="Shape 64"/>
          <p:cNvSpPr txBox="1">
            <a:spLocks noGrp="1"/>
          </p:cNvSpPr>
          <p:nvPr>
            <p:ph type="ftr" idx="11"/>
          </p:nvPr>
        </p:nvSpPr>
        <p:spPr>
          <a:xfrm>
            <a:off x="3112287" y="6377941"/>
            <a:ext cx="2929210" cy="342900"/>
          </a:xfrm>
          <a:prstGeom prst="rect">
            <a:avLst/>
          </a:prstGeom>
          <a:noFill/>
          <a:ln>
            <a:noFill/>
          </a:ln>
        </p:spPr>
        <p:txBody>
          <a:bodyPr lIns="93115" tIns="93115" rIns="93115" bIns="93115" anchor="t" anchorCtr="0"/>
          <a:lstStyle>
            <a:lvl1pPr marL="0" marR="0" lvl="0" indent="0" algn="ctr" rtl="0">
              <a:spcBef>
                <a:spcPts val="0"/>
              </a:spcBef>
              <a:buNone/>
              <a:defRPr sz="1223">
                <a:solidFill>
                  <a:srgbClr val="888888"/>
                </a:solidFill>
                <a:latin typeface="Calibri"/>
                <a:ea typeface="Calibri"/>
                <a:cs typeface="Calibri"/>
                <a:sym typeface="Calibri"/>
              </a:defRPr>
            </a:lvl1pPr>
            <a:lvl2pPr marL="319658" marR="0" lvl="1" indent="0" algn="l" rtl="0">
              <a:spcBef>
                <a:spcPts val="0"/>
              </a:spcBef>
              <a:buNone/>
              <a:defRPr sz="1223" b="0" i="0" u="none" strike="noStrike" cap="none">
                <a:solidFill>
                  <a:schemeClr val="dk1"/>
                </a:solidFill>
                <a:latin typeface="Calibri"/>
                <a:ea typeface="Calibri"/>
                <a:cs typeface="Calibri"/>
                <a:sym typeface="Calibri"/>
              </a:defRPr>
            </a:lvl2pPr>
            <a:lvl3pPr marL="628291" marR="0" lvl="2" indent="0" algn="l" rtl="0">
              <a:spcBef>
                <a:spcPts val="0"/>
              </a:spcBef>
              <a:buNone/>
              <a:defRPr sz="1223" b="0" i="0" u="none" strike="noStrike" cap="none">
                <a:solidFill>
                  <a:schemeClr val="dk1"/>
                </a:solidFill>
                <a:latin typeface="Calibri"/>
                <a:ea typeface="Calibri"/>
                <a:cs typeface="Calibri"/>
                <a:sym typeface="Calibri"/>
              </a:defRPr>
            </a:lvl3pPr>
            <a:lvl4pPr marL="947948" marR="0" lvl="3" indent="0" algn="l" rtl="0">
              <a:spcBef>
                <a:spcPts val="0"/>
              </a:spcBef>
              <a:buNone/>
              <a:defRPr sz="1223" b="0" i="0" u="none" strike="noStrike" cap="none">
                <a:solidFill>
                  <a:schemeClr val="dk1"/>
                </a:solidFill>
                <a:latin typeface="Calibri"/>
                <a:ea typeface="Calibri"/>
                <a:cs typeface="Calibri"/>
                <a:sym typeface="Calibri"/>
              </a:defRPr>
            </a:lvl4pPr>
            <a:lvl5pPr marL="1267605" marR="0" lvl="4" indent="0" algn="l" rtl="0">
              <a:spcBef>
                <a:spcPts val="0"/>
              </a:spcBef>
              <a:buNone/>
              <a:defRPr sz="1223" b="0" i="0" u="none" strike="noStrike" cap="none">
                <a:solidFill>
                  <a:schemeClr val="dk1"/>
                </a:solidFill>
                <a:latin typeface="Calibri"/>
                <a:ea typeface="Calibri"/>
                <a:cs typeface="Calibri"/>
                <a:sym typeface="Calibri"/>
              </a:defRPr>
            </a:lvl5pPr>
            <a:lvl6pPr marL="1587262" marR="0" lvl="5" indent="0" algn="l" rtl="0">
              <a:spcBef>
                <a:spcPts val="0"/>
              </a:spcBef>
              <a:buNone/>
              <a:defRPr sz="1223" b="0" i="0" u="none" strike="noStrike" cap="none">
                <a:solidFill>
                  <a:schemeClr val="dk1"/>
                </a:solidFill>
                <a:latin typeface="Calibri"/>
                <a:ea typeface="Calibri"/>
                <a:cs typeface="Calibri"/>
                <a:sym typeface="Calibri"/>
              </a:defRPr>
            </a:lvl6pPr>
            <a:lvl7pPr marL="1895896" marR="0" lvl="6" indent="0" algn="l" rtl="0">
              <a:spcBef>
                <a:spcPts val="0"/>
              </a:spcBef>
              <a:buNone/>
              <a:defRPr sz="1223" b="0" i="0" u="none" strike="noStrike" cap="none">
                <a:solidFill>
                  <a:schemeClr val="dk1"/>
                </a:solidFill>
                <a:latin typeface="Calibri"/>
                <a:ea typeface="Calibri"/>
                <a:cs typeface="Calibri"/>
                <a:sym typeface="Calibri"/>
              </a:defRPr>
            </a:lvl7pPr>
            <a:lvl8pPr marL="2215553" marR="0" lvl="7" indent="0" algn="l" rtl="0">
              <a:spcBef>
                <a:spcPts val="0"/>
              </a:spcBef>
              <a:buNone/>
              <a:defRPr sz="1223" b="0" i="0" u="none" strike="noStrike" cap="none">
                <a:solidFill>
                  <a:schemeClr val="dk1"/>
                </a:solidFill>
                <a:latin typeface="Calibri"/>
                <a:ea typeface="Calibri"/>
                <a:cs typeface="Calibri"/>
                <a:sym typeface="Calibri"/>
              </a:defRPr>
            </a:lvl8pPr>
            <a:lvl9pPr marL="2535210" marR="0" lvl="8" indent="0" algn="l" rtl="0">
              <a:spcBef>
                <a:spcPts val="0"/>
              </a:spcBef>
              <a:buNone/>
              <a:defRPr sz="1223" b="0" i="0" u="none" strike="noStrike" cap="none">
                <a:solidFill>
                  <a:schemeClr val="dk1"/>
                </a:solidFill>
                <a:latin typeface="Calibri"/>
                <a:ea typeface="Calibri"/>
                <a:cs typeface="Calibri"/>
                <a:sym typeface="Calibri"/>
              </a:defRPr>
            </a:lvl9pPr>
          </a:lstStyle>
          <a:p>
            <a:r>
              <a:rPr lang="pt-BR"/>
              <a:t>Jordanos Kiflemariam, Maria Sundvall Taavo</a:t>
            </a:r>
            <a:endParaRPr/>
          </a:p>
        </p:txBody>
      </p:sp>
      <p:sp>
        <p:nvSpPr>
          <p:cNvPr id="65" name="Shape 65"/>
          <p:cNvSpPr txBox="1">
            <a:spLocks noGrp="1"/>
          </p:cNvSpPr>
          <p:nvPr>
            <p:ph type="dt" idx="10"/>
          </p:nvPr>
        </p:nvSpPr>
        <p:spPr>
          <a:xfrm>
            <a:off x="457688" y="6377941"/>
            <a:ext cx="2105370" cy="342900"/>
          </a:xfrm>
          <a:prstGeom prst="rect">
            <a:avLst/>
          </a:prstGeom>
          <a:noFill/>
          <a:ln>
            <a:noFill/>
          </a:ln>
        </p:spPr>
        <p:txBody>
          <a:bodyPr lIns="93115" tIns="93115" rIns="93115" bIns="93115" anchor="t" anchorCtr="0"/>
          <a:lstStyle>
            <a:lvl1pPr marL="0" marR="0" lvl="0" indent="0" algn="l" rtl="0">
              <a:spcBef>
                <a:spcPts val="0"/>
              </a:spcBef>
              <a:buNone/>
              <a:defRPr sz="1223">
                <a:solidFill>
                  <a:srgbClr val="888888"/>
                </a:solidFill>
                <a:latin typeface="Calibri"/>
                <a:ea typeface="Calibri"/>
                <a:cs typeface="Calibri"/>
                <a:sym typeface="Calibri"/>
              </a:defRPr>
            </a:lvl1pPr>
            <a:lvl2pPr marL="319658" marR="0" lvl="1" indent="0" algn="l" rtl="0">
              <a:spcBef>
                <a:spcPts val="0"/>
              </a:spcBef>
              <a:buNone/>
              <a:defRPr sz="1223" b="0" i="0" u="none" strike="noStrike" cap="none">
                <a:solidFill>
                  <a:schemeClr val="dk1"/>
                </a:solidFill>
                <a:latin typeface="Calibri"/>
                <a:ea typeface="Calibri"/>
                <a:cs typeface="Calibri"/>
                <a:sym typeface="Calibri"/>
              </a:defRPr>
            </a:lvl2pPr>
            <a:lvl3pPr marL="628291" marR="0" lvl="2" indent="0" algn="l" rtl="0">
              <a:spcBef>
                <a:spcPts val="0"/>
              </a:spcBef>
              <a:buNone/>
              <a:defRPr sz="1223" b="0" i="0" u="none" strike="noStrike" cap="none">
                <a:solidFill>
                  <a:schemeClr val="dk1"/>
                </a:solidFill>
                <a:latin typeface="Calibri"/>
                <a:ea typeface="Calibri"/>
                <a:cs typeface="Calibri"/>
                <a:sym typeface="Calibri"/>
              </a:defRPr>
            </a:lvl3pPr>
            <a:lvl4pPr marL="947948" marR="0" lvl="3" indent="0" algn="l" rtl="0">
              <a:spcBef>
                <a:spcPts val="0"/>
              </a:spcBef>
              <a:buNone/>
              <a:defRPr sz="1223" b="0" i="0" u="none" strike="noStrike" cap="none">
                <a:solidFill>
                  <a:schemeClr val="dk1"/>
                </a:solidFill>
                <a:latin typeface="Calibri"/>
                <a:ea typeface="Calibri"/>
                <a:cs typeface="Calibri"/>
                <a:sym typeface="Calibri"/>
              </a:defRPr>
            </a:lvl4pPr>
            <a:lvl5pPr marL="1267605" marR="0" lvl="4" indent="0" algn="l" rtl="0">
              <a:spcBef>
                <a:spcPts val="0"/>
              </a:spcBef>
              <a:buNone/>
              <a:defRPr sz="1223" b="0" i="0" u="none" strike="noStrike" cap="none">
                <a:solidFill>
                  <a:schemeClr val="dk1"/>
                </a:solidFill>
                <a:latin typeface="Calibri"/>
                <a:ea typeface="Calibri"/>
                <a:cs typeface="Calibri"/>
                <a:sym typeface="Calibri"/>
              </a:defRPr>
            </a:lvl5pPr>
            <a:lvl6pPr marL="1587262" marR="0" lvl="5" indent="0" algn="l" rtl="0">
              <a:spcBef>
                <a:spcPts val="0"/>
              </a:spcBef>
              <a:buNone/>
              <a:defRPr sz="1223" b="0" i="0" u="none" strike="noStrike" cap="none">
                <a:solidFill>
                  <a:schemeClr val="dk1"/>
                </a:solidFill>
                <a:latin typeface="Calibri"/>
                <a:ea typeface="Calibri"/>
                <a:cs typeface="Calibri"/>
                <a:sym typeface="Calibri"/>
              </a:defRPr>
            </a:lvl6pPr>
            <a:lvl7pPr marL="1895896" marR="0" lvl="6" indent="0" algn="l" rtl="0">
              <a:spcBef>
                <a:spcPts val="0"/>
              </a:spcBef>
              <a:buNone/>
              <a:defRPr sz="1223" b="0" i="0" u="none" strike="noStrike" cap="none">
                <a:solidFill>
                  <a:schemeClr val="dk1"/>
                </a:solidFill>
                <a:latin typeface="Calibri"/>
                <a:ea typeface="Calibri"/>
                <a:cs typeface="Calibri"/>
                <a:sym typeface="Calibri"/>
              </a:defRPr>
            </a:lvl7pPr>
            <a:lvl8pPr marL="2215553" marR="0" lvl="7" indent="0" algn="l" rtl="0">
              <a:spcBef>
                <a:spcPts val="0"/>
              </a:spcBef>
              <a:buNone/>
              <a:defRPr sz="1223" b="0" i="0" u="none" strike="noStrike" cap="none">
                <a:solidFill>
                  <a:schemeClr val="dk1"/>
                </a:solidFill>
                <a:latin typeface="Calibri"/>
                <a:ea typeface="Calibri"/>
                <a:cs typeface="Calibri"/>
                <a:sym typeface="Calibri"/>
              </a:defRPr>
            </a:lvl8pPr>
            <a:lvl9pPr marL="2535210" marR="0" lvl="8" indent="0" algn="l" rtl="0">
              <a:spcBef>
                <a:spcPts val="0"/>
              </a:spcBef>
              <a:buNone/>
              <a:defRPr sz="1223" b="0" i="0" u="none" strike="noStrike" cap="none">
                <a:solidFill>
                  <a:schemeClr val="dk1"/>
                </a:solidFill>
                <a:latin typeface="Calibri"/>
                <a:ea typeface="Calibri"/>
                <a:cs typeface="Calibri"/>
                <a:sym typeface="Calibri"/>
              </a:defRPr>
            </a:lvl9pPr>
          </a:lstStyle>
          <a:p>
            <a:fld id="{D28E1662-F543-4D64-A810-EBB1590EA4C3}" type="datetime1">
              <a:rPr lang="sv-SE" smtClean="0"/>
              <a:t>2024-09-02</a:t>
            </a:fld>
            <a:endParaRPr/>
          </a:p>
        </p:txBody>
      </p:sp>
      <p:sp>
        <p:nvSpPr>
          <p:cNvPr id="66" name="Shape 66"/>
          <p:cNvSpPr txBox="1">
            <a:spLocks noGrp="1"/>
          </p:cNvSpPr>
          <p:nvPr>
            <p:ph type="sldNum" idx="12"/>
          </p:nvPr>
        </p:nvSpPr>
        <p:spPr>
          <a:xfrm>
            <a:off x="6590726" y="6377941"/>
            <a:ext cx="2105370" cy="342900"/>
          </a:xfrm>
          <a:prstGeom prst="rect">
            <a:avLst/>
          </a:prstGeom>
          <a:noFill/>
          <a:ln>
            <a:noFill/>
          </a:ln>
        </p:spPr>
        <p:txBody>
          <a:bodyPr lIns="0" tIns="0" rIns="0" bIns="0" anchor="t" anchorCtr="0">
            <a:noAutofit/>
          </a:bodyPr>
          <a:lstStyle/>
          <a:p>
            <a:pPr algn="r">
              <a:buSzPct val="25000"/>
            </a:pPr>
            <a:fld id="{00000000-1234-1234-1234-123412341234}" type="slidenum">
              <a:rPr lang="en-GB" smtClean="0">
                <a:solidFill>
                  <a:srgbClr val="888888"/>
                </a:solidFill>
                <a:latin typeface="Calibri"/>
                <a:ea typeface="Calibri"/>
                <a:cs typeface="Calibri"/>
                <a:sym typeface="Calibri"/>
              </a:rPr>
              <a:pPr algn="r">
                <a:buSzPct val="25000"/>
              </a:pPr>
              <a:t>‹#›</a:t>
            </a:fld>
            <a:endParaRPr lang="en-GB">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55399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1800"/>
            </a:lvl1pPr>
          </a:lstStyle>
          <a:p>
            <a:r>
              <a:rPr lang="sv-SE"/>
              <a:t>Klicka här för att ändra format</a:t>
            </a:r>
          </a:p>
        </p:txBody>
      </p:sp>
      <p:sp>
        <p:nvSpPr>
          <p:cNvPr id="3" name="Platshållare för innehåll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9C497BB-82CE-48E5-A599-38718BBAA635}" type="datetimeFigureOut">
              <a:rPr lang="sv-SE" smtClean="0"/>
              <a:t>2024-09-02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BCD5F49-7434-4814-9F4F-7DCE8B2FFACE}" type="slidenum">
              <a:rPr lang="sv-SE" smtClean="0"/>
              <a:t>‹#›</a:t>
            </a:fld>
            <a:endParaRPr lang="sv-SE"/>
          </a:p>
        </p:txBody>
      </p:sp>
    </p:spTree>
    <p:extLst>
      <p:ext uri="{BB962C8B-B14F-4D97-AF65-F5344CB8AC3E}">
        <p14:creationId xmlns:p14="http://schemas.microsoft.com/office/powerpoint/2010/main" val="191960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a:xfrm>
            <a:off x="431147" y="1600200"/>
            <a:ext cx="3997571" cy="47069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sv-SE"/>
              <a:t>Redigera format för bakgrundstext</a:t>
            </a:r>
          </a:p>
        </p:txBody>
      </p:sp>
      <p:sp>
        <p:nvSpPr>
          <p:cNvPr id="9" name="Content Placeholder 2"/>
          <p:cNvSpPr>
            <a:spLocks noGrp="1"/>
          </p:cNvSpPr>
          <p:nvPr>
            <p:ph idx="14"/>
          </p:nvPr>
        </p:nvSpPr>
        <p:spPr>
          <a:xfrm>
            <a:off x="4709703" y="1600200"/>
            <a:ext cx="3997571" cy="47069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03603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sv-SE"/>
              <a:t>Redigera format för bakgrundstext</a:t>
            </a:r>
          </a:p>
        </p:txBody>
      </p:sp>
    </p:spTree>
    <p:extLst>
      <p:ext uri="{BB962C8B-B14F-4D97-AF65-F5344CB8AC3E}">
        <p14:creationId xmlns:p14="http://schemas.microsoft.com/office/powerpoint/2010/main" val="322762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26 April 2016</a:t>
            </a:r>
          </a:p>
        </p:txBody>
      </p:sp>
      <p:sp>
        <p:nvSpPr>
          <p:cNvPr id="3" name="Footer Placeholder 2"/>
          <p:cNvSpPr>
            <a:spLocks noGrp="1"/>
          </p:cNvSpPr>
          <p:nvPr>
            <p:ph type="ftr" sz="quarter" idx="11"/>
          </p:nvPr>
        </p:nvSpPr>
        <p:spPr/>
        <p:txBody>
          <a:bodyPr/>
          <a:lstStyle/>
          <a:p>
            <a:r>
              <a:rPr lang="en-US"/>
              <a:t>Amend presentation name in Footer and Apply to All</a:t>
            </a:r>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0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amp;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26 April 2016</a:t>
            </a:r>
          </a:p>
        </p:txBody>
      </p:sp>
      <p:sp>
        <p:nvSpPr>
          <p:cNvPr id="3" name="Footer Placeholder 2"/>
          <p:cNvSpPr>
            <a:spLocks noGrp="1"/>
          </p:cNvSpPr>
          <p:nvPr>
            <p:ph type="ftr" sz="quarter" idx="11"/>
          </p:nvPr>
        </p:nvSpPr>
        <p:spPr/>
        <p:txBody>
          <a:bodyPr/>
          <a:lstStyle/>
          <a:p>
            <a:r>
              <a:rPr lang="en-US"/>
              <a:t>Amend presentation name in Footer and Apply to All</a:t>
            </a:r>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6"/>
          <p:cNvSpPr>
            <a:spLocks noGrp="1"/>
          </p:cNvSpPr>
          <p:nvPr>
            <p:ph type="pic" sz="quarter" idx="13"/>
          </p:nvPr>
        </p:nvSpPr>
        <p:spPr>
          <a:xfrm>
            <a:off x="147637" y="147638"/>
            <a:ext cx="8837613" cy="6159500"/>
          </a:xfrm>
        </p:spPr>
        <p:txBody>
          <a:bodyPr/>
          <a:lstStyle/>
          <a:p>
            <a:r>
              <a:rPr lang="sv-SE"/>
              <a:t>Klicka på ikonen för att lägga till en bild</a:t>
            </a:r>
            <a:endParaRPr lang="en-US"/>
          </a:p>
        </p:txBody>
      </p:sp>
    </p:spTree>
    <p:extLst>
      <p:ext uri="{BB962C8B-B14F-4D97-AF65-F5344CB8AC3E}">
        <p14:creationId xmlns:p14="http://schemas.microsoft.com/office/powerpoint/2010/main" val="52437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6.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7.sv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4634" y="202995"/>
            <a:ext cx="8282640" cy="506900"/>
          </a:xfrm>
          <a:prstGeom prst="rect">
            <a:avLst/>
          </a:prstGeom>
        </p:spPr>
        <p:txBody>
          <a:bodyPr vert="horz" lIns="0" tIns="0" rIns="0" bIns="0" rtlCol="0" anchor="ctr">
            <a:normAutofit/>
          </a:bodyPr>
          <a:lstStyle/>
          <a:p>
            <a:r>
              <a:rPr lang="sv-SE"/>
              <a:t>Klicka här för att ändra format</a:t>
            </a:r>
            <a:endParaRPr lang="en-US"/>
          </a:p>
        </p:txBody>
      </p:sp>
      <p:sp>
        <p:nvSpPr>
          <p:cNvPr id="3" name="Text Placeholder 2"/>
          <p:cNvSpPr>
            <a:spLocks noGrp="1"/>
          </p:cNvSpPr>
          <p:nvPr>
            <p:ph type="body" idx="1"/>
          </p:nvPr>
        </p:nvSpPr>
        <p:spPr>
          <a:xfrm>
            <a:off x="431147" y="1600200"/>
            <a:ext cx="8276127" cy="470693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6448991" y="6441019"/>
            <a:ext cx="1581319"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en-US"/>
              <a:t>26 April 2016</a:t>
            </a:r>
          </a:p>
        </p:txBody>
      </p:sp>
      <p:sp>
        <p:nvSpPr>
          <p:cNvPr id="5" name="Footer Placeholder 4"/>
          <p:cNvSpPr>
            <a:spLocks noGrp="1"/>
          </p:cNvSpPr>
          <p:nvPr>
            <p:ph type="ftr" sz="quarter" idx="3"/>
          </p:nvPr>
        </p:nvSpPr>
        <p:spPr>
          <a:xfrm>
            <a:off x="2525022" y="6441019"/>
            <a:ext cx="3824978"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en-US"/>
              <a:t>Amend presentation name in Footer and Apply to All</a:t>
            </a:r>
          </a:p>
        </p:txBody>
      </p:sp>
      <p:sp>
        <p:nvSpPr>
          <p:cNvPr id="6" name="Slide Number Placeholder 5"/>
          <p:cNvSpPr>
            <a:spLocks noGrp="1"/>
          </p:cNvSpPr>
          <p:nvPr>
            <p:ph type="sldNum" sz="quarter" idx="4"/>
          </p:nvPr>
        </p:nvSpPr>
        <p:spPr>
          <a:xfrm>
            <a:off x="8030310" y="6441019"/>
            <a:ext cx="773723" cy="365125"/>
          </a:xfrm>
          <a:prstGeom prst="rect">
            <a:avLst/>
          </a:prstGeom>
        </p:spPr>
        <p:txBody>
          <a:bodyPr vert="horz" lIns="91440" tIns="45720" rIns="91440" bIns="45720" rtlCol="0" anchor="ctr"/>
          <a:lstStyle>
            <a:lvl1pPr algn="r">
              <a:defRPr sz="1000" b="0" i="0">
                <a:solidFill>
                  <a:schemeClr val="tx1"/>
                </a:solidFill>
                <a:latin typeface="Gill Sans Infant Std"/>
                <a:cs typeface="Gill Sans Infant Std"/>
              </a:defRPr>
            </a:lvl1pPr>
          </a:lstStyle>
          <a:p>
            <a:fld id="{C3FDE51E-0052-334C-A4B2-C567FE9F326F}" type="slidenum">
              <a:rPr lang="en-US" smtClean="0"/>
              <a:pPr/>
              <a:t>‹#›</a:t>
            </a:fld>
            <a:endParaRPr lang="en-US"/>
          </a:p>
        </p:txBody>
      </p:sp>
      <p:pic>
        <p:nvPicPr>
          <p:cNvPr id="11" name="Picture 10" descr="Save_the_Children_logo.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437660" y="6425702"/>
            <a:ext cx="1861366" cy="380442"/>
          </a:xfrm>
          <a:prstGeom prst="rect">
            <a:avLst/>
          </a:prstGeom>
        </p:spPr>
      </p:pic>
      <p:cxnSp>
        <p:nvCxnSpPr>
          <p:cNvPr id="13" name="Straight Connector 12"/>
          <p:cNvCxnSpPr/>
          <p:nvPr/>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424636" y="1124217"/>
            <a:ext cx="8305800" cy="57912"/>
          </a:xfrm>
          <a:prstGeom prst="rect">
            <a:avLst/>
          </a:prstGeom>
        </p:spPr>
      </p:pic>
    </p:spTree>
    <p:extLst>
      <p:ext uri="{BB962C8B-B14F-4D97-AF65-F5344CB8AC3E}">
        <p14:creationId xmlns:p14="http://schemas.microsoft.com/office/powerpoint/2010/main" val="36667852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50" r:id="rId5"/>
    <p:sldLayoutId id="2147483662" r:id="rId6"/>
    <p:sldLayoutId id="2147483663" r:id="rId7"/>
    <p:sldLayoutId id="2147483655" r:id="rId8"/>
    <p:sldLayoutId id="2147483669" r:id="rId9"/>
    <p:sldLayoutId id="2147483670" r:id="rId10"/>
    <p:sldLayoutId id="2147483671" r:id="rId11"/>
    <p:sldLayoutId id="2147483672" r:id="rId12"/>
    <p:sldLayoutId id="2147483667" r:id="rId13"/>
    <p:sldLayoutId id="2147483673" r:id="rId14"/>
    <p:sldLayoutId id="2147483675" r:id="rId15"/>
    <p:sldLayoutId id="2147483676" r:id="rId16"/>
    <p:sldLayoutId id="2147483677" r:id="rId17"/>
    <p:sldLayoutId id="2147483678" r:id="rId18"/>
  </p:sldLayoutIdLst>
  <p:hf hdr="0"/>
  <p:txStyles>
    <p:title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56309"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8" name="Rak koppling 17">
            <a:extLst>
              <a:ext uri="{FF2B5EF4-FFF2-40B4-BE49-F238E27FC236}">
                <a16:creationId xmlns:a16="http://schemas.microsoft.com/office/drawing/2014/main" id="{A9D96252-2CE2-66C1-4430-C3FB7AC6F661}"/>
              </a:ext>
            </a:extLst>
          </p:cNvPr>
          <p:cNvCxnSpPr>
            <a:cxnSpLocks/>
          </p:cNvCxnSpPr>
          <p:nvPr userDrawn="1"/>
        </p:nvCxnSpPr>
        <p:spPr>
          <a:xfrm>
            <a:off x="434174" y="1151224"/>
            <a:ext cx="8305200" cy="0"/>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1" name="Bild 10">
            <a:extLst>
              <a:ext uri="{FF2B5EF4-FFF2-40B4-BE49-F238E27FC236}">
                <a16:creationId xmlns:a16="http://schemas.microsoft.com/office/drawing/2014/main" id="{DD804F15-60C0-DDDA-8E96-0E27FBD0E9CF}"/>
              </a:ext>
            </a:extLst>
          </p:cNvPr>
          <p:cNvPicPr>
            <a:picLocks noChangeAspect="1"/>
          </p:cNvPicPr>
          <p:nvPr userDrawn="1"/>
        </p:nvPicPr>
        <p:blipFill>
          <a:blip r:embed="rId18" cstate="email">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8880" y="6388034"/>
            <a:ext cx="1256632" cy="413483"/>
          </a:xfrm>
          <a:prstGeom prst="rect">
            <a:avLst/>
          </a:prstGeom>
        </p:spPr>
      </p:pic>
      <p:sp>
        <p:nvSpPr>
          <p:cNvPr id="2" name="Title Placeholder 1"/>
          <p:cNvSpPr>
            <a:spLocks noGrp="1"/>
          </p:cNvSpPr>
          <p:nvPr>
            <p:ph type="title"/>
          </p:nvPr>
        </p:nvSpPr>
        <p:spPr>
          <a:xfrm>
            <a:off x="424634" y="309600"/>
            <a:ext cx="8282640" cy="506900"/>
          </a:xfrm>
          <a:prstGeom prst="rect">
            <a:avLst/>
          </a:prstGeom>
        </p:spPr>
        <p:txBody>
          <a:bodyPr vert="horz" lIns="0" tIns="0" rIns="0" bIns="0" rtlCol="0" anchor="ctr">
            <a:noAutofit/>
          </a:bodyPr>
          <a:lstStyle/>
          <a:p>
            <a:r>
              <a:rPr lang="sv-SE"/>
              <a:t>Klicka här för att ändra format</a:t>
            </a:r>
            <a:endParaRPr lang="en-US"/>
          </a:p>
        </p:txBody>
      </p:sp>
      <p:sp>
        <p:nvSpPr>
          <p:cNvPr id="3" name="Text Placeholder 2"/>
          <p:cNvSpPr>
            <a:spLocks noGrp="1"/>
          </p:cNvSpPr>
          <p:nvPr>
            <p:ph type="body" idx="1"/>
          </p:nvPr>
        </p:nvSpPr>
        <p:spPr>
          <a:xfrm>
            <a:off x="431147" y="1600200"/>
            <a:ext cx="8276127" cy="47069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6448992" y="6441021"/>
            <a:ext cx="1581319" cy="365125"/>
          </a:xfrm>
          <a:prstGeom prst="rect">
            <a:avLst/>
          </a:prstGeom>
        </p:spPr>
        <p:txBody>
          <a:bodyPr vert="horz" lIns="91440" tIns="45720" rIns="91440" bIns="45720" rtlCol="0" anchor="ctr"/>
          <a:lstStyle>
            <a:lvl1pPr algn="l">
              <a:defRPr sz="750" b="0" i="0">
                <a:solidFill>
                  <a:schemeClr val="tx1"/>
                </a:solidFill>
                <a:latin typeface="+mn-lt"/>
                <a:cs typeface="Gill Sans Infant Std"/>
              </a:defRPr>
            </a:lvl1pPr>
          </a:lstStyle>
          <a:p>
            <a:r>
              <a:rPr lang="sv-SE"/>
              <a:t>2024</a:t>
            </a:r>
            <a:endParaRPr lang="en-US"/>
          </a:p>
        </p:txBody>
      </p:sp>
      <p:sp>
        <p:nvSpPr>
          <p:cNvPr id="5" name="Footer Placeholder 4"/>
          <p:cNvSpPr>
            <a:spLocks noGrp="1"/>
          </p:cNvSpPr>
          <p:nvPr>
            <p:ph type="ftr" sz="quarter" idx="3"/>
          </p:nvPr>
        </p:nvSpPr>
        <p:spPr>
          <a:xfrm>
            <a:off x="2525023" y="6441021"/>
            <a:ext cx="3824978" cy="365125"/>
          </a:xfrm>
          <a:prstGeom prst="rect">
            <a:avLst/>
          </a:prstGeom>
        </p:spPr>
        <p:txBody>
          <a:bodyPr vert="horz" lIns="91440" tIns="45720" rIns="91440" bIns="45720" rtlCol="0" anchor="ctr"/>
          <a:lstStyle>
            <a:lvl1pPr algn="ctr">
              <a:defRPr sz="750" b="0" i="0">
                <a:solidFill>
                  <a:schemeClr val="tx1"/>
                </a:solidFill>
                <a:latin typeface="+mn-lt"/>
                <a:cs typeface="Gill Sans Infant Std"/>
              </a:defRPr>
            </a:lvl1pPr>
          </a:lstStyle>
          <a:p>
            <a:r>
              <a:rPr lang="sv-SE"/>
              <a:t>Rädda Barnen Introträff</a:t>
            </a:r>
            <a:endParaRPr lang="en-US"/>
          </a:p>
        </p:txBody>
      </p:sp>
      <p:sp>
        <p:nvSpPr>
          <p:cNvPr id="6" name="Slide Number Placeholder 5"/>
          <p:cNvSpPr>
            <a:spLocks noGrp="1"/>
          </p:cNvSpPr>
          <p:nvPr>
            <p:ph type="sldNum" sz="quarter" idx="4"/>
          </p:nvPr>
        </p:nvSpPr>
        <p:spPr>
          <a:xfrm>
            <a:off x="8030311" y="6441021"/>
            <a:ext cx="773723" cy="365125"/>
          </a:xfrm>
          <a:prstGeom prst="rect">
            <a:avLst/>
          </a:prstGeom>
        </p:spPr>
        <p:txBody>
          <a:bodyPr vert="horz" lIns="91440" tIns="45720" rIns="91440" bIns="45720" rtlCol="0" anchor="ctr"/>
          <a:lstStyle>
            <a:lvl1pPr algn="r">
              <a:defRPr sz="750" b="0" i="0">
                <a:solidFill>
                  <a:schemeClr val="tx1"/>
                </a:solidFill>
                <a:latin typeface="+mn-lt"/>
                <a:cs typeface="Gill Sans Infant Std"/>
              </a:defRPr>
            </a:lvl1pPr>
          </a:lstStyle>
          <a:p>
            <a:fld id="{C3FDE51E-0052-334C-A4B2-C567FE9F326F}" type="slidenum">
              <a:rPr lang="en-US" smtClean="0"/>
              <a:pPr/>
              <a:t>‹#›</a:t>
            </a:fld>
            <a:endParaRPr lang="en-US"/>
          </a:p>
        </p:txBody>
      </p:sp>
      <p:cxnSp>
        <p:nvCxnSpPr>
          <p:cNvPr id="13" name="Straight Connector 12"/>
          <p:cNvCxnSpPr/>
          <p:nvPr/>
        </p:nvCxnSpPr>
        <p:spPr>
          <a:xfrm flipH="1">
            <a:off x="2466406"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390374"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98904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342900" rtl="0" eaLnBrk="1" latinLnBrk="0" hangingPunct="1">
        <a:spcBef>
          <a:spcPct val="0"/>
        </a:spcBef>
        <a:buNone/>
        <a:defRPr sz="3600" b="0" i="0" kern="1200">
          <a:solidFill>
            <a:schemeClr val="tx1"/>
          </a:solidFill>
          <a:latin typeface="Oswald Medium" pitchFamily="2" charset="0"/>
          <a:ea typeface="+mj-ea"/>
          <a:cs typeface="Times New Roman" panose="02020603050405020304" pitchFamily="18" charset="0"/>
        </a:defRPr>
      </a:lvl1pPr>
    </p:titleStyle>
    <p:bodyStyle>
      <a:lvl1pPr marL="0" indent="0" algn="l" defTabSz="342900" rtl="0" eaLnBrk="1" latinLnBrk="0" hangingPunct="1">
        <a:spcBef>
          <a:spcPts val="0"/>
        </a:spcBef>
        <a:spcAft>
          <a:spcPts val="450"/>
        </a:spcAft>
        <a:buFont typeface="Arial"/>
        <a:buNone/>
        <a:defRPr sz="1350" b="1" i="0" kern="1200">
          <a:solidFill>
            <a:schemeClr val="bg2"/>
          </a:solidFill>
          <a:latin typeface="+mn-lt"/>
          <a:ea typeface="+mn-ea"/>
          <a:cs typeface="Gill Sans Infant Std"/>
        </a:defRPr>
      </a:lvl1pPr>
      <a:lvl2pPr marL="0" indent="0" algn="l" defTabSz="342900" rtl="0" eaLnBrk="1" latinLnBrk="0" hangingPunct="1">
        <a:spcBef>
          <a:spcPts val="0"/>
        </a:spcBef>
        <a:spcAft>
          <a:spcPts val="450"/>
        </a:spcAft>
        <a:buFont typeface="Arial"/>
        <a:buNone/>
        <a:defRPr sz="1125" b="0" i="0" kern="1200">
          <a:solidFill>
            <a:schemeClr val="tx1"/>
          </a:solidFill>
          <a:latin typeface="+mn-lt"/>
          <a:ea typeface="+mn-ea"/>
          <a:cs typeface="Gill Sans Infant Std"/>
        </a:defRPr>
      </a:lvl2pPr>
      <a:lvl3pPr marL="200025" indent="-200025" algn="l" defTabSz="342900" rtl="0" eaLnBrk="1" latinLnBrk="0" hangingPunct="1">
        <a:spcBef>
          <a:spcPts val="0"/>
        </a:spcBef>
        <a:spcAft>
          <a:spcPts val="450"/>
        </a:spcAft>
        <a:buClr>
          <a:schemeClr val="tx2"/>
        </a:buClr>
        <a:buFont typeface="Arial"/>
        <a:buChar char="•"/>
        <a:defRPr sz="1050" b="0" i="0" kern="1200">
          <a:solidFill>
            <a:schemeClr val="tx1"/>
          </a:solidFill>
          <a:latin typeface="+mn-lt"/>
          <a:ea typeface="+mn-ea"/>
          <a:cs typeface="Gill Sans Infant Std"/>
        </a:defRPr>
      </a:lvl3pPr>
      <a:lvl4pPr marL="406004" indent="-205979" algn="l" defTabSz="342900" rtl="0" eaLnBrk="1" latinLnBrk="0" hangingPunct="1">
        <a:spcBef>
          <a:spcPts val="0"/>
        </a:spcBef>
        <a:spcAft>
          <a:spcPts val="450"/>
        </a:spcAft>
        <a:buFont typeface="Arial"/>
        <a:buChar char="–"/>
        <a:defRPr sz="975" b="0" i="0" kern="1200">
          <a:solidFill>
            <a:schemeClr val="tx1"/>
          </a:solidFill>
          <a:latin typeface="+mn-lt"/>
          <a:ea typeface="+mn-ea"/>
          <a:cs typeface="Gill Sans Infant Std"/>
        </a:defRPr>
      </a:lvl4pPr>
      <a:lvl5pPr marL="606029" indent="-200025" algn="l" defTabSz="342900" rtl="0" eaLnBrk="1" latinLnBrk="0" hangingPunct="1">
        <a:spcBef>
          <a:spcPts val="0"/>
        </a:spcBef>
        <a:spcAft>
          <a:spcPts val="450"/>
        </a:spcAft>
        <a:buClr>
          <a:schemeClr val="tx2"/>
        </a:buClr>
        <a:buFont typeface="Arial"/>
        <a:buChar char="•"/>
        <a:defRPr sz="900" b="0" i="0" kern="1200">
          <a:solidFill>
            <a:schemeClr val="tx1"/>
          </a:solidFill>
          <a:latin typeface="+mn-lt"/>
          <a:ea typeface="+mn-ea"/>
          <a:cs typeface="Gill Sans Infant Std"/>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56309"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4634" y="309600"/>
            <a:ext cx="8282640" cy="506900"/>
          </a:xfrm>
          <a:prstGeom prst="rect">
            <a:avLst/>
          </a:prstGeom>
        </p:spPr>
        <p:txBody>
          <a:bodyPr vert="horz" lIns="0" tIns="0" rIns="0" bIns="0" rtlCol="0" anchor="ctr">
            <a:noAutofit/>
          </a:bodyPr>
          <a:lstStyle/>
          <a:p>
            <a:r>
              <a:rPr lang="sv-SE"/>
              <a:t>Klicka här för att ändra format</a:t>
            </a:r>
            <a:endParaRPr lang="en-US"/>
          </a:p>
        </p:txBody>
      </p:sp>
      <p:sp>
        <p:nvSpPr>
          <p:cNvPr id="3" name="Text Placeholder 2"/>
          <p:cNvSpPr>
            <a:spLocks noGrp="1"/>
          </p:cNvSpPr>
          <p:nvPr>
            <p:ph type="body" idx="1"/>
          </p:nvPr>
        </p:nvSpPr>
        <p:spPr>
          <a:xfrm>
            <a:off x="431147" y="1600200"/>
            <a:ext cx="8276127" cy="47069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6448992" y="6441021"/>
            <a:ext cx="1581319" cy="365125"/>
          </a:xfrm>
          <a:prstGeom prst="rect">
            <a:avLst/>
          </a:prstGeom>
        </p:spPr>
        <p:txBody>
          <a:bodyPr vert="horz" lIns="91440" tIns="45720" rIns="91440" bIns="45720" rtlCol="0" anchor="ctr"/>
          <a:lstStyle>
            <a:lvl1pPr algn="l">
              <a:defRPr sz="750" b="0" i="0">
                <a:solidFill>
                  <a:schemeClr val="tx1"/>
                </a:solidFill>
                <a:latin typeface="Gill Sans Infant Std"/>
                <a:cs typeface="Gill Sans Infant Std"/>
              </a:defRPr>
            </a:lvl1pPr>
          </a:lstStyle>
          <a:p>
            <a:r>
              <a:rPr lang="sv-SE"/>
              <a:t>26 April 2016</a:t>
            </a:r>
            <a:endParaRPr lang="en-US"/>
          </a:p>
        </p:txBody>
      </p:sp>
      <p:sp>
        <p:nvSpPr>
          <p:cNvPr id="5" name="Footer Placeholder 4"/>
          <p:cNvSpPr>
            <a:spLocks noGrp="1"/>
          </p:cNvSpPr>
          <p:nvPr>
            <p:ph type="ftr" sz="quarter" idx="3"/>
          </p:nvPr>
        </p:nvSpPr>
        <p:spPr>
          <a:xfrm>
            <a:off x="2525023" y="6441021"/>
            <a:ext cx="3824978" cy="365125"/>
          </a:xfrm>
          <a:prstGeom prst="rect">
            <a:avLst/>
          </a:prstGeom>
        </p:spPr>
        <p:txBody>
          <a:bodyPr vert="horz" lIns="91440" tIns="45720" rIns="91440" bIns="45720" rtlCol="0" anchor="ctr"/>
          <a:lstStyle>
            <a:lvl1pPr algn="l">
              <a:defRPr sz="750" b="0" i="0">
                <a:solidFill>
                  <a:schemeClr val="tx1"/>
                </a:solidFill>
                <a:latin typeface="Gill Sans Infant Std"/>
                <a:cs typeface="Gill Sans Infant Std"/>
              </a:defRPr>
            </a:lvl1pPr>
          </a:lstStyle>
          <a:p>
            <a:r>
              <a:rPr lang="sv-SE"/>
              <a:t>Ändra presentationens namn i Sidhuvud och Använd för alla</a:t>
            </a:r>
            <a:endParaRPr lang="en-US"/>
          </a:p>
        </p:txBody>
      </p:sp>
      <p:sp>
        <p:nvSpPr>
          <p:cNvPr id="6" name="Slide Number Placeholder 5"/>
          <p:cNvSpPr>
            <a:spLocks noGrp="1"/>
          </p:cNvSpPr>
          <p:nvPr>
            <p:ph type="sldNum" sz="quarter" idx="4"/>
          </p:nvPr>
        </p:nvSpPr>
        <p:spPr>
          <a:xfrm>
            <a:off x="8030311" y="6441021"/>
            <a:ext cx="773723" cy="365125"/>
          </a:xfrm>
          <a:prstGeom prst="rect">
            <a:avLst/>
          </a:prstGeom>
        </p:spPr>
        <p:txBody>
          <a:bodyPr vert="horz" lIns="91440" tIns="45720" rIns="91440" bIns="45720" rtlCol="0" anchor="ctr"/>
          <a:lstStyle>
            <a:lvl1pPr algn="r">
              <a:defRPr sz="750" b="0" i="0">
                <a:solidFill>
                  <a:schemeClr val="tx1"/>
                </a:solidFill>
                <a:latin typeface="Gill Sans Infant Std"/>
                <a:cs typeface="Gill Sans Infant Std"/>
              </a:defRPr>
            </a:lvl1pPr>
          </a:lstStyle>
          <a:p>
            <a:fld id="{C3FDE51E-0052-334C-A4B2-C567FE9F326F}" type="slidenum">
              <a:rPr lang="en-US" smtClean="0"/>
              <a:pPr/>
              <a:t>‹#›</a:t>
            </a:fld>
            <a:endParaRPr lang="en-US"/>
          </a:p>
        </p:txBody>
      </p:sp>
      <p:cxnSp>
        <p:nvCxnSpPr>
          <p:cNvPr id="13" name="Straight Connector 12"/>
          <p:cNvCxnSpPr/>
          <p:nvPr/>
        </p:nvCxnSpPr>
        <p:spPr>
          <a:xfrm flipH="1">
            <a:off x="2466406"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390374" y="6432217"/>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424636" y="1124217"/>
            <a:ext cx="8305800" cy="57912"/>
          </a:xfrm>
          <a:prstGeom prst="rect">
            <a:avLst/>
          </a:prstGeom>
        </p:spPr>
      </p:pic>
      <p:pic>
        <p:nvPicPr>
          <p:cNvPr id="16" name="Bildobjekt 15"/>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537882" y="6329139"/>
            <a:ext cx="1293426" cy="517174"/>
          </a:xfrm>
          <a:prstGeom prst="rect">
            <a:avLst/>
          </a:prstGeom>
        </p:spPr>
      </p:pic>
    </p:spTree>
    <p:extLst>
      <p:ext uri="{BB962C8B-B14F-4D97-AF65-F5344CB8AC3E}">
        <p14:creationId xmlns:p14="http://schemas.microsoft.com/office/powerpoint/2010/main" val="28692220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342900" rtl="0" eaLnBrk="1" latinLnBrk="0" hangingPunct="1">
        <a:spcBef>
          <a:spcPct val="0"/>
        </a:spcBef>
        <a:buNone/>
        <a:defRPr sz="3600" b="1" i="0" kern="1200">
          <a:solidFill>
            <a:schemeClr val="tx1"/>
          </a:solidFill>
          <a:latin typeface="Trade Gothic LT Com Cn" panose="020B0806040303020004" pitchFamily="34" charset="0"/>
          <a:ea typeface="+mj-ea"/>
          <a:cs typeface="Times New Roman" panose="02020603050405020304" pitchFamily="18" charset="0"/>
        </a:defRPr>
      </a:lvl1pPr>
    </p:titleStyle>
    <p:bodyStyle>
      <a:lvl1pPr marL="0" indent="0" algn="l" defTabSz="342900" rtl="0" eaLnBrk="1" latinLnBrk="0" hangingPunct="1">
        <a:spcBef>
          <a:spcPts val="0"/>
        </a:spcBef>
        <a:spcAft>
          <a:spcPts val="450"/>
        </a:spcAft>
        <a:buFont typeface="Arial"/>
        <a:buNone/>
        <a:defRPr sz="1350" b="1" i="0" kern="1200">
          <a:solidFill>
            <a:schemeClr val="tx2"/>
          </a:solidFill>
          <a:latin typeface="Gill Sans Infant Std"/>
          <a:ea typeface="+mn-ea"/>
          <a:cs typeface="Gill Sans Infant Std"/>
        </a:defRPr>
      </a:lvl1pPr>
      <a:lvl2pPr marL="0" indent="0" algn="l" defTabSz="342900" rtl="0" eaLnBrk="1" latinLnBrk="0" hangingPunct="1">
        <a:spcBef>
          <a:spcPts val="0"/>
        </a:spcBef>
        <a:spcAft>
          <a:spcPts val="450"/>
        </a:spcAft>
        <a:buFont typeface="Arial"/>
        <a:buNone/>
        <a:defRPr sz="1125" b="0" i="0" kern="1200">
          <a:solidFill>
            <a:schemeClr val="tx1"/>
          </a:solidFill>
          <a:latin typeface="Gill Sans Infant Std"/>
          <a:ea typeface="+mn-ea"/>
          <a:cs typeface="Gill Sans Infant Std"/>
        </a:defRPr>
      </a:lvl2pPr>
      <a:lvl3pPr marL="200025" indent="-200025" algn="l" defTabSz="342900" rtl="0" eaLnBrk="1" latinLnBrk="0" hangingPunct="1">
        <a:spcBef>
          <a:spcPts val="0"/>
        </a:spcBef>
        <a:spcAft>
          <a:spcPts val="450"/>
        </a:spcAft>
        <a:buClr>
          <a:schemeClr val="tx2"/>
        </a:buClr>
        <a:buFont typeface="Arial"/>
        <a:buChar char="•"/>
        <a:defRPr sz="1050" b="0" i="0" kern="1200">
          <a:solidFill>
            <a:schemeClr val="tx1"/>
          </a:solidFill>
          <a:latin typeface="Gill Sans Infant Std"/>
          <a:ea typeface="+mn-ea"/>
          <a:cs typeface="Gill Sans Infant Std"/>
        </a:defRPr>
      </a:lvl3pPr>
      <a:lvl4pPr marL="406004" indent="-205979" algn="l" defTabSz="342900" rtl="0" eaLnBrk="1" latinLnBrk="0" hangingPunct="1">
        <a:spcBef>
          <a:spcPts val="0"/>
        </a:spcBef>
        <a:spcAft>
          <a:spcPts val="450"/>
        </a:spcAft>
        <a:buFont typeface="Arial"/>
        <a:buChar char="–"/>
        <a:defRPr sz="975" b="0" i="0" kern="1200">
          <a:solidFill>
            <a:schemeClr val="tx1"/>
          </a:solidFill>
          <a:latin typeface="Gill Sans Infant Std"/>
          <a:ea typeface="+mn-ea"/>
          <a:cs typeface="Gill Sans Infant Std"/>
        </a:defRPr>
      </a:lvl4pPr>
      <a:lvl5pPr marL="606029" indent="-200025" algn="l" defTabSz="342900" rtl="0" eaLnBrk="1" latinLnBrk="0" hangingPunct="1">
        <a:spcBef>
          <a:spcPts val="0"/>
        </a:spcBef>
        <a:spcAft>
          <a:spcPts val="450"/>
        </a:spcAft>
        <a:buClr>
          <a:schemeClr val="tx2"/>
        </a:buClr>
        <a:buFont typeface="Arial"/>
        <a:buChar char="•"/>
        <a:defRPr sz="900" b="0" i="0" kern="1200">
          <a:solidFill>
            <a:schemeClr val="tx1"/>
          </a:solidFill>
          <a:latin typeface="Gill Sans Infant Std"/>
          <a:ea typeface="+mn-ea"/>
          <a:cs typeface="Gill Sans Infant Std"/>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video" Target="https://www.youtube.com/embed/hwrxriL4SDM?feature=oembed" TargetMode="Externa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video" Target="https://www.youtube.com/embed/SkPVzxmQ-Vs?feature=oembed" TargetMode="External"/><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3.jpe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8CA08DD8-B68D-6A58-AF7A-46EA64A8FEBA}"/>
              </a:ext>
            </a:extLst>
          </p:cNvPr>
          <p:cNvSpPr>
            <a:spLocks noGrp="1"/>
          </p:cNvSpPr>
          <p:nvPr>
            <p:ph type="dt" sz="half" idx="11"/>
          </p:nvPr>
        </p:nvSpPr>
        <p:spPr/>
        <p:txBody>
          <a:bodyPr/>
          <a:lstStyle/>
          <a:p>
            <a:fld id="{4DB84A28-1971-4624-8B1B-676B387347F7}" type="datetime1">
              <a:rPr lang="sv-SE" smtClean="0"/>
              <a:t>2024-09-02</a:t>
            </a:fld>
            <a:endParaRPr lang="en-UK"/>
          </a:p>
        </p:txBody>
      </p:sp>
      <p:sp>
        <p:nvSpPr>
          <p:cNvPr id="5" name="Platshållare för sidfot 4">
            <a:extLst>
              <a:ext uri="{FF2B5EF4-FFF2-40B4-BE49-F238E27FC236}">
                <a16:creationId xmlns:a16="http://schemas.microsoft.com/office/drawing/2014/main" id="{8823E850-7D37-37CD-80C6-E64FD297ECC1}"/>
              </a:ext>
            </a:extLst>
          </p:cNvPr>
          <p:cNvSpPr>
            <a:spLocks noGrp="1"/>
          </p:cNvSpPr>
          <p:nvPr>
            <p:ph type="ftr" sz="quarter" idx="4294967295"/>
          </p:nvPr>
        </p:nvSpPr>
        <p:spPr>
          <a:xfrm>
            <a:off x="0" y="6457950"/>
            <a:ext cx="5346700" cy="184150"/>
          </a:xfrm>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917CF0F-80C5-AAEB-7483-FCCA2182B931}"/>
              </a:ext>
            </a:extLst>
          </p:cNvPr>
          <p:cNvSpPr>
            <a:spLocks noGrp="1"/>
          </p:cNvSpPr>
          <p:nvPr>
            <p:ph type="sldNum" sz="quarter" idx="4294967295"/>
          </p:nvPr>
        </p:nvSpPr>
        <p:spPr>
          <a:xfrm>
            <a:off x="8662988" y="6457950"/>
            <a:ext cx="481012" cy="184150"/>
          </a:xfrm>
        </p:spPr>
        <p:txBody>
          <a:bodyPr/>
          <a:lstStyle/>
          <a:p>
            <a:fld id="{BF413B3B-BFB3-42E3-B409-FAAF558C2ACC}" type="slidenum">
              <a:rPr lang="en-UK" smtClean="0"/>
              <a:pPr/>
              <a:t>1</a:t>
            </a:fld>
            <a:endParaRPr lang="en-UK"/>
          </a:p>
        </p:txBody>
      </p:sp>
      <p:pic>
        <p:nvPicPr>
          <p:cNvPr id="7" name="Bildobjekt 6">
            <a:extLst>
              <a:ext uri="{FF2B5EF4-FFF2-40B4-BE49-F238E27FC236}">
                <a16:creationId xmlns:a16="http://schemas.microsoft.com/office/drawing/2014/main" id="{9C24CB21-748D-B240-EAE7-BCE6F76EE0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08046" y="-299893"/>
            <a:ext cx="4393689" cy="2470244"/>
          </a:xfrm>
          <a:prstGeom prst="rect">
            <a:avLst/>
          </a:prstGeom>
        </p:spPr>
      </p:pic>
      <p:sp>
        <p:nvSpPr>
          <p:cNvPr id="8" name="textruta 7">
            <a:extLst>
              <a:ext uri="{FF2B5EF4-FFF2-40B4-BE49-F238E27FC236}">
                <a16:creationId xmlns:a16="http://schemas.microsoft.com/office/drawing/2014/main" id="{1F5E865A-E0DD-803F-5682-4D7FB21F6487}"/>
              </a:ext>
            </a:extLst>
          </p:cNvPr>
          <p:cNvSpPr txBox="1"/>
          <p:nvPr/>
        </p:nvSpPr>
        <p:spPr>
          <a:xfrm>
            <a:off x="1447929" y="1490982"/>
            <a:ext cx="6513922" cy="2092881"/>
          </a:xfrm>
          <a:prstGeom prst="rect">
            <a:avLst/>
          </a:prstGeom>
          <a:noFill/>
          <a:ln>
            <a:noFill/>
          </a:ln>
        </p:spPr>
        <p:txBody>
          <a:bodyPr wrap="square" rtlCol="0">
            <a:spAutoFit/>
          </a:bodyPr>
          <a:lstStyle/>
          <a:p>
            <a:endParaRPr lang="sv-SE" sz="1600" dirty="0"/>
          </a:p>
          <a:p>
            <a:pPr algn="ctr">
              <a:spcBef>
                <a:spcPct val="0"/>
              </a:spcBef>
            </a:pPr>
            <a:r>
              <a:rPr lang="sv-SE" sz="3200" dirty="0">
                <a:latin typeface="Gill Sans Infant Std"/>
                <a:ea typeface="+mj-ea"/>
              </a:rPr>
              <a:t>Förebyggande arbete, </a:t>
            </a:r>
          </a:p>
          <a:p>
            <a:pPr algn="ctr">
              <a:spcBef>
                <a:spcPct val="0"/>
              </a:spcBef>
            </a:pPr>
            <a:r>
              <a:rPr lang="sv-SE" sz="3200" dirty="0">
                <a:latin typeface="Gill Sans Infant Std"/>
                <a:ea typeface="+mj-ea"/>
              </a:rPr>
              <a:t>stödverksamhet och påverkansarbete</a:t>
            </a:r>
          </a:p>
          <a:p>
            <a:pPr algn="ctr">
              <a:spcBef>
                <a:spcPct val="0"/>
              </a:spcBef>
            </a:pPr>
            <a:r>
              <a:rPr lang="sv-SE" sz="3200" dirty="0">
                <a:latin typeface="Gill Sans Infant Std"/>
                <a:ea typeface="+mj-ea"/>
              </a:rPr>
              <a:t>Barn, viktiga vuxna och beslutsfattare</a:t>
            </a:r>
          </a:p>
          <a:p>
            <a:pPr algn="l"/>
            <a:endParaRPr lang="sv-SE" dirty="0">
              <a:solidFill>
                <a:schemeClr val="bg1"/>
              </a:solidFill>
            </a:endParaRPr>
          </a:p>
        </p:txBody>
      </p:sp>
      <p:pic>
        <p:nvPicPr>
          <p:cNvPr id="9" name="Bildobjekt 8">
            <a:extLst>
              <a:ext uri="{FF2B5EF4-FFF2-40B4-BE49-F238E27FC236}">
                <a16:creationId xmlns:a16="http://schemas.microsoft.com/office/drawing/2014/main" id="{921DD8C0-7283-585E-D3EA-49D218405AF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3907" y="3514383"/>
            <a:ext cx="3918647" cy="2612431"/>
          </a:xfrm>
          <a:prstGeom prst="rect">
            <a:avLst/>
          </a:prstGeom>
          <a:effectLst>
            <a:outerShdw blurRad="50800" dist="38100" dir="2700000" algn="tl" rotWithShape="0">
              <a:prstClr val="black">
                <a:alpha val="40000"/>
              </a:prstClr>
            </a:outerShdw>
          </a:effectLst>
        </p:spPr>
      </p:pic>
      <p:pic>
        <p:nvPicPr>
          <p:cNvPr id="10" name="Bildobjekt 9">
            <a:extLst>
              <a:ext uri="{FF2B5EF4-FFF2-40B4-BE49-F238E27FC236}">
                <a16:creationId xmlns:a16="http://schemas.microsoft.com/office/drawing/2014/main" id="{63D021A7-8102-E0BC-2FEA-B1ACB1A93C6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4507" y="3514486"/>
            <a:ext cx="3947079" cy="261583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669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hjärta, Alla hjärtans dag, röd, konst&#10;&#10;Automatiskt genererad beskrivning">
            <a:extLst>
              <a:ext uri="{FF2B5EF4-FFF2-40B4-BE49-F238E27FC236}">
                <a16:creationId xmlns:a16="http://schemas.microsoft.com/office/drawing/2014/main" id="{7BA113F3-53FA-8F6C-9AF8-6BEFD9BBB9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2908" y="5280859"/>
            <a:ext cx="1422797" cy="1497436"/>
          </a:xfrm>
          <a:prstGeom prst="rect">
            <a:avLst/>
          </a:prstGeom>
        </p:spPr>
      </p:pic>
      <p:sp>
        <p:nvSpPr>
          <p:cNvPr id="4" name="Platshållare för datum 3">
            <a:extLst>
              <a:ext uri="{FF2B5EF4-FFF2-40B4-BE49-F238E27FC236}">
                <a16:creationId xmlns:a16="http://schemas.microsoft.com/office/drawing/2014/main" id="{48BD08DA-0C48-0531-07E5-B2AE358B337C}"/>
              </a:ext>
            </a:extLst>
          </p:cNvPr>
          <p:cNvSpPr>
            <a:spLocks noGrp="1"/>
          </p:cNvSpPr>
          <p:nvPr>
            <p:ph type="dt" sz="half" idx="10"/>
          </p:nvPr>
        </p:nvSpPr>
        <p:spPr/>
        <p:txBody>
          <a:bodyPr/>
          <a:lstStyle/>
          <a:p>
            <a:fld id="{4DB84A28-1971-4624-8B1B-676B387347F7}" type="datetime1">
              <a:rPr lang="sv-SE" smtClean="0"/>
              <a:t>2024-09-02</a:t>
            </a:fld>
            <a:endParaRPr lang="en-UK"/>
          </a:p>
        </p:txBody>
      </p:sp>
      <p:sp>
        <p:nvSpPr>
          <p:cNvPr id="5" name="Platshållare för sidfot 4">
            <a:extLst>
              <a:ext uri="{FF2B5EF4-FFF2-40B4-BE49-F238E27FC236}">
                <a16:creationId xmlns:a16="http://schemas.microsoft.com/office/drawing/2014/main" id="{A7AC88B2-0E34-2B7B-E2CB-C1745886DC9F}"/>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89E1A7A-236B-F9EF-1DA3-724ABC1A84C5}"/>
              </a:ext>
            </a:extLst>
          </p:cNvPr>
          <p:cNvSpPr>
            <a:spLocks noGrp="1"/>
          </p:cNvSpPr>
          <p:nvPr>
            <p:ph type="sldNum" sz="quarter" idx="12"/>
          </p:nvPr>
        </p:nvSpPr>
        <p:spPr/>
        <p:txBody>
          <a:bodyPr/>
          <a:lstStyle/>
          <a:p>
            <a:fld id="{BF413B3B-BFB3-42E3-B409-FAAF558C2ACC}" type="slidenum">
              <a:rPr lang="en-UK" smtClean="0"/>
              <a:pPr/>
              <a:t>10</a:t>
            </a:fld>
            <a:endParaRPr lang="en-UK"/>
          </a:p>
        </p:txBody>
      </p:sp>
      <p:sp>
        <p:nvSpPr>
          <p:cNvPr id="3" name="Rubrik 2">
            <a:extLst>
              <a:ext uri="{FF2B5EF4-FFF2-40B4-BE49-F238E27FC236}">
                <a16:creationId xmlns:a16="http://schemas.microsoft.com/office/drawing/2014/main" id="{5B7A758A-3062-A0B2-A051-F21F88DA46CA}"/>
              </a:ext>
            </a:extLst>
          </p:cNvPr>
          <p:cNvSpPr>
            <a:spLocks noGrp="1"/>
          </p:cNvSpPr>
          <p:nvPr>
            <p:ph type="title"/>
          </p:nvPr>
        </p:nvSpPr>
        <p:spPr/>
        <p:txBody>
          <a:bodyPr>
            <a:normAutofit/>
          </a:bodyPr>
          <a:lstStyle/>
          <a:p>
            <a:r>
              <a:rPr lang="sv-SE"/>
              <a:t>Kärleken är Fri bygger på 3 grundprinciper:</a:t>
            </a:r>
          </a:p>
        </p:txBody>
      </p:sp>
      <p:graphicFrame>
        <p:nvGraphicFramePr>
          <p:cNvPr id="10" name="Diagram 9">
            <a:extLst>
              <a:ext uri="{FF2B5EF4-FFF2-40B4-BE49-F238E27FC236}">
                <a16:creationId xmlns:a16="http://schemas.microsoft.com/office/drawing/2014/main" id="{B0732169-675F-B85B-7EF6-3C017BBDA26D}"/>
              </a:ext>
            </a:extLst>
          </p:cNvPr>
          <p:cNvGraphicFramePr/>
          <p:nvPr>
            <p:extLst>
              <p:ext uri="{D42A27DB-BD31-4B8C-83A1-F6EECF244321}">
                <p14:modId xmlns:p14="http://schemas.microsoft.com/office/powerpoint/2010/main" val="2443854662"/>
              </p:ext>
            </p:extLst>
          </p:nvPr>
        </p:nvGraphicFramePr>
        <p:xfrm>
          <a:off x="597853" y="1871742"/>
          <a:ext cx="6625797" cy="4494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996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B3EC6E4-739A-30DF-4854-B474682054D7}"/>
              </a:ext>
            </a:extLst>
          </p:cNvPr>
          <p:cNvSpPr>
            <a:spLocks noGrp="1"/>
          </p:cNvSpPr>
          <p:nvPr>
            <p:ph type="dt" sz="half" idx="10"/>
          </p:nvPr>
        </p:nvSpPr>
        <p:spPr/>
        <p:txBody>
          <a:bodyPr/>
          <a:lstStyle/>
          <a:p>
            <a:fld id="{4DB84A28-1971-4624-8B1B-676B387347F7}" type="datetime1">
              <a:rPr lang="sv-SE" smtClean="0"/>
              <a:t>2024-09-02</a:t>
            </a:fld>
            <a:endParaRPr lang="en-UK"/>
          </a:p>
        </p:txBody>
      </p:sp>
      <p:sp>
        <p:nvSpPr>
          <p:cNvPr id="5" name="Platshållare för sidfot 4">
            <a:extLst>
              <a:ext uri="{FF2B5EF4-FFF2-40B4-BE49-F238E27FC236}">
                <a16:creationId xmlns:a16="http://schemas.microsoft.com/office/drawing/2014/main" id="{71F7DA3A-B3A8-F02E-2B48-4AA7BDB5E10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2009B0AA-27E9-1EB1-8751-A0E9417462AD}"/>
              </a:ext>
            </a:extLst>
          </p:cNvPr>
          <p:cNvSpPr>
            <a:spLocks noGrp="1"/>
          </p:cNvSpPr>
          <p:nvPr>
            <p:ph type="sldNum" sz="quarter" idx="12"/>
          </p:nvPr>
        </p:nvSpPr>
        <p:spPr/>
        <p:txBody>
          <a:bodyPr/>
          <a:lstStyle/>
          <a:p>
            <a:fld id="{BF413B3B-BFB3-42E3-B409-FAAF558C2ACC}" type="slidenum">
              <a:rPr lang="en-UK" smtClean="0"/>
              <a:pPr/>
              <a:t>11</a:t>
            </a:fld>
            <a:endParaRPr lang="en-UK"/>
          </a:p>
        </p:txBody>
      </p:sp>
      <p:sp>
        <p:nvSpPr>
          <p:cNvPr id="3" name="Rubrik 2">
            <a:extLst>
              <a:ext uri="{FF2B5EF4-FFF2-40B4-BE49-F238E27FC236}">
                <a16:creationId xmlns:a16="http://schemas.microsoft.com/office/drawing/2014/main" id="{119CC386-2589-E8C5-99AC-FF79695DEAD9}"/>
              </a:ext>
            </a:extLst>
          </p:cNvPr>
          <p:cNvSpPr>
            <a:spLocks noGrp="1"/>
          </p:cNvSpPr>
          <p:nvPr>
            <p:ph type="title"/>
          </p:nvPr>
        </p:nvSpPr>
        <p:spPr/>
        <p:txBody>
          <a:bodyPr>
            <a:normAutofit/>
          </a:bodyPr>
          <a:lstStyle/>
          <a:p>
            <a:r>
              <a:rPr lang="sv-SE" sz="3600"/>
              <a:t>Kärleken är Fris </a:t>
            </a:r>
            <a:r>
              <a:rPr lang="sv-SE" sz="3600" err="1"/>
              <a:t>skolkoncepet</a:t>
            </a:r>
            <a:endParaRPr lang="sv-SE"/>
          </a:p>
        </p:txBody>
      </p:sp>
      <p:pic>
        <p:nvPicPr>
          <p:cNvPr id="8" name="Onlinemedia 7" title="Rädda Barnens projekt Dina Rättigheter">
            <a:hlinkClick r:id="" action="ppaction://media"/>
            <a:extLst>
              <a:ext uri="{FF2B5EF4-FFF2-40B4-BE49-F238E27FC236}">
                <a16:creationId xmlns:a16="http://schemas.microsoft.com/office/drawing/2014/main" id="{6B2D648D-2767-EFDB-1F38-AF62C86B65F2}"/>
              </a:ext>
            </a:extLst>
          </p:cNvPr>
          <p:cNvPicPr>
            <a:picLocks noGrp="1" noRot="1" noChangeAspect="1"/>
          </p:cNvPicPr>
          <p:nvPr>
            <p:ph type="pic" sz="quarter" idx="13"/>
            <a:videoFile r:link="rId1"/>
          </p:nvPr>
        </p:nvPicPr>
        <p:blipFill>
          <a:blip r:embed="rId4"/>
          <a:srcRect t="226" b="226"/>
          <a:stretch/>
        </p:blipFill>
        <p:spPr>
          <a:xfrm>
            <a:off x="608013" y="2033588"/>
            <a:ext cx="7143750" cy="4017962"/>
          </a:xfrm>
          <a:prstGeom prst="rect">
            <a:avLst/>
          </a:prstGeom>
        </p:spPr>
      </p:pic>
    </p:spTree>
    <p:extLst>
      <p:ext uri="{BB962C8B-B14F-4D97-AF65-F5344CB8AC3E}">
        <p14:creationId xmlns:p14="http://schemas.microsoft.com/office/powerpoint/2010/main" val="351182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rundade hörn 25">
            <a:extLst>
              <a:ext uri="{FF2B5EF4-FFF2-40B4-BE49-F238E27FC236}">
                <a16:creationId xmlns:a16="http://schemas.microsoft.com/office/drawing/2014/main" id="{D9F36023-A595-1905-691D-99B5D00CDD3B}"/>
              </a:ext>
            </a:extLst>
          </p:cNvPr>
          <p:cNvSpPr/>
          <p:nvPr/>
        </p:nvSpPr>
        <p:spPr>
          <a:xfrm>
            <a:off x="7478578" y="3697626"/>
            <a:ext cx="1475891" cy="1631611"/>
          </a:xfrm>
          <a:prstGeom prst="roundRect">
            <a:avLst/>
          </a:prstGeom>
          <a:solidFill>
            <a:srgbClr val="E7A197"/>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b" anchorCtr="0"/>
          <a:lstStyle/>
          <a:p>
            <a:pPr marL="128588" indent="-128588" defTabSz="685800">
              <a:buFont typeface="Arial" panose="020B0604020202020204" pitchFamily="34" charset="0"/>
              <a:buChar char="•"/>
            </a:pPr>
            <a:r>
              <a:rPr lang="sv-SE" sz="1050" dirty="0">
                <a:solidFill>
                  <a:srgbClr val="000000"/>
                </a:solidFill>
                <a:latin typeface="Lato"/>
                <a:ea typeface="Lato"/>
                <a:cs typeface="Calibri"/>
              </a:rPr>
              <a:t>Enkät elever </a:t>
            </a:r>
          </a:p>
          <a:p>
            <a:pPr marL="128588" indent="-128588" defTabSz="685800">
              <a:buFont typeface="Arial" panose="020B0604020202020204" pitchFamily="34" charset="0"/>
              <a:buChar char="•"/>
            </a:pPr>
            <a:r>
              <a:rPr lang="sv-SE" sz="1050" dirty="0">
                <a:solidFill>
                  <a:srgbClr val="000000"/>
                </a:solidFill>
                <a:latin typeface="Lato"/>
                <a:cs typeface="Segoe UI"/>
              </a:rPr>
              <a:t> Enkät samverkansgrupp</a:t>
            </a:r>
            <a:endParaRPr lang="sv-SE" sz="1050" dirty="0">
              <a:solidFill>
                <a:srgbClr val="000000"/>
              </a:solidFill>
              <a:latin typeface="Lato"/>
            </a:endParaRPr>
          </a:p>
          <a:p>
            <a:pPr marL="128588" indent="-128588" defTabSz="685800">
              <a:buFont typeface="Arial" panose="020B0604020202020204" pitchFamily="34" charset="0"/>
              <a:buChar char="•"/>
            </a:pPr>
            <a:r>
              <a:rPr lang="sv-SE" sz="1050" dirty="0">
                <a:solidFill>
                  <a:srgbClr val="000000"/>
                </a:solidFill>
                <a:latin typeface="Lato"/>
                <a:cs typeface="Segoe UI"/>
              </a:rPr>
              <a:t>Genomgång resultat </a:t>
            </a:r>
            <a:endParaRPr lang="sv-SE" sz="1050" dirty="0">
              <a:solidFill>
                <a:srgbClr val="000000"/>
              </a:solidFill>
              <a:latin typeface="Lato"/>
            </a:endParaRPr>
          </a:p>
          <a:p>
            <a:pPr marL="128588" indent="-128588" defTabSz="685800">
              <a:buFont typeface="Arial" panose="020B0604020202020204" pitchFamily="34" charset="0"/>
              <a:buChar char="•"/>
            </a:pPr>
            <a:r>
              <a:rPr lang="sv-SE" sz="1050" dirty="0">
                <a:solidFill>
                  <a:srgbClr val="000000"/>
                </a:solidFill>
                <a:latin typeface="Lato"/>
                <a:cs typeface="Segoe UI"/>
              </a:rPr>
              <a:t>Återkoppling till </a:t>
            </a:r>
            <a:r>
              <a:rPr lang="sv-SE" sz="1050" dirty="0">
                <a:solidFill>
                  <a:srgbClr val="000000"/>
                </a:solidFill>
                <a:latin typeface="Lato"/>
                <a:ea typeface="Calibri"/>
                <a:cs typeface="Segoe UI"/>
              </a:rPr>
              <a:t>skola</a:t>
            </a:r>
            <a:r>
              <a:rPr lang="sv-SE" sz="1050" dirty="0">
                <a:solidFill>
                  <a:srgbClr val="000000"/>
                </a:solidFill>
                <a:latin typeface="Lato"/>
                <a:cs typeface="Segoe UI"/>
              </a:rPr>
              <a:t> </a:t>
            </a:r>
            <a:endParaRPr lang="sv-SE" sz="1050" dirty="0">
              <a:solidFill>
                <a:srgbClr val="000000"/>
              </a:solidFill>
              <a:latin typeface="Lato"/>
            </a:endParaRPr>
          </a:p>
        </p:txBody>
      </p:sp>
      <p:sp>
        <p:nvSpPr>
          <p:cNvPr id="5" name="TextBox 4">
            <a:extLst>
              <a:ext uri="{FF2B5EF4-FFF2-40B4-BE49-F238E27FC236}">
                <a16:creationId xmlns:a16="http://schemas.microsoft.com/office/drawing/2014/main" id="{979C55A8-8D5F-9A44-A251-7381460D0CA8}"/>
              </a:ext>
            </a:extLst>
          </p:cNvPr>
          <p:cNvSpPr txBox="1"/>
          <p:nvPr/>
        </p:nvSpPr>
        <p:spPr>
          <a:xfrm>
            <a:off x="4569568" y="5793001"/>
            <a:ext cx="3528392" cy="230832"/>
          </a:xfrm>
          <a:prstGeom prst="rect">
            <a:avLst/>
          </a:prstGeom>
          <a:noFill/>
        </p:spPr>
        <p:txBody>
          <a:bodyPr wrap="square" rtlCol="0">
            <a:spAutoFit/>
          </a:bodyPr>
          <a:lstStyle/>
          <a:p>
            <a:pPr defTabSz="685800"/>
            <a:r>
              <a:rPr lang="sv-SE" sz="900" dirty="0" err="1">
                <a:solidFill>
                  <a:schemeClr val="bg1"/>
                </a:solidFill>
                <a:latin typeface="Lato" panose="020F0502020204030203" pitchFamily="34" charset="0"/>
                <a:ea typeface="Lato" panose="020F0502020204030203" pitchFamily="34" charset="0"/>
                <a:cs typeface="Lato" panose="020F0502020204030203" pitchFamily="34" charset="0"/>
              </a:rPr>
              <a:t>Content</a:t>
            </a:r>
            <a:r>
              <a:rPr lang="sv-SE" sz="9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sv-SE" sz="900" dirty="0" err="1">
                <a:solidFill>
                  <a:schemeClr val="bg1"/>
                </a:solidFill>
                <a:latin typeface="Lato" panose="020F0502020204030203" pitchFamily="34" charset="0"/>
                <a:ea typeface="Lato" panose="020F0502020204030203" pitchFamily="34" charset="0"/>
                <a:cs typeface="Lato" panose="020F0502020204030203" pitchFamily="34" charset="0"/>
              </a:rPr>
              <a:t>Hub</a:t>
            </a:r>
            <a:r>
              <a:rPr lang="sv-SE" sz="9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sv-SE" sz="900" dirty="0">
                <a:solidFill>
                  <a:schemeClr val="bg1"/>
                </a:solidFill>
                <a:latin typeface="Lato"/>
              </a:rPr>
              <a:t>CH1304412 </a:t>
            </a:r>
            <a:endParaRPr lang="sv-SE" sz="9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 name="Platshållare för datum 1">
            <a:extLst>
              <a:ext uri="{FF2B5EF4-FFF2-40B4-BE49-F238E27FC236}">
                <a16:creationId xmlns:a16="http://schemas.microsoft.com/office/drawing/2014/main" id="{24C7B651-2555-A11C-34AF-E572DEC17C43}"/>
              </a:ext>
            </a:extLst>
          </p:cNvPr>
          <p:cNvSpPr>
            <a:spLocks noGrp="1"/>
          </p:cNvSpPr>
          <p:nvPr>
            <p:ph type="dt" sz="half" idx="10"/>
          </p:nvPr>
        </p:nvSpPr>
        <p:spPr/>
        <p:txBody>
          <a:bodyPr/>
          <a:lstStyle/>
          <a:p>
            <a:pPr defTabSz="685800"/>
            <a:fld id="{4545CB1F-F496-4C5F-B755-E16D05FB6F35}" type="datetime1">
              <a:rPr lang="sv-SE">
                <a:solidFill>
                  <a:srgbClr val="000000"/>
                </a:solidFill>
                <a:latin typeface="Lato"/>
              </a:rPr>
              <a:pPr defTabSz="685800"/>
              <a:t>2024-09-02</a:t>
            </a:fld>
            <a:endParaRPr lang="en-UK">
              <a:solidFill>
                <a:srgbClr val="000000"/>
              </a:solidFill>
              <a:latin typeface="Lato"/>
            </a:endParaRP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pPr defTabSz="685800"/>
            <a:r>
              <a:rPr lang="sv-SE">
                <a:solidFill>
                  <a:srgbClr val="000000"/>
                </a:solidFill>
                <a:latin typeface="Lato"/>
              </a:rPr>
              <a:t>Varje dag gör vi världen lite bättre för barn.</a:t>
            </a:r>
            <a:endParaRPr lang="en-UK">
              <a:solidFill>
                <a:srgbClr val="000000"/>
              </a:solidFill>
              <a:latin typeface="Lato"/>
            </a:endParaRPr>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pPr defTabSz="685800"/>
            <a:fld id="{BF413B3B-BFB3-42E3-B409-FAAF558C2ACC}" type="slidenum">
              <a:rPr lang="en-UK">
                <a:solidFill>
                  <a:srgbClr val="000000"/>
                </a:solidFill>
                <a:latin typeface="Lato"/>
              </a:rPr>
              <a:pPr defTabSz="685800"/>
              <a:t>12</a:t>
            </a:fld>
            <a:endParaRPr lang="en-UK">
              <a:solidFill>
                <a:srgbClr val="000000"/>
              </a:solidFill>
              <a:latin typeface="Lato"/>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lstStyle/>
          <a:p>
            <a:r>
              <a:rPr lang="sv-SE" sz="3600" dirty="0"/>
              <a:t>Kärleken är Fris process</a:t>
            </a:r>
          </a:p>
        </p:txBody>
      </p:sp>
      <p:sp>
        <p:nvSpPr>
          <p:cNvPr id="10" name="Rektangel: rundade hörn 9">
            <a:extLst>
              <a:ext uri="{FF2B5EF4-FFF2-40B4-BE49-F238E27FC236}">
                <a16:creationId xmlns:a16="http://schemas.microsoft.com/office/drawing/2014/main" id="{3A6E390A-9610-0FBD-8725-F397C83309CB}"/>
              </a:ext>
            </a:extLst>
          </p:cNvPr>
          <p:cNvSpPr/>
          <p:nvPr/>
        </p:nvSpPr>
        <p:spPr>
          <a:xfrm>
            <a:off x="551759" y="2007074"/>
            <a:ext cx="2894115" cy="730696"/>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sv-SE" sz="1400" dirty="0">
                <a:solidFill>
                  <a:srgbClr val="FFFFFF"/>
                </a:solidFill>
                <a:latin typeface="Lato"/>
              </a:rPr>
              <a:t>Starta ny samverkansgrupp/Identifiera nya aktörer</a:t>
            </a:r>
          </a:p>
        </p:txBody>
      </p:sp>
      <p:sp>
        <p:nvSpPr>
          <p:cNvPr id="15" name="Rektangel: rundade hörn 14">
            <a:extLst>
              <a:ext uri="{FF2B5EF4-FFF2-40B4-BE49-F238E27FC236}">
                <a16:creationId xmlns:a16="http://schemas.microsoft.com/office/drawing/2014/main" id="{4F67C541-9D2A-23CD-8206-D977EFE4FD04}"/>
              </a:ext>
            </a:extLst>
          </p:cNvPr>
          <p:cNvSpPr/>
          <p:nvPr/>
        </p:nvSpPr>
        <p:spPr>
          <a:xfrm>
            <a:off x="7465004" y="3125803"/>
            <a:ext cx="1489465" cy="90525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sv-SE" sz="1400" b="1">
                <a:solidFill>
                  <a:schemeClr val="bg1"/>
                </a:solidFill>
                <a:latin typeface="Lato"/>
              </a:rPr>
              <a:t>Utvärdering och uppföljning</a:t>
            </a:r>
          </a:p>
        </p:txBody>
      </p:sp>
      <p:cxnSp>
        <p:nvCxnSpPr>
          <p:cNvPr id="22" name="Rak pilkoppling 21">
            <a:extLst>
              <a:ext uri="{FF2B5EF4-FFF2-40B4-BE49-F238E27FC236}">
                <a16:creationId xmlns:a16="http://schemas.microsoft.com/office/drawing/2014/main" id="{B494060B-6782-9242-0CFF-E38692142A9A}"/>
              </a:ext>
            </a:extLst>
          </p:cNvPr>
          <p:cNvCxnSpPr>
            <a:cxnSpLocks/>
          </p:cNvCxnSpPr>
          <p:nvPr/>
        </p:nvCxnSpPr>
        <p:spPr>
          <a:xfrm>
            <a:off x="1259318" y="2809458"/>
            <a:ext cx="0" cy="31682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7E18662C-7A3E-3029-B609-1F5D00060C5C}"/>
              </a:ext>
            </a:extLst>
          </p:cNvPr>
          <p:cNvCxnSpPr>
            <a:cxnSpLocks/>
          </p:cNvCxnSpPr>
          <p:nvPr/>
        </p:nvCxnSpPr>
        <p:spPr>
          <a:xfrm>
            <a:off x="1997109" y="3570463"/>
            <a:ext cx="23408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5" name="Rektangel: rundade hörn 24">
            <a:extLst>
              <a:ext uri="{FF2B5EF4-FFF2-40B4-BE49-F238E27FC236}">
                <a16:creationId xmlns:a16="http://schemas.microsoft.com/office/drawing/2014/main" id="{0DE46CDB-6758-7D9A-3340-45ED5AE4D781}"/>
              </a:ext>
            </a:extLst>
          </p:cNvPr>
          <p:cNvSpPr/>
          <p:nvPr/>
        </p:nvSpPr>
        <p:spPr>
          <a:xfrm>
            <a:off x="497777" y="3616769"/>
            <a:ext cx="1495154" cy="1780476"/>
          </a:xfrm>
          <a:prstGeom prst="roundRect">
            <a:avLst/>
          </a:prstGeom>
          <a:solidFill>
            <a:srgbClr val="E7A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marL="128588" indent="-128588" defTabSz="685800">
              <a:buFont typeface="Wingdings" panose="05000000000000000000" pitchFamily="2" charset="2"/>
              <a:buChar char="§"/>
            </a:pPr>
            <a:r>
              <a:rPr lang="sv-SE" sz="1200" dirty="0">
                <a:solidFill>
                  <a:srgbClr val="000000"/>
                </a:solidFill>
                <a:latin typeface="Lato"/>
              </a:rPr>
              <a:t>Boka in skola</a:t>
            </a:r>
          </a:p>
          <a:p>
            <a:pPr marL="128588" indent="-128588" defTabSz="685800">
              <a:buFont typeface="Wingdings" panose="05000000000000000000" pitchFamily="2" charset="2"/>
              <a:buChar char="§"/>
            </a:pPr>
            <a:r>
              <a:rPr lang="sv-SE" sz="1200" dirty="0">
                <a:solidFill>
                  <a:srgbClr val="000000"/>
                </a:solidFill>
                <a:latin typeface="Lato"/>
              </a:rPr>
              <a:t>Bestämma datum</a:t>
            </a:r>
          </a:p>
          <a:p>
            <a:pPr marL="128588" indent="-128588" defTabSz="685800">
              <a:buFont typeface="Wingdings" panose="05000000000000000000" pitchFamily="2" charset="2"/>
              <a:buChar char="§"/>
            </a:pPr>
            <a:r>
              <a:rPr lang="sv-SE" sz="1200" dirty="0">
                <a:solidFill>
                  <a:srgbClr val="000000"/>
                </a:solidFill>
                <a:latin typeface="Lato"/>
              </a:rPr>
              <a:t>Fördela ansvar och bestämma roller</a:t>
            </a:r>
          </a:p>
        </p:txBody>
      </p:sp>
      <p:sp>
        <p:nvSpPr>
          <p:cNvPr id="11" name="Rektangel: rundade hörn 10">
            <a:extLst>
              <a:ext uri="{FF2B5EF4-FFF2-40B4-BE49-F238E27FC236}">
                <a16:creationId xmlns:a16="http://schemas.microsoft.com/office/drawing/2014/main" id="{D7BE57F9-966B-D912-BC5B-6C44A1FCFB8E}"/>
              </a:ext>
            </a:extLst>
          </p:cNvPr>
          <p:cNvSpPr/>
          <p:nvPr/>
        </p:nvSpPr>
        <p:spPr>
          <a:xfrm>
            <a:off x="487992" y="3116295"/>
            <a:ext cx="1495154" cy="98404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sv-SE" sz="1400" b="1" dirty="0">
                <a:solidFill>
                  <a:schemeClr val="bg1"/>
                </a:solidFill>
                <a:latin typeface="Lato"/>
              </a:rPr>
              <a:t>Planering i samverkansgrupp &amp; med skolpersonal​</a:t>
            </a:r>
          </a:p>
        </p:txBody>
      </p:sp>
      <p:sp>
        <p:nvSpPr>
          <p:cNvPr id="28" name="Rektangel: rundade hörn 27">
            <a:extLst>
              <a:ext uri="{FF2B5EF4-FFF2-40B4-BE49-F238E27FC236}">
                <a16:creationId xmlns:a16="http://schemas.microsoft.com/office/drawing/2014/main" id="{3AE56B06-50BB-9C56-6448-12057B64F83A}"/>
              </a:ext>
            </a:extLst>
          </p:cNvPr>
          <p:cNvSpPr/>
          <p:nvPr/>
        </p:nvSpPr>
        <p:spPr>
          <a:xfrm>
            <a:off x="2231189" y="3575608"/>
            <a:ext cx="1475892" cy="1834994"/>
          </a:xfrm>
          <a:prstGeom prst="roundRect">
            <a:avLst/>
          </a:prstGeom>
          <a:solidFill>
            <a:srgbClr val="E7A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marL="171450" indent="-171450" defTabSz="685800">
              <a:buFont typeface="Arial" panose="020B0604020202020204" pitchFamily="34" charset="0"/>
              <a:buChar char="•"/>
            </a:pPr>
            <a:r>
              <a:rPr lang="sv-SE" sz="1200" dirty="0">
                <a:solidFill>
                  <a:srgbClr val="000000"/>
                </a:solidFill>
                <a:latin typeface="Lato"/>
              </a:rPr>
              <a:t>Webbutbildningar</a:t>
            </a:r>
          </a:p>
          <a:p>
            <a:pPr marL="171450" indent="-171450" defTabSz="685800">
              <a:buFont typeface="Arial" panose="020B0604020202020204" pitchFamily="34" charset="0"/>
              <a:buChar char="•"/>
            </a:pPr>
            <a:r>
              <a:rPr lang="sv-SE" sz="1200" dirty="0">
                <a:solidFill>
                  <a:srgbClr val="000000"/>
                </a:solidFill>
                <a:latin typeface="Lato"/>
              </a:rPr>
              <a:t>Gemensam träff</a:t>
            </a:r>
          </a:p>
          <a:p>
            <a:pPr algn="ctr" defTabSz="685800"/>
            <a:endParaRPr lang="sv-SE" sz="1200" dirty="0">
              <a:solidFill>
                <a:srgbClr val="000000"/>
              </a:solidFill>
              <a:latin typeface="Lato"/>
            </a:endParaRPr>
          </a:p>
          <a:p>
            <a:pPr algn="ctr" defTabSz="685800"/>
            <a:endParaRPr lang="sv-SE" sz="1200" dirty="0">
              <a:solidFill>
                <a:srgbClr val="000000"/>
              </a:solidFill>
              <a:latin typeface="Lato"/>
            </a:endParaRPr>
          </a:p>
        </p:txBody>
      </p:sp>
      <p:sp>
        <p:nvSpPr>
          <p:cNvPr id="12" name="Rektangel: rundade hörn 11">
            <a:extLst>
              <a:ext uri="{FF2B5EF4-FFF2-40B4-BE49-F238E27FC236}">
                <a16:creationId xmlns:a16="http://schemas.microsoft.com/office/drawing/2014/main" id="{91D0067F-D6D3-C75C-7181-13F8D6B5556B}"/>
              </a:ext>
            </a:extLst>
          </p:cNvPr>
          <p:cNvSpPr/>
          <p:nvPr/>
        </p:nvSpPr>
        <p:spPr>
          <a:xfrm>
            <a:off x="2238787" y="3116295"/>
            <a:ext cx="1489465" cy="95198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sv-SE" sz="1400" b="1">
                <a:solidFill>
                  <a:schemeClr val="bg1"/>
                </a:solidFill>
                <a:latin typeface="Lato"/>
              </a:rPr>
              <a:t>Utbildning av samverkansgruppen</a:t>
            </a:r>
          </a:p>
        </p:txBody>
      </p:sp>
      <p:cxnSp>
        <p:nvCxnSpPr>
          <p:cNvPr id="31" name="Rak pilkoppling 30">
            <a:extLst>
              <a:ext uri="{FF2B5EF4-FFF2-40B4-BE49-F238E27FC236}">
                <a16:creationId xmlns:a16="http://schemas.microsoft.com/office/drawing/2014/main" id="{6147E96E-6FC5-C101-A052-A612323F4DA6}"/>
              </a:ext>
            </a:extLst>
          </p:cNvPr>
          <p:cNvCxnSpPr>
            <a:cxnSpLocks/>
          </p:cNvCxnSpPr>
          <p:nvPr/>
        </p:nvCxnSpPr>
        <p:spPr>
          <a:xfrm>
            <a:off x="3740080" y="3523148"/>
            <a:ext cx="23408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 name="Rak pilkoppling 31">
            <a:extLst>
              <a:ext uri="{FF2B5EF4-FFF2-40B4-BE49-F238E27FC236}">
                <a16:creationId xmlns:a16="http://schemas.microsoft.com/office/drawing/2014/main" id="{29F6F9C0-D4B7-C806-8782-3606995B2E06}"/>
              </a:ext>
            </a:extLst>
          </p:cNvPr>
          <p:cNvCxnSpPr>
            <a:cxnSpLocks/>
          </p:cNvCxnSpPr>
          <p:nvPr/>
        </p:nvCxnSpPr>
        <p:spPr>
          <a:xfrm>
            <a:off x="5482171" y="3523148"/>
            <a:ext cx="23408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3" name="Rak pilkoppling 32">
            <a:extLst>
              <a:ext uri="{FF2B5EF4-FFF2-40B4-BE49-F238E27FC236}">
                <a16:creationId xmlns:a16="http://schemas.microsoft.com/office/drawing/2014/main" id="{1394B9C4-5C16-AC98-B980-CC112FB8E4A3}"/>
              </a:ext>
            </a:extLst>
          </p:cNvPr>
          <p:cNvCxnSpPr>
            <a:cxnSpLocks/>
          </p:cNvCxnSpPr>
          <p:nvPr/>
        </p:nvCxnSpPr>
        <p:spPr>
          <a:xfrm>
            <a:off x="7226637" y="3538075"/>
            <a:ext cx="23408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8" name="Båge 47">
            <a:extLst>
              <a:ext uri="{FF2B5EF4-FFF2-40B4-BE49-F238E27FC236}">
                <a16:creationId xmlns:a16="http://schemas.microsoft.com/office/drawing/2014/main" id="{E4CC35CE-7C0C-1E33-6C8E-AF818FA75AEF}"/>
              </a:ext>
            </a:extLst>
          </p:cNvPr>
          <p:cNvSpPr/>
          <p:nvPr/>
        </p:nvSpPr>
        <p:spPr>
          <a:xfrm flipV="1">
            <a:off x="1295944" y="4865473"/>
            <a:ext cx="6802016" cy="1441580"/>
          </a:xfrm>
          <a:prstGeom prst="arc">
            <a:avLst>
              <a:gd name="adj1" fmla="val 10764606"/>
              <a:gd name="adj2" fmla="val 0"/>
            </a:avLst>
          </a:prstGeom>
          <a:ln w="508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sv-SE" sz="1350">
              <a:solidFill>
                <a:srgbClr val="000000"/>
              </a:solidFill>
              <a:latin typeface="Lato"/>
            </a:endParaRPr>
          </a:p>
        </p:txBody>
      </p:sp>
      <p:sp>
        <p:nvSpPr>
          <p:cNvPr id="49" name="Rektangel: rundade hörn 48">
            <a:extLst>
              <a:ext uri="{FF2B5EF4-FFF2-40B4-BE49-F238E27FC236}">
                <a16:creationId xmlns:a16="http://schemas.microsoft.com/office/drawing/2014/main" id="{9EC9AF83-D312-66C6-6C9F-BD9A67F82C6A}"/>
              </a:ext>
            </a:extLst>
          </p:cNvPr>
          <p:cNvSpPr/>
          <p:nvPr/>
        </p:nvSpPr>
        <p:spPr>
          <a:xfrm>
            <a:off x="3974160" y="3783489"/>
            <a:ext cx="1475892" cy="1670139"/>
          </a:xfrm>
          <a:prstGeom prst="roundRect">
            <a:avLst/>
          </a:prstGeom>
          <a:solidFill>
            <a:srgbClr val="E7A197"/>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b" anchorCtr="0"/>
          <a:lstStyle/>
          <a:p>
            <a:pPr marL="128588" indent="-128588" algn="ctr" defTabSz="685800">
              <a:buFont typeface="Arial" panose="020B0604020202020204" pitchFamily="34" charset="0"/>
              <a:buChar char="•"/>
            </a:pPr>
            <a:endParaRPr lang="sv-SE" sz="1050">
              <a:solidFill>
                <a:srgbClr val="000000"/>
              </a:solidFill>
              <a:latin typeface="Lato"/>
            </a:endParaRPr>
          </a:p>
          <a:p>
            <a:pPr marL="128588" indent="-128588" defTabSz="685800">
              <a:buFont typeface="Arial" panose="020B0604020202020204" pitchFamily="34" charset="0"/>
              <a:buChar char="•"/>
            </a:pPr>
            <a:r>
              <a:rPr lang="sv-SE" sz="1050">
                <a:solidFill>
                  <a:srgbClr val="000000"/>
                </a:solidFill>
                <a:latin typeface="Lato"/>
              </a:rPr>
              <a:t>Förberedelse elever</a:t>
            </a:r>
          </a:p>
          <a:p>
            <a:pPr marL="128588" indent="-128588" defTabSz="685800">
              <a:buFont typeface="Arial" panose="020B0604020202020204" pitchFamily="34" charset="0"/>
              <a:buChar char="•"/>
            </a:pPr>
            <a:r>
              <a:rPr lang="sv-SE" sz="1050">
                <a:solidFill>
                  <a:srgbClr val="000000"/>
                </a:solidFill>
                <a:latin typeface="Lato"/>
              </a:rPr>
              <a:t>Schema</a:t>
            </a:r>
          </a:p>
          <a:p>
            <a:pPr marL="128588" indent="-128588" defTabSz="685800">
              <a:buFont typeface="Arial" panose="020B0604020202020204" pitchFamily="34" charset="0"/>
              <a:buChar char="•"/>
            </a:pPr>
            <a:r>
              <a:rPr lang="sv-SE" sz="1050">
                <a:solidFill>
                  <a:srgbClr val="000000"/>
                </a:solidFill>
                <a:latin typeface="Lato"/>
              </a:rPr>
              <a:t>Information till lärare och ev. föräldrar</a:t>
            </a:r>
          </a:p>
          <a:p>
            <a:pPr marL="128588" indent="-128588" defTabSz="685800">
              <a:buFont typeface="Arial" panose="020B0604020202020204" pitchFamily="34" charset="0"/>
              <a:buChar char="•"/>
            </a:pPr>
            <a:r>
              <a:rPr lang="sv-SE" sz="1050">
                <a:solidFill>
                  <a:srgbClr val="000000"/>
                </a:solidFill>
                <a:latin typeface="Lato"/>
              </a:rPr>
              <a:t>Genomgång material</a:t>
            </a:r>
            <a:endParaRPr lang="sv-SE" sz="1000">
              <a:solidFill>
                <a:srgbClr val="000000"/>
              </a:solidFill>
              <a:latin typeface="Lato"/>
            </a:endParaRPr>
          </a:p>
        </p:txBody>
      </p:sp>
      <p:sp>
        <p:nvSpPr>
          <p:cNvPr id="13" name="Rektangel: rundade hörn 12">
            <a:extLst>
              <a:ext uri="{FF2B5EF4-FFF2-40B4-BE49-F238E27FC236}">
                <a16:creationId xmlns:a16="http://schemas.microsoft.com/office/drawing/2014/main" id="{66F4A4F1-3A5D-6ECD-890E-6A61665D8DBF}"/>
              </a:ext>
            </a:extLst>
          </p:cNvPr>
          <p:cNvSpPr/>
          <p:nvPr/>
        </p:nvSpPr>
        <p:spPr>
          <a:xfrm>
            <a:off x="3974564" y="3132060"/>
            <a:ext cx="1489465" cy="945331"/>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sv-SE" sz="1400" b="1">
                <a:solidFill>
                  <a:schemeClr val="bg1"/>
                </a:solidFill>
                <a:latin typeface="Lato"/>
              </a:rPr>
              <a:t>Förberedelse inför skolveckor</a:t>
            </a:r>
          </a:p>
        </p:txBody>
      </p:sp>
      <p:sp>
        <p:nvSpPr>
          <p:cNvPr id="50" name="Rektangel: rundade hörn 49">
            <a:extLst>
              <a:ext uri="{FF2B5EF4-FFF2-40B4-BE49-F238E27FC236}">
                <a16:creationId xmlns:a16="http://schemas.microsoft.com/office/drawing/2014/main" id="{FF775CCA-F762-8EB1-EFEE-F0FD90C74942}"/>
              </a:ext>
            </a:extLst>
          </p:cNvPr>
          <p:cNvSpPr/>
          <p:nvPr/>
        </p:nvSpPr>
        <p:spPr>
          <a:xfrm>
            <a:off x="5716251" y="3706818"/>
            <a:ext cx="1485025" cy="1670139"/>
          </a:xfrm>
          <a:prstGeom prst="roundRect">
            <a:avLst/>
          </a:prstGeom>
          <a:solidFill>
            <a:srgbClr val="E7A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marL="128588" indent="-128588" defTabSz="685800">
              <a:buFont typeface="Arial" panose="020B0604020202020204" pitchFamily="34" charset="0"/>
              <a:buChar char="•"/>
            </a:pPr>
            <a:r>
              <a:rPr lang="sv-SE" sz="1050" dirty="0">
                <a:solidFill>
                  <a:srgbClr val="000000"/>
                </a:solidFill>
                <a:latin typeface="Lato"/>
              </a:rPr>
              <a:t>Samverkansgruppen samarbetar</a:t>
            </a:r>
          </a:p>
          <a:p>
            <a:pPr marL="128588" indent="-128588" defTabSz="685800">
              <a:buFont typeface="Arial" panose="020B0604020202020204" pitchFamily="34" charset="0"/>
              <a:buChar char="•"/>
            </a:pPr>
            <a:r>
              <a:rPr lang="sv-SE" sz="1050" dirty="0">
                <a:solidFill>
                  <a:srgbClr val="000000"/>
                </a:solidFill>
                <a:latin typeface="Lato"/>
              </a:rPr>
              <a:t>Aulapresentation</a:t>
            </a:r>
          </a:p>
          <a:p>
            <a:pPr marL="128588" indent="-128588" defTabSz="685800">
              <a:buFont typeface="Arial" panose="020B0604020202020204" pitchFamily="34" charset="0"/>
              <a:buChar char="•"/>
            </a:pPr>
            <a:r>
              <a:rPr lang="sv-SE" sz="1050" dirty="0">
                <a:solidFill>
                  <a:srgbClr val="000000"/>
                </a:solidFill>
                <a:latin typeface="Lato"/>
              </a:rPr>
              <a:t>Klassrumssamtal</a:t>
            </a:r>
          </a:p>
          <a:p>
            <a:pPr marL="128588" indent="-128588" defTabSz="685800">
              <a:buFont typeface="Arial" panose="020B0604020202020204" pitchFamily="34" charset="0"/>
              <a:buChar char="•"/>
            </a:pPr>
            <a:r>
              <a:rPr lang="sv-SE" sz="1050" dirty="0" err="1">
                <a:solidFill>
                  <a:srgbClr val="000000"/>
                </a:solidFill>
                <a:latin typeface="Lato"/>
              </a:rPr>
              <a:t>Korridorshäng</a:t>
            </a:r>
            <a:endParaRPr lang="sv-SE" sz="1050" dirty="0">
              <a:solidFill>
                <a:srgbClr val="000000"/>
              </a:solidFill>
              <a:latin typeface="Lato"/>
            </a:endParaRPr>
          </a:p>
          <a:p>
            <a:pPr marL="128588" indent="-128588" algn="ctr" defTabSz="685800">
              <a:buFont typeface="Arial" panose="020B0604020202020204" pitchFamily="34" charset="0"/>
              <a:buChar char="•"/>
            </a:pPr>
            <a:endParaRPr lang="sv-SE" sz="1050" dirty="0">
              <a:solidFill>
                <a:srgbClr val="000000"/>
              </a:solidFill>
              <a:latin typeface="Lato"/>
            </a:endParaRPr>
          </a:p>
          <a:p>
            <a:pPr algn="ctr" defTabSz="685800"/>
            <a:endParaRPr lang="sv-SE" sz="1050" dirty="0">
              <a:solidFill>
                <a:srgbClr val="000000"/>
              </a:solidFill>
              <a:latin typeface="Lato"/>
            </a:endParaRPr>
          </a:p>
        </p:txBody>
      </p:sp>
      <p:sp>
        <p:nvSpPr>
          <p:cNvPr id="14" name="Rektangel: rundade hörn 13">
            <a:extLst>
              <a:ext uri="{FF2B5EF4-FFF2-40B4-BE49-F238E27FC236}">
                <a16:creationId xmlns:a16="http://schemas.microsoft.com/office/drawing/2014/main" id="{6210C508-6B0F-7D9E-6034-DF9383AC3106}"/>
              </a:ext>
            </a:extLst>
          </p:cNvPr>
          <p:cNvSpPr/>
          <p:nvPr/>
        </p:nvSpPr>
        <p:spPr>
          <a:xfrm>
            <a:off x="5716251" y="3122380"/>
            <a:ext cx="1496531" cy="90525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sv-SE" sz="1400" b="1">
                <a:solidFill>
                  <a:schemeClr val="bg1"/>
                </a:solidFill>
                <a:latin typeface="Lato"/>
              </a:rPr>
              <a:t>Genomför skolveckor</a:t>
            </a:r>
          </a:p>
        </p:txBody>
      </p:sp>
      <p:sp>
        <p:nvSpPr>
          <p:cNvPr id="51" name="Rektangel: rundade hörn 50">
            <a:extLst>
              <a:ext uri="{FF2B5EF4-FFF2-40B4-BE49-F238E27FC236}">
                <a16:creationId xmlns:a16="http://schemas.microsoft.com/office/drawing/2014/main" id="{833C62FC-1537-AEA5-7E9B-4C41A5F6A87B}"/>
              </a:ext>
            </a:extLst>
          </p:cNvPr>
          <p:cNvSpPr/>
          <p:nvPr/>
        </p:nvSpPr>
        <p:spPr>
          <a:xfrm>
            <a:off x="5698128" y="1354452"/>
            <a:ext cx="3223883" cy="939498"/>
          </a:xfrm>
          <a:prstGeom prst="roundRect">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sv-SE" sz="1050" b="1">
                <a:solidFill>
                  <a:srgbClr val="000000"/>
                </a:solidFill>
                <a:latin typeface="Lato"/>
              </a:rPr>
              <a:t>Exempel på deltagare i samverkansgrupper</a:t>
            </a:r>
          </a:p>
          <a:p>
            <a:pPr algn="ctr" defTabSz="685800"/>
            <a:r>
              <a:rPr lang="sv-SE" sz="1050">
                <a:solidFill>
                  <a:srgbClr val="000000"/>
                </a:solidFill>
                <a:latin typeface="Lato"/>
              </a:rPr>
              <a:t>Myndigheter: Socialtjänst, polis</a:t>
            </a:r>
          </a:p>
          <a:p>
            <a:pPr algn="ctr" defTabSz="685800"/>
            <a:r>
              <a:rPr lang="sv-SE" sz="1050">
                <a:solidFill>
                  <a:srgbClr val="000000"/>
                </a:solidFill>
                <a:latin typeface="Lato"/>
              </a:rPr>
              <a:t>Skola: Elevhälsa</a:t>
            </a:r>
          </a:p>
          <a:p>
            <a:pPr algn="ctr" defTabSz="685800"/>
            <a:r>
              <a:rPr lang="sv-SE" sz="1050">
                <a:solidFill>
                  <a:srgbClr val="000000"/>
                </a:solidFill>
                <a:latin typeface="Lato"/>
              </a:rPr>
              <a:t>Frivilligorganisationer: Tjejjour, Brottsofferjour, Rädda Barnen med flera</a:t>
            </a:r>
            <a:endParaRPr lang="sv-SE" sz="1050">
              <a:solidFill>
                <a:srgbClr val="000000"/>
              </a:solidFill>
              <a:latin typeface="Lato"/>
              <a:ea typeface="Lato"/>
              <a:cs typeface="Lato"/>
            </a:endParaRPr>
          </a:p>
        </p:txBody>
      </p:sp>
    </p:spTree>
    <p:extLst>
      <p:ext uri="{BB962C8B-B14F-4D97-AF65-F5344CB8AC3E}">
        <p14:creationId xmlns:p14="http://schemas.microsoft.com/office/powerpoint/2010/main" val="250413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11088-FA47-2929-F8B7-045016314A3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BB54608-438B-AD53-DEC1-16A328597CBA}"/>
              </a:ext>
            </a:extLst>
          </p:cNvPr>
          <p:cNvSpPr txBox="1"/>
          <p:nvPr/>
        </p:nvSpPr>
        <p:spPr>
          <a:xfrm>
            <a:off x="4569568" y="5793001"/>
            <a:ext cx="3528392" cy="230832"/>
          </a:xfrm>
          <a:prstGeom prst="rect">
            <a:avLst/>
          </a:prstGeom>
          <a:noFill/>
        </p:spPr>
        <p:txBody>
          <a:bodyPr wrap="square" rtlCol="0">
            <a:spAutoFit/>
          </a:bodyPr>
          <a:lstStyle/>
          <a:p>
            <a:pPr defTabSz="685800"/>
            <a:r>
              <a:rPr lang="sv-SE" sz="900">
                <a:solidFill>
                  <a:srgbClr val="FFFFFF"/>
                </a:solidFill>
                <a:latin typeface="Lato" panose="020F0502020204030203" pitchFamily="34" charset="0"/>
                <a:ea typeface="Lato" panose="020F0502020204030203" pitchFamily="34" charset="0"/>
                <a:cs typeface="Lato" panose="020F0502020204030203" pitchFamily="34" charset="0"/>
              </a:rPr>
              <a:t>Content Hub: </a:t>
            </a:r>
            <a:r>
              <a:rPr lang="sv-SE" sz="900">
                <a:solidFill>
                  <a:srgbClr val="FFFFFF"/>
                </a:solidFill>
                <a:latin typeface="Lato"/>
              </a:rPr>
              <a:t>CH1304412 </a:t>
            </a:r>
            <a:endParaRPr lang="sv-SE" sz="9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2" name="Platshållare för datum 1">
            <a:extLst>
              <a:ext uri="{FF2B5EF4-FFF2-40B4-BE49-F238E27FC236}">
                <a16:creationId xmlns:a16="http://schemas.microsoft.com/office/drawing/2014/main" id="{6A2C474A-E424-2BD1-0B4D-336736707525}"/>
              </a:ext>
            </a:extLst>
          </p:cNvPr>
          <p:cNvSpPr>
            <a:spLocks noGrp="1"/>
          </p:cNvSpPr>
          <p:nvPr>
            <p:ph type="dt" sz="half" idx="10"/>
          </p:nvPr>
        </p:nvSpPr>
        <p:spPr/>
        <p:txBody>
          <a:bodyPr/>
          <a:lstStyle/>
          <a:p>
            <a:pPr defTabSz="685800"/>
            <a:fld id="{4545CB1F-F496-4C5F-B755-E16D05FB6F35}" type="datetime1">
              <a:rPr lang="sv-SE">
                <a:solidFill>
                  <a:srgbClr val="000000"/>
                </a:solidFill>
                <a:latin typeface="Lato"/>
              </a:rPr>
              <a:pPr defTabSz="685800"/>
              <a:t>2024-09-02</a:t>
            </a:fld>
            <a:endParaRPr lang="en-UK">
              <a:solidFill>
                <a:srgbClr val="000000"/>
              </a:solidFill>
              <a:latin typeface="Lato"/>
            </a:endParaRPr>
          </a:p>
        </p:txBody>
      </p:sp>
      <p:sp>
        <p:nvSpPr>
          <p:cNvPr id="4" name="Platshållare för sidfot 3">
            <a:extLst>
              <a:ext uri="{FF2B5EF4-FFF2-40B4-BE49-F238E27FC236}">
                <a16:creationId xmlns:a16="http://schemas.microsoft.com/office/drawing/2014/main" id="{D3194E0C-981C-A177-36DD-DB5B35DC5639}"/>
              </a:ext>
            </a:extLst>
          </p:cNvPr>
          <p:cNvSpPr>
            <a:spLocks noGrp="1"/>
          </p:cNvSpPr>
          <p:nvPr>
            <p:ph type="ftr" sz="quarter" idx="11"/>
          </p:nvPr>
        </p:nvSpPr>
        <p:spPr/>
        <p:txBody>
          <a:bodyPr/>
          <a:lstStyle/>
          <a:p>
            <a:pPr defTabSz="685800"/>
            <a:r>
              <a:rPr lang="sv-SE">
                <a:solidFill>
                  <a:srgbClr val="000000"/>
                </a:solidFill>
                <a:latin typeface="Lato"/>
              </a:rPr>
              <a:t>Varje dag gör vi världen lite bättre för barn.</a:t>
            </a:r>
            <a:endParaRPr lang="en-UK">
              <a:solidFill>
                <a:srgbClr val="000000"/>
              </a:solidFill>
              <a:latin typeface="Lato"/>
            </a:endParaRPr>
          </a:p>
        </p:txBody>
      </p:sp>
      <p:sp>
        <p:nvSpPr>
          <p:cNvPr id="7" name="Platshållare för bildnummer 6">
            <a:extLst>
              <a:ext uri="{FF2B5EF4-FFF2-40B4-BE49-F238E27FC236}">
                <a16:creationId xmlns:a16="http://schemas.microsoft.com/office/drawing/2014/main" id="{D4B1A87E-A21D-81F2-2004-55B835E64FAE}"/>
              </a:ext>
            </a:extLst>
          </p:cNvPr>
          <p:cNvSpPr>
            <a:spLocks noGrp="1"/>
          </p:cNvSpPr>
          <p:nvPr>
            <p:ph type="sldNum" sz="quarter" idx="12"/>
          </p:nvPr>
        </p:nvSpPr>
        <p:spPr/>
        <p:txBody>
          <a:bodyPr/>
          <a:lstStyle/>
          <a:p>
            <a:pPr defTabSz="685800"/>
            <a:fld id="{BF413B3B-BFB3-42E3-B409-FAAF558C2ACC}" type="slidenum">
              <a:rPr lang="en-UK">
                <a:solidFill>
                  <a:srgbClr val="000000"/>
                </a:solidFill>
                <a:latin typeface="Lato"/>
              </a:rPr>
              <a:pPr defTabSz="685800"/>
              <a:t>13</a:t>
            </a:fld>
            <a:endParaRPr lang="en-UK">
              <a:solidFill>
                <a:srgbClr val="000000"/>
              </a:solidFill>
              <a:latin typeface="Lato"/>
            </a:endParaRPr>
          </a:p>
        </p:txBody>
      </p:sp>
      <p:sp>
        <p:nvSpPr>
          <p:cNvPr id="6" name="Title 5">
            <a:extLst>
              <a:ext uri="{FF2B5EF4-FFF2-40B4-BE49-F238E27FC236}">
                <a16:creationId xmlns:a16="http://schemas.microsoft.com/office/drawing/2014/main" id="{214CBAB6-9EE5-39D8-22CF-2AA17804E495}"/>
              </a:ext>
            </a:extLst>
          </p:cNvPr>
          <p:cNvSpPr>
            <a:spLocks noGrp="1"/>
          </p:cNvSpPr>
          <p:nvPr>
            <p:ph type="title"/>
          </p:nvPr>
        </p:nvSpPr>
        <p:spPr/>
        <p:txBody>
          <a:bodyPr>
            <a:normAutofit/>
          </a:bodyPr>
          <a:lstStyle/>
          <a:p>
            <a:r>
              <a:rPr lang="sv-SE" sz="3600"/>
              <a:t>Utbildning av samverkansgrupp</a:t>
            </a:r>
          </a:p>
        </p:txBody>
      </p:sp>
      <p:sp>
        <p:nvSpPr>
          <p:cNvPr id="17" name="textruta 16">
            <a:extLst>
              <a:ext uri="{FF2B5EF4-FFF2-40B4-BE49-F238E27FC236}">
                <a16:creationId xmlns:a16="http://schemas.microsoft.com/office/drawing/2014/main" id="{F1823572-5EB7-D6AE-AFD2-890273E139FD}"/>
              </a:ext>
            </a:extLst>
          </p:cNvPr>
          <p:cNvSpPr txBox="1"/>
          <p:nvPr/>
        </p:nvSpPr>
        <p:spPr>
          <a:xfrm>
            <a:off x="662284" y="1647102"/>
            <a:ext cx="3689481" cy="461665"/>
          </a:xfrm>
          <a:prstGeom prst="rect">
            <a:avLst/>
          </a:prstGeom>
          <a:noFill/>
        </p:spPr>
        <p:txBody>
          <a:bodyPr wrap="square" rtlCol="0">
            <a:spAutoFit/>
          </a:bodyPr>
          <a:lstStyle/>
          <a:p>
            <a:pPr defTabSz="685800"/>
            <a:r>
              <a:rPr lang="sv-SE" sz="2400" b="1">
                <a:solidFill>
                  <a:srgbClr val="000000"/>
                </a:solidFill>
                <a:latin typeface="Lato"/>
              </a:rPr>
              <a:t>1. Individuella e-kurser</a:t>
            </a:r>
          </a:p>
        </p:txBody>
      </p:sp>
      <p:cxnSp>
        <p:nvCxnSpPr>
          <p:cNvPr id="19" name="Rak koppling 18">
            <a:extLst>
              <a:ext uri="{FF2B5EF4-FFF2-40B4-BE49-F238E27FC236}">
                <a16:creationId xmlns:a16="http://schemas.microsoft.com/office/drawing/2014/main" id="{ADD8F52A-91C1-3791-75F4-A890E726A307}"/>
              </a:ext>
            </a:extLst>
          </p:cNvPr>
          <p:cNvCxnSpPr/>
          <p:nvPr/>
        </p:nvCxnSpPr>
        <p:spPr>
          <a:xfrm>
            <a:off x="797768" y="4853085"/>
            <a:ext cx="7942684"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ruta 19">
            <a:extLst>
              <a:ext uri="{FF2B5EF4-FFF2-40B4-BE49-F238E27FC236}">
                <a16:creationId xmlns:a16="http://schemas.microsoft.com/office/drawing/2014/main" id="{5B5567FF-1F2A-11F3-CE6B-F8898DF637BF}"/>
              </a:ext>
            </a:extLst>
          </p:cNvPr>
          <p:cNvSpPr txBox="1"/>
          <p:nvPr/>
        </p:nvSpPr>
        <p:spPr>
          <a:xfrm>
            <a:off x="730927" y="4961366"/>
            <a:ext cx="7942684" cy="684803"/>
          </a:xfrm>
          <a:prstGeom prst="rect">
            <a:avLst/>
          </a:prstGeom>
          <a:noFill/>
        </p:spPr>
        <p:txBody>
          <a:bodyPr wrap="square" lIns="68580" tIns="34290" rIns="68580" bIns="34290" rtlCol="0" anchor="t">
            <a:spAutoFit/>
          </a:bodyPr>
          <a:lstStyle/>
          <a:p>
            <a:pPr defTabSz="685800"/>
            <a:r>
              <a:rPr lang="sv-SE" sz="2000">
                <a:solidFill>
                  <a:srgbClr val="000000"/>
                </a:solidFill>
                <a:latin typeface="Lato"/>
              </a:rPr>
              <a:t>* När en ny person ansluter till en befintlig samverkansgrupp behöver personen endast gå de individuella kurserna</a:t>
            </a:r>
            <a:r>
              <a:rPr lang="sv-SE" sz="1050">
                <a:solidFill>
                  <a:srgbClr val="000000"/>
                </a:solidFill>
                <a:latin typeface="Lato"/>
              </a:rPr>
              <a:t>.</a:t>
            </a:r>
          </a:p>
        </p:txBody>
      </p:sp>
      <p:sp>
        <p:nvSpPr>
          <p:cNvPr id="21" name="Rektangel: rundade hörn 20">
            <a:extLst>
              <a:ext uri="{FF2B5EF4-FFF2-40B4-BE49-F238E27FC236}">
                <a16:creationId xmlns:a16="http://schemas.microsoft.com/office/drawing/2014/main" id="{B2742EFE-1B6C-6A24-1A77-E95A20CE4830}"/>
              </a:ext>
            </a:extLst>
          </p:cNvPr>
          <p:cNvSpPr/>
          <p:nvPr/>
        </p:nvSpPr>
        <p:spPr>
          <a:xfrm>
            <a:off x="5420345" y="2473077"/>
            <a:ext cx="2128937" cy="2194546"/>
          </a:xfrm>
          <a:prstGeom prst="roundRect">
            <a:avLst/>
          </a:prstGeom>
          <a:solidFill>
            <a:srgbClr val="71CC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sv-SE" b="1">
                <a:solidFill>
                  <a:srgbClr val="000000"/>
                </a:solidFill>
                <a:latin typeface="Lato"/>
              </a:rPr>
              <a:t>Gemensam reflektion av genomgångna e-kurser</a:t>
            </a:r>
          </a:p>
          <a:p>
            <a:pPr algn="ctr" defTabSz="685800"/>
            <a:endParaRPr lang="sv-SE">
              <a:solidFill>
                <a:srgbClr val="000000"/>
              </a:solidFill>
              <a:latin typeface="Lato"/>
            </a:endParaRPr>
          </a:p>
          <a:p>
            <a:pPr algn="ctr" defTabSz="685800"/>
            <a:r>
              <a:rPr lang="sv-SE">
                <a:solidFill>
                  <a:srgbClr val="000000"/>
                </a:solidFill>
                <a:latin typeface="Lato"/>
              </a:rPr>
              <a:t>Genomförs med handledarstöd</a:t>
            </a:r>
          </a:p>
        </p:txBody>
      </p:sp>
      <p:sp>
        <p:nvSpPr>
          <p:cNvPr id="29" name="textruta 28">
            <a:extLst>
              <a:ext uri="{FF2B5EF4-FFF2-40B4-BE49-F238E27FC236}">
                <a16:creationId xmlns:a16="http://schemas.microsoft.com/office/drawing/2014/main" id="{E95AE29E-99B2-0CD7-E8EA-4C1B881C3E31}"/>
              </a:ext>
            </a:extLst>
          </p:cNvPr>
          <p:cNvSpPr txBox="1"/>
          <p:nvPr/>
        </p:nvSpPr>
        <p:spPr>
          <a:xfrm>
            <a:off x="5138139" y="1642080"/>
            <a:ext cx="4822285" cy="830997"/>
          </a:xfrm>
          <a:prstGeom prst="rect">
            <a:avLst/>
          </a:prstGeom>
          <a:noFill/>
        </p:spPr>
        <p:txBody>
          <a:bodyPr wrap="square" rtlCol="0">
            <a:spAutoFit/>
          </a:bodyPr>
          <a:lstStyle/>
          <a:p>
            <a:pPr defTabSz="685800"/>
            <a:r>
              <a:rPr lang="sv-SE" sz="2400" b="1">
                <a:solidFill>
                  <a:srgbClr val="000000"/>
                </a:solidFill>
                <a:latin typeface="Lato"/>
              </a:rPr>
              <a:t>2. Tillsammans i samverkansgruppen*</a:t>
            </a:r>
            <a:endParaRPr lang="sv-SE" sz="1350" b="1">
              <a:solidFill>
                <a:srgbClr val="000000"/>
              </a:solidFill>
              <a:latin typeface="Lato"/>
            </a:endParaRPr>
          </a:p>
        </p:txBody>
      </p:sp>
      <p:sp>
        <p:nvSpPr>
          <p:cNvPr id="31" name="Rektangel: rundade hörn 20">
            <a:extLst>
              <a:ext uri="{FF2B5EF4-FFF2-40B4-BE49-F238E27FC236}">
                <a16:creationId xmlns:a16="http://schemas.microsoft.com/office/drawing/2014/main" id="{32189666-D15F-A66A-2F39-A14DCE55EEA4}"/>
              </a:ext>
            </a:extLst>
          </p:cNvPr>
          <p:cNvSpPr/>
          <p:nvPr/>
        </p:nvSpPr>
        <p:spPr>
          <a:xfrm>
            <a:off x="2659188" y="3185424"/>
            <a:ext cx="2128936" cy="60361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sv-SE" sz="1400">
                <a:solidFill>
                  <a:srgbClr val="000000"/>
                </a:solidFill>
                <a:latin typeface="Lato"/>
              </a:rPr>
              <a:t>Hedersrelaterat våld och förtryck</a:t>
            </a:r>
            <a:endParaRPr lang="en-US" sz="2400">
              <a:solidFill>
                <a:srgbClr val="000000"/>
              </a:solidFill>
              <a:latin typeface="Lato"/>
            </a:endParaRPr>
          </a:p>
        </p:txBody>
      </p:sp>
      <p:cxnSp>
        <p:nvCxnSpPr>
          <p:cNvPr id="37" name="Rak pilkoppling 30">
            <a:extLst>
              <a:ext uri="{FF2B5EF4-FFF2-40B4-BE49-F238E27FC236}">
                <a16:creationId xmlns:a16="http://schemas.microsoft.com/office/drawing/2014/main" id="{8D6DEB5F-A359-1D5A-37A2-F75DAD544895}"/>
              </a:ext>
            </a:extLst>
          </p:cNvPr>
          <p:cNvCxnSpPr>
            <a:cxnSpLocks/>
          </p:cNvCxnSpPr>
          <p:nvPr/>
        </p:nvCxnSpPr>
        <p:spPr>
          <a:xfrm>
            <a:off x="4993922" y="3553097"/>
            <a:ext cx="23408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 name="Rektangel: rundade hörn 20">
            <a:extLst>
              <a:ext uri="{FF2B5EF4-FFF2-40B4-BE49-F238E27FC236}">
                <a16:creationId xmlns:a16="http://schemas.microsoft.com/office/drawing/2014/main" id="{C51F51DE-0772-E298-E724-F00A381E6278}"/>
              </a:ext>
            </a:extLst>
          </p:cNvPr>
          <p:cNvSpPr/>
          <p:nvPr/>
        </p:nvSpPr>
        <p:spPr>
          <a:xfrm>
            <a:off x="2659188" y="3835404"/>
            <a:ext cx="2128936" cy="60361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sv-SE" sz="1400">
                <a:solidFill>
                  <a:srgbClr val="000000"/>
                </a:solidFill>
                <a:latin typeface="Lato"/>
              </a:rPr>
              <a:t>Att leda samtal</a:t>
            </a:r>
            <a:endParaRPr lang="en-US" sz="2400">
              <a:solidFill>
                <a:srgbClr val="000000"/>
              </a:solidFill>
              <a:latin typeface="Lato"/>
            </a:endParaRPr>
          </a:p>
        </p:txBody>
      </p:sp>
      <p:sp>
        <p:nvSpPr>
          <p:cNvPr id="8" name="Rektangel: rundade hörn 20">
            <a:extLst>
              <a:ext uri="{FF2B5EF4-FFF2-40B4-BE49-F238E27FC236}">
                <a16:creationId xmlns:a16="http://schemas.microsoft.com/office/drawing/2014/main" id="{355407EC-8FBC-E5D9-2494-042042438CBE}"/>
              </a:ext>
            </a:extLst>
          </p:cNvPr>
          <p:cNvSpPr/>
          <p:nvPr/>
        </p:nvSpPr>
        <p:spPr>
          <a:xfrm>
            <a:off x="2659188" y="2535444"/>
            <a:ext cx="2128936" cy="60361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sv-SE" sz="1400">
                <a:solidFill>
                  <a:srgbClr val="000000"/>
                </a:solidFill>
                <a:latin typeface="Lato"/>
              </a:rPr>
              <a:t>Samverkansmodellen</a:t>
            </a:r>
            <a:endParaRPr lang="en-US" sz="1400">
              <a:solidFill>
                <a:srgbClr val="000000"/>
              </a:solidFill>
              <a:latin typeface="Lato"/>
            </a:endParaRPr>
          </a:p>
          <a:p>
            <a:pPr algn="ctr" defTabSz="685800"/>
            <a:r>
              <a:rPr lang="sv-SE" sz="1400">
                <a:solidFill>
                  <a:srgbClr val="000000"/>
                </a:solidFill>
                <a:latin typeface="Lato"/>
              </a:rPr>
              <a:t>Kärleken är fri</a:t>
            </a:r>
          </a:p>
        </p:txBody>
      </p:sp>
      <p:sp>
        <p:nvSpPr>
          <p:cNvPr id="9" name="Rektangel: rundade hörn 20">
            <a:extLst>
              <a:ext uri="{FF2B5EF4-FFF2-40B4-BE49-F238E27FC236}">
                <a16:creationId xmlns:a16="http://schemas.microsoft.com/office/drawing/2014/main" id="{87AA1208-14D1-ABD0-480C-35E18B104E0C}"/>
              </a:ext>
            </a:extLst>
          </p:cNvPr>
          <p:cNvSpPr/>
          <p:nvPr/>
        </p:nvSpPr>
        <p:spPr>
          <a:xfrm>
            <a:off x="463943" y="2548032"/>
            <a:ext cx="2128936" cy="60361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sv-SE" sz="1400">
                <a:solidFill>
                  <a:srgbClr val="000000"/>
                </a:solidFill>
                <a:latin typeface="Lato"/>
              </a:rPr>
              <a:t>Tryggare Tillsammans</a:t>
            </a:r>
            <a:endParaRPr lang="en-US" sz="1400">
              <a:solidFill>
                <a:srgbClr val="000000"/>
              </a:solidFill>
              <a:latin typeface="Lato"/>
            </a:endParaRPr>
          </a:p>
          <a:p>
            <a:pPr algn="ctr" defTabSz="685800"/>
            <a:r>
              <a:rPr lang="sv-SE" sz="1400">
                <a:solidFill>
                  <a:srgbClr val="000000"/>
                </a:solidFill>
                <a:latin typeface="Lato"/>
              </a:rPr>
              <a:t>Förening</a:t>
            </a:r>
          </a:p>
        </p:txBody>
      </p:sp>
      <p:sp>
        <p:nvSpPr>
          <p:cNvPr id="10" name="Rektangel: rundade hörn 20">
            <a:extLst>
              <a:ext uri="{FF2B5EF4-FFF2-40B4-BE49-F238E27FC236}">
                <a16:creationId xmlns:a16="http://schemas.microsoft.com/office/drawing/2014/main" id="{9C469AAD-4BDD-6F87-D969-BE80759630D8}"/>
              </a:ext>
            </a:extLst>
          </p:cNvPr>
          <p:cNvSpPr/>
          <p:nvPr/>
        </p:nvSpPr>
        <p:spPr>
          <a:xfrm>
            <a:off x="463943" y="3207889"/>
            <a:ext cx="2128936" cy="60361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sv-SE" sz="1400">
                <a:solidFill>
                  <a:srgbClr val="000000"/>
                </a:solidFill>
                <a:latin typeface="Lato"/>
              </a:rPr>
              <a:t>Barnkonventionen</a:t>
            </a:r>
            <a:endParaRPr lang="en-US" sz="2800">
              <a:solidFill>
                <a:srgbClr val="000000"/>
              </a:solidFill>
              <a:latin typeface="Lato"/>
            </a:endParaRPr>
          </a:p>
        </p:txBody>
      </p:sp>
      <p:sp>
        <p:nvSpPr>
          <p:cNvPr id="11" name="Rektangel: rundade hörn 20">
            <a:extLst>
              <a:ext uri="{FF2B5EF4-FFF2-40B4-BE49-F238E27FC236}">
                <a16:creationId xmlns:a16="http://schemas.microsoft.com/office/drawing/2014/main" id="{EB071C31-4E02-1536-130C-D7AFF64BB860}"/>
              </a:ext>
            </a:extLst>
          </p:cNvPr>
          <p:cNvSpPr/>
          <p:nvPr/>
        </p:nvSpPr>
        <p:spPr>
          <a:xfrm>
            <a:off x="463943" y="3842018"/>
            <a:ext cx="2128936" cy="60361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sv-SE" sz="1400">
                <a:solidFill>
                  <a:srgbClr val="000000"/>
                </a:solidFill>
                <a:latin typeface="Lato"/>
              </a:rPr>
              <a:t>Normer och diskriminering</a:t>
            </a:r>
            <a:endParaRPr lang="en-US" sz="2800">
              <a:solidFill>
                <a:srgbClr val="000000"/>
              </a:solidFill>
              <a:latin typeface="Lato"/>
            </a:endParaRPr>
          </a:p>
        </p:txBody>
      </p:sp>
      <p:pic>
        <p:nvPicPr>
          <p:cNvPr id="16" name="Bildobjekt 15" descr="En bild som visar hjärta, Alla hjärtans dag, röd, konst&#10;&#10;Automatiskt genererad beskrivning">
            <a:extLst>
              <a:ext uri="{FF2B5EF4-FFF2-40B4-BE49-F238E27FC236}">
                <a16:creationId xmlns:a16="http://schemas.microsoft.com/office/drawing/2014/main" id="{D549C871-0F7A-A68C-4CCB-73CBFFF4B87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2908" y="5280859"/>
            <a:ext cx="1422797" cy="1497436"/>
          </a:xfrm>
          <a:prstGeom prst="rect">
            <a:avLst/>
          </a:prstGeom>
        </p:spPr>
      </p:pic>
    </p:spTree>
    <p:extLst>
      <p:ext uri="{BB962C8B-B14F-4D97-AF65-F5344CB8AC3E}">
        <p14:creationId xmlns:p14="http://schemas.microsoft.com/office/powerpoint/2010/main" val="63026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232B672-CD32-3B2A-2CD2-09EAC53322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97367" y="1692574"/>
            <a:ext cx="3107584" cy="2072603"/>
          </a:xfrm>
          <a:prstGeom prst="rect">
            <a:avLst/>
          </a:prstGeom>
        </p:spPr>
      </p:pic>
      <p:sp>
        <p:nvSpPr>
          <p:cNvPr id="12" name="Rubrik 11"/>
          <p:cNvSpPr>
            <a:spLocks noGrp="1"/>
          </p:cNvSpPr>
          <p:nvPr>
            <p:ph type="title"/>
          </p:nvPr>
        </p:nvSpPr>
        <p:spPr>
          <a:xfrm>
            <a:off x="430678" y="82320"/>
            <a:ext cx="8282643" cy="1348102"/>
          </a:xfrm>
        </p:spPr>
        <p:txBody>
          <a:bodyPr vert="horz" lIns="0" tIns="0" rIns="0" bIns="0" rtlCol="0" anchor="ctr">
            <a:noAutofit/>
          </a:bodyPr>
          <a:lstStyle/>
          <a:p>
            <a:r>
              <a:rPr lang="sv-SE" sz="3200" dirty="0"/>
              <a:t>Webbutbildningar</a:t>
            </a:r>
          </a:p>
        </p:txBody>
      </p:sp>
      <p:pic>
        <p:nvPicPr>
          <p:cNvPr id="5" name="Platshållare för innehåll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34801" y="1685731"/>
            <a:ext cx="2826227" cy="1893536"/>
          </a:xfrm>
          <a:prstGeom prst="rect">
            <a:avLst/>
          </a:prstGeom>
          <a:effectLst>
            <a:outerShdw blurRad="50800" dist="38100" dir="5400000" algn="t" rotWithShape="0">
              <a:prstClr val="black">
                <a:alpha val="40000"/>
              </a:prstClr>
            </a:outerShdw>
          </a:effectLst>
        </p:spPr>
      </p:pic>
      <p:pic>
        <p:nvPicPr>
          <p:cNvPr id="7" name="Platshållare för innehåll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2396" y="4137457"/>
            <a:ext cx="3070972" cy="2066486"/>
          </a:xfrm>
          <a:prstGeom prst="rect">
            <a:avLst/>
          </a:prstGeom>
          <a:effectLst>
            <a:outerShdw blurRad="50800" dist="38100" dir="5400000" algn="t" rotWithShape="0">
              <a:prstClr val="black">
                <a:alpha val="40000"/>
              </a:prstClr>
            </a:outerShdw>
          </a:effectLst>
        </p:spPr>
      </p:pic>
      <p:pic>
        <p:nvPicPr>
          <p:cNvPr id="8" name="Bildobjekt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8018" y="1290360"/>
            <a:ext cx="1096686" cy="1556431"/>
          </a:xfrm>
          <a:prstGeom prst="rect">
            <a:avLst/>
          </a:prstGeom>
          <a:ln>
            <a:noFill/>
          </a:ln>
          <a:effectLst>
            <a:outerShdw blurRad="190500" algn="tl" rotWithShape="0">
              <a:srgbClr val="000000">
                <a:alpha val="70000"/>
              </a:srgbClr>
            </a:outerShdw>
          </a:effectLst>
        </p:spPr>
      </p:pic>
      <p:pic>
        <p:nvPicPr>
          <p:cNvPr id="10" name="Platshållare för innehåll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6016" y="3974638"/>
            <a:ext cx="1094898" cy="1540441"/>
          </a:xfrm>
          <a:prstGeom prst="rect">
            <a:avLst/>
          </a:prstGeom>
          <a:ln>
            <a:noFill/>
          </a:ln>
          <a:effectLst>
            <a:outerShdw blurRad="190500" algn="tl" rotWithShape="0">
              <a:srgbClr val="000000">
                <a:alpha val="70000"/>
              </a:srgbClr>
            </a:outerShdw>
          </a:effectLst>
        </p:spPr>
      </p:pic>
      <p:pic>
        <p:nvPicPr>
          <p:cNvPr id="13" name="Bildobjekt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241351" y="4392549"/>
            <a:ext cx="2895619" cy="1915749"/>
          </a:xfrm>
          <a:prstGeom prst="rect">
            <a:avLst/>
          </a:prstGeom>
          <a:effectLst>
            <a:outerShdw blurRad="50800" dist="38100" dir="5400000" algn="t" rotWithShape="0">
              <a:prstClr val="black">
                <a:alpha val="40000"/>
              </a:prstClr>
            </a:outerShdw>
          </a:effectLst>
        </p:spPr>
      </p:pic>
      <p:pic>
        <p:nvPicPr>
          <p:cNvPr id="16" name="Bildobjekt 15"/>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846357" y="4137457"/>
            <a:ext cx="1109854" cy="1569860"/>
          </a:xfrm>
          <a:prstGeom prst="rect">
            <a:avLst/>
          </a:prstGeom>
          <a:ln>
            <a:noFill/>
          </a:ln>
          <a:effectLst>
            <a:outerShdw blurRad="190500" algn="tl" rotWithShape="0">
              <a:srgbClr val="000000">
                <a:alpha val="70000"/>
              </a:srgbClr>
            </a:outerShdw>
          </a:effectLst>
        </p:spPr>
      </p:pic>
      <p:pic>
        <p:nvPicPr>
          <p:cNvPr id="3" name="Bildobjekt 2"/>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3057175" y="3360124"/>
            <a:ext cx="2978313" cy="1462202"/>
          </a:xfrm>
          <a:prstGeom prst="rect">
            <a:avLst/>
          </a:prstGeom>
          <a:effectLst>
            <a:outerShdw blurRad="50800" dist="38100" dir="5400000" algn="t" rotWithShape="0">
              <a:prstClr val="black">
                <a:alpha val="40000"/>
              </a:prstClr>
            </a:outerShdw>
          </a:effectLst>
        </p:spPr>
      </p:pic>
      <p:pic>
        <p:nvPicPr>
          <p:cNvPr id="6" name="Bildobjekt 5">
            <a:extLst>
              <a:ext uri="{FF2B5EF4-FFF2-40B4-BE49-F238E27FC236}">
                <a16:creationId xmlns:a16="http://schemas.microsoft.com/office/drawing/2014/main" id="{38E05DB0-2121-C883-1092-9AB537B11995}"/>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568902" y="1320294"/>
            <a:ext cx="1114286" cy="15264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356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0792F-4173-96C8-789C-49A52395D6D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B643AB2-9313-FFF4-C375-79C0967234F1}"/>
              </a:ext>
            </a:extLst>
          </p:cNvPr>
          <p:cNvSpPr txBox="1"/>
          <p:nvPr/>
        </p:nvSpPr>
        <p:spPr>
          <a:xfrm>
            <a:off x="4569568" y="5793001"/>
            <a:ext cx="3528392" cy="230832"/>
          </a:xfrm>
          <a:prstGeom prst="rect">
            <a:avLst/>
          </a:prstGeom>
          <a:noFill/>
        </p:spPr>
        <p:txBody>
          <a:bodyPr wrap="square" rtlCol="0">
            <a:spAutoFit/>
          </a:bodyPr>
          <a:lstStyle/>
          <a:p>
            <a:pPr defTabSz="685800"/>
            <a:r>
              <a:rPr lang="sv-SE" sz="900" err="1">
                <a:solidFill>
                  <a:srgbClr val="FFFFFF"/>
                </a:solidFill>
                <a:latin typeface="Lato" panose="020F0502020204030203" pitchFamily="34" charset="0"/>
                <a:ea typeface="Lato" panose="020F0502020204030203" pitchFamily="34" charset="0"/>
                <a:cs typeface="Lato" panose="020F0502020204030203" pitchFamily="34" charset="0"/>
              </a:rPr>
              <a:t>Content</a:t>
            </a:r>
            <a:r>
              <a:rPr lang="sv-SE" sz="900">
                <a:solidFill>
                  <a:srgbClr val="FFFFFF"/>
                </a:solidFill>
                <a:latin typeface="Lato" panose="020F0502020204030203" pitchFamily="34" charset="0"/>
                <a:ea typeface="Lato" panose="020F0502020204030203" pitchFamily="34" charset="0"/>
                <a:cs typeface="Lato" panose="020F0502020204030203" pitchFamily="34" charset="0"/>
              </a:rPr>
              <a:t> </a:t>
            </a:r>
            <a:r>
              <a:rPr lang="sv-SE" sz="900" err="1">
                <a:solidFill>
                  <a:srgbClr val="FFFFFF"/>
                </a:solidFill>
                <a:latin typeface="Lato" panose="020F0502020204030203" pitchFamily="34" charset="0"/>
                <a:ea typeface="Lato" panose="020F0502020204030203" pitchFamily="34" charset="0"/>
                <a:cs typeface="Lato" panose="020F0502020204030203" pitchFamily="34" charset="0"/>
              </a:rPr>
              <a:t>Hub</a:t>
            </a:r>
            <a:r>
              <a:rPr lang="sv-SE" sz="900">
                <a:solidFill>
                  <a:srgbClr val="FFFFFF"/>
                </a:solidFill>
                <a:latin typeface="Lato" panose="020F0502020204030203" pitchFamily="34" charset="0"/>
                <a:ea typeface="Lato" panose="020F0502020204030203" pitchFamily="34" charset="0"/>
                <a:cs typeface="Lato" panose="020F0502020204030203" pitchFamily="34" charset="0"/>
              </a:rPr>
              <a:t>: </a:t>
            </a:r>
            <a:r>
              <a:rPr lang="sv-SE" sz="900">
                <a:solidFill>
                  <a:srgbClr val="FFFFFF"/>
                </a:solidFill>
                <a:latin typeface="Lato"/>
              </a:rPr>
              <a:t>CH1304412 </a:t>
            </a:r>
            <a:endParaRPr lang="sv-SE" sz="9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2" name="Platshållare för datum 1">
            <a:extLst>
              <a:ext uri="{FF2B5EF4-FFF2-40B4-BE49-F238E27FC236}">
                <a16:creationId xmlns:a16="http://schemas.microsoft.com/office/drawing/2014/main" id="{1B5838EF-4384-BE2B-F3D4-E76D6A96ECE5}"/>
              </a:ext>
            </a:extLst>
          </p:cNvPr>
          <p:cNvSpPr>
            <a:spLocks noGrp="1"/>
          </p:cNvSpPr>
          <p:nvPr>
            <p:ph type="dt" sz="half" idx="10"/>
          </p:nvPr>
        </p:nvSpPr>
        <p:spPr/>
        <p:txBody>
          <a:bodyPr/>
          <a:lstStyle/>
          <a:p>
            <a:pPr defTabSz="685800"/>
            <a:fld id="{4545CB1F-F496-4C5F-B755-E16D05FB6F35}" type="datetime1">
              <a:rPr lang="sv-SE">
                <a:solidFill>
                  <a:srgbClr val="000000"/>
                </a:solidFill>
                <a:latin typeface="Lato"/>
              </a:rPr>
              <a:pPr defTabSz="685800"/>
              <a:t>2024-09-02</a:t>
            </a:fld>
            <a:endParaRPr lang="en-UK">
              <a:solidFill>
                <a:srgbClr val="000000"/>
              </a:solidFill>
              <a:latin typeface="Lato"/>
            </a:endParaRPr>
          </a:p>
        </p:txBody>
      </p:sp>
      <p:sp>
        <p:nvSpPr>
          <p:cNvPr id="4" name="Platshållare för sidfot 3">
            <a:extLst>
              <a:ext uri="{FF2B5EF4-FFF2-40B4-BE49-F238E27FC236}">
                <a16:creationId xmlns:a16="http://schemas.microsoft.com/office/drawing/2014/main" id="{1D4347B6-4CD4-F64F-F53A-DDF041EB2FD4}"/>
              </a:ext>
            </a:extLst>
          </p:cNvPr>
          <p:cNvSpPr>
            <a:spLocks noGrp="1"/>
          </p:cNvSpPr>
          <p:nvPr>
            <p:ph type="ftr" sz="quarter" idx="11"/>
          </p:nvPr>
        </p:nvSpPr>
        <p:spPr/>
        <p:txBody>
          <a:bodyPr/>
          <a:lstStyle/>
          <a:p>
            <a:pPr defTabSz="685800"/>
            <a:r>
              <a:rPr lang="sv-SE">
                <a:solidFill>
                  <a:srgbClr val="000000"/>
                </a:solidFill>
                <a:latin typeface="Lato"/>
              </a:rPr>
              <a:t>Varje dag gör vi världen lite bättre för barn.</a:t>
            </a:r>
            <a:endParaRPr lang="en-UK">
              <a:solidFill>
                <a:srgbClr val="000000"/>
              </a:solidFill>
              <a:latin typeface="Lato"/>
            </a:endParaRPr>
          </a:p>
        </p:txBody>
      </p:sp>
      <p:sp>
        <p:nvSpPr>
          <p:cNvPr id="7" name="Platshållare för bildnummer 6">
            <a:extLst>
              <a:ext uri="{FF2B5EF4-FFF2-40B4-BE49-F238E27FC236}">
                <a16:creationId xmlns:a16="http://schemas.microsoft.com/office/drawing/2014/main" id="{E3274A04-6B5E-9C52-7627-92A2EF558C6A}"/>
              </a:ext>
            </a:extLst>
          </p:cNvPr>
          <p:cNvSpPr>
            <a:spLocks noGrp="1"/>
          </p:cNvSpPr>
          <p:nvPr>
            <p:ph type="sldNum" sz="quarter" idx="12"/>
          </p:nvPr>
        </p:nvSpPr>
        <p:spPr/>
        <p:txBody>
          <a:bodyPr/>
          <a:lstStyle/>
          <a:p>
            <a:pPr defTabSz="685800"/>
            <a:fld id="{BF413B3B-BFB3-42E3-B409-FAAF558C2ACC}" type="slidenum">
              <a:rPr lang="en-UK">
                <a:solidFill>
                  <a:srgbClr val="000000"/>
                </a:solidFill>
                <a:latin typeface="Lato"/>
              </a:rPr>
              <a:pPr defTabSz="685800"/>
              <a:t>15</a:t>
            </a:fld>
            <a:endParaRPr lang="en-UK">
              <a:solidFill>
                <a:srgbClr val="000000"/>
              </a:solidFill>
              <a:latin typeface="Lato"/>
            </a:endParaRPr>
          </a:p>
        </p:txBody>
      </p:sp>
      <p:sp>
        <p:nvSpPr>
          <p:cNvPr id="6" name="Title 5">
            <a:extLst>
              <a:ext uri="{FF2B5EF4-FFF2-40B4-BE49-F238E27FC236}">
                <a16:creationId xmlns:a16="http://schemas.microsoft.com/office/drawing/2014/main" id="{19FB9098-7621-5754-0439-19581E433046}"/>
              </a:ext>
            </a:extLst>
          </p:cNvPr>
          <p:cNvSpPr>
            <a:spLocks noGrp="1"/>
          </p:cNvSpPr>
          <p:nvPr>
            <p:ph type="title"/>
          </p:nvPr>
        </p:nvSpPr>
        <p:spPr/>
        <p:txBody>
          <a:bodyPr/>
          <a:lstStyle/>
          <a:p>
            <a:r>
              <a:rPr lang="sv-SE" dirty="0"/>
              <a:t>Skolveckans upplägg</a:t>
            </a:r>
          </a:p>
        </p:txBody>
      </p:sp>
      <p:sp>
        <p:nvSpPr>
          <p:cNvPr id="21" name="Rektangel: rundade hörn 20">
            <a:extLst>
              <a:ext uri="{FF2B5EF4-FFF2-40B4-BE49-F238E27FC236}">
                <a16:creationId xmlns:a16="http://schemas.microsoft.com/office/drawing/2014/main" id="{391CEC37-089F-AD22-3514-692589EBF2F4}"/>
              </a:ext>
            </a:extLst>
          </p:cNvPr>
          <p:cNvSpPr/>
          <p:nvPr/>
        </p:nvSpPr>
        <p:spPr>
          <a:xfrm>
            <a:off x="1164766" y="2168682"/>
            <a:ext cx="3303542" cy="67894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sv-SE" b="1">
                <a:solidFill>
                  <a:srgbClr val="000000"/>
                </a:solidFill>
                <a:latin typeface="Lato"/>
              </a:rPr>
              <a:t>Aulapresentation</a:t>
            </a:r>
            <a:endParaRPr lang="sv-SE">
              <a:solidFill>
                <a:srgbClr val="000000"/>
              </a:solidFill>
              <a:latin typeface="Lato"/>
            </a:endParaRPr>
          </a:p>
        </p:txBody>
      </p:sp>
      <p:pic>
        <p:nvPicPr>
          <p:cNvPr id="11" name="Bildobjekt 10" descr="En bild som visar design">
            <a:extLst>
              <a:ext uri="{FF2B5EF4-FFF2-40B4-BE49-F238E27FC236}">
                <a16:creationId xmlns:a16="http://schemas.microsoft.com/office/drawing/2014/main" id="{565743E1-F2E6-BEBB-28FD-CB950D3AF6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4078" y="2165191"/>
            <a:ext cx="696012" cy="696012"/>
          </a:xfrm>
          <a:prstGeom prst="rect">
            <a:avLst/>
          </a:prstGeom>
        </p:spPr>
      </p:pic>
      <p:sp>
        <p:nvSpPr>
          <p:cNvPr id="14" name="Rektangel: rundade hörn 13">
            <a:extLst>
              <a:ext uri="{FF2B5EF4-FFF2-40B4-BE49-F238E27FC236}">
                <a16:creationId xmlns:a16="http://schemas.microsoft.com/office/drawing/2014/main" id="{B31FEB26-95DE-0B91-1355-433E09D0317F}"/>
              </a:ext>
            </a:extLst>
          </p:cNvPr>
          <p:cNvSpPr/>
          <p:nvPr/>
        </p:nvSpPr>
        <p:spPr>
          <a:xfrm>
            <a:off x="1164766" y="2985106"/>
            <a:ext cx="3303542" cy="67894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sv-SE" b="1">
                <a:solidFill>
                  <a:srgbClr val="000000"/>
                </a:solidFill>
                <a:latin typeface="Lato"/>
              </a:rPr>
              <a:t>Teater, föreläsning, film</a:t>
            </a:r>
            <a:endParaRPr lang="sv-SE">
              <a:solidFill>
                <a:srgbClr val="000000"/>
              </a:solidFill>
              <a:latin typeface="Lato"/>
            </a:endParaRPr>
          </a:p>
        </p:txBody>
      </p:sp>
      <p:pic>
        <p:nvPicPr>
          <p:cNvPr id="13" name="Bildobjekt 12" descr="En bild som visar Rektangel, linje, design, ram">
            <a:extLst>
              <a:ext uri="{FF2B5EF4-FFF2-40B4-BE49-F238E27FC236}">
                <a16:creationId xmlns:a16="http://schemas.microsoft.com/office/drawing/2014/main" id="{A48D2EBF-229F-F217-49A0-329EEBB6C88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9239" y="2910018"/>
            <a:ext cx="810851" cy="810851"/>
          </a:xfrm>
          <a:prstGeom prst="rect">
            <a:avLst/>
          </a:prstGeom>
        </p:spPr>
      </p:pic>
      <p:sp>
        <p:nvSpPr>
          <p:cNvPr id="23" name="Rektangel: rundade hörn 22">
            <a:extLst>
              <a:ext uri="{FF2B5EF4-FFF2-40B4-BE49-F238E27FC236}">
                <a16:creationId xmlns:a16="http://schemas.microsoft.com/office/drawing/2014/main" id="{05EF46C8-9A1F-A23D-BB76-3000AC547EA8}"/>
              </a:ext>
            </a:extLst>
          </p:cNvPr>
          <p:cNvSpPr/>
          <p:nvPr/>
        </p:nvSpPr>
        <p:spPr>
          <a:xfrm>
            <a:off x="1164766" y="3801530"/>
            <a:ext cx="3303542" cy="67894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sv-SE" b="1">
                <a:solidFill>
                  <a:srgbClr val="000000"/>
                </a:solidFill>
                <a:latin typeface="Lato"/>
              </a:rPr>
              <a:t>Klassrumssamtal</a:t>
            </a:r>
            <a:endParaRPr lang="sv-SE">
              <a:solidFill>
                <a:srgbClr val="000000"/>
              </a:solidFill>
              <a:latin typeface="Lato"/>
            </a:endParaRPr>
          </a:p>
        </p:txBody>
      </p:sp>
      <p:sp>
        <p:nvSpPr>
          <p:cNvPr id="24" name="Rektangel: rundade hörn 23">
            <a:extLst>
              <a:ext uri="{FF2B5EF4-FFF2-40B4-BE49-F238E27FC236}">
                <a16:creationId xmlns:a16="http://schemas.microsoft.com/office/drawing/2014/main" id="{46C6BA96-7CAB-7AA3-C6FE-93D151DC8B62}"/>
              </a:ext>
            </a:extLst>
          </p:cNvPr>
          <p:cNvSpPr/>
          <p:nvPr/>
        </p:nvSpPr>
        <p:spPr>
          <a:xfrm>
            <a:off x="1169515" y="4617953"/>
            <a:ext cx="3303542" cy="67894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sv-SE" b="1" err="1">
                <a:solidFill>
                  <a:srgbClr val="000000"/>
                </a:solidFill>
                <a:latin typeface="Lato"/>
              </a:rPr>
              <a:t>Korridorshäng</a:t>
            </a:r>
            <a:endParaRPr lang="sv-SE" sz="2400" err="1">
              <a:solidFill>
                <a:srgbClr val="000000"/>
              </a:solidFill>
              <a:latin typeface="Lato"/>
            </a:endParaRPr>
          </a:p>
        </p:txBody>
      </p:sp>
      <p:pic>
        <p:nvPicPr>
          <p:cNvPr id="16" name="Bildobjekt 15" descr="En bild som visar skiss, Barnkonst, clipart, design">
            <a:extLst>
              <a:ext uri="{FF2B5EF4-FFF2-40B4-BE49-F238E27FC236}">
                <a16:creationId xmlns:a16="http://schemas.microsoft.com/office/drawing/2014/main" id="{D4FC2E03-4C0E-523F-47C0-CE6E0F946BA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0529" y="4604375"/>
            <a:ext cx="719561" cy="719561"/>
          </a:xfrm>
          <a:prstGeom prst="rect">
            <a:avLst/>
          </a:prstGeom>
        </p:spPr>
      </p:pic>
      <p:pic>
        <p:nvPicPr>
          <p:cNvPr id="22" name="Bildobjekt 21" descr="En bild som visar design">
            <a:extLst>
              <a:ext uri="{FF2B5EF4-FFF2-40B4-BE49-F238E27FC236}">
                <a16:creationId xmlns:a16="http://schemas.microsoft.com/office/drawing/2014/main" id="{2D1F149E-2034-DA95-D1EC-F56C23E6D02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9239" y="3745593"/>
            <a:ext cx="810851" cy="810851"/>
          </a:xfrm>
          <a:prstGeom prst="rect">
            <a:avLst/>
          </a:prstGeom>
        </p:spPr>
      </p:pic>
      <p:sp>
        <p:nvSpPr>
          <p:cNvPr id="26" name="Diagonal rand 25">
            <a:extLst>
              <a:ext uri="{FF2B5EF4-FFF2-40B4-BE49-F238E27FC236}">
                <a16:creationId xmlns:a16="http://schemas.microsoft.com/office/drawing/2014/main" id="{28B1BF8C-E399-E3F7-D077-E358F446225F}"/>
              </a:ext>
            </a:extLst>
          </p:cNvPr>
          <p:cNvSpPr/>
          <p:nvPr/>
        </p:nvSpPr>
        <p:spPr>
          <a:xfrm rot="5400000">
            <a:off x="3792958" y="2849603"/>
            <a:ext cx="539846" cy="810853"/>
          </a:xfrm>
          <a:prstGeom prst="diagStrip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sv-SE" sz="1350">
              <a:solidFill>
                <a:srgbClr val="000000"/>
              </a:solidFill>
              <a:latin typeface="Lato"/>
            </a:endParaRPr>
          </a:p>
        </p:txBody>
      </p:sp>
      <p:sp>
        <p:nvSpPr>
          <p:cNvPr id="28" name="textruta 27">
            <a:extLst>
              <a:ext uri="{FF2B5EF4-FFF2-40B4-BE49-F238E27FC236}">
                <a16:creationId xmlns:a16="http://schemas.microsoft.com/office/drawing/2014/main" id="{FBD7CB4C-9B4D-90E5-5E38-245064BE95CC}"/>
              </a:ext>
            </a:extLst>
          </p:cNvPr>
          <p:cNvSpPr txBox="1"/>
          <p:nvPr/>
        </p:nvSpPr>
        <p:spPr>
          <a:xfrm rot="2005803">
            <a:off x="3856660" y="3068073"/>
            <a:ext cx="643125" cy="253916"/>
          </a:xfrm>
          <a:prstGeom prst="rect">
            <a:avLst/>
          </a:prstGeom>
          <a:noFill/>
          <a:ln>
            <a:noFill/>
          </a:ln>
        </p:spPr>
        <p:txBody>
          <a:bodyPr wrap="none" rtlCol="0">
            <a:spAutoFit/>
          </a:bodyPr>
          <a:lstStyle/>
          <a:p>
            <a:pPr defTabSz="685800"/>
            <a:r>
              <a:rPr lang="sv-SE" sz="1050" b="1">
                <a:solidFill>
                  <a:srgbClr val="FFFFFF"/>
                </a:solidFill>
                <a:latin typeface="Lato"/>
              </a:rPr>
              <a:t>Valbart</a:t>
            </a:r>
          </a:p>
        </p:txBody>
      </p:sp>
      <p:pic>
        <p:nvPicPr>
          <p:cNvPr id="30" name="Bildobjekt 29" descr="En bild som visar skärmpdump av Bra att ha-kortet med kontaktuppgifter till polis och olika civilsamhällesorganisationer">
            <a:extLst>
              <a:ext uri="{FF2B5EF4-FFF2-40B4-BE49-F238E27FC236}">
                <a16:creationId xmlns:a16="http://schemas.microsoft.com/office/drawing/2014/main" id="{64F10368-3C5A-62CA-B551-C2ED3E966E9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28532" y="3082287"/>
            <a:ext cx="2610569" cy="17403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textruta 30">
            <a:extLst>
              <a:ext uri="{FF2B5EF4-FFF2-40B4-BE49-F238E27FC236}">
                <a16:creationId xmlns:a16="http://schemas.microsoft.com/office/drawing/2014/main" id="{070C6967-D22F-54C3-F257-79510E5EAB2A}"/>
              </a:ext>
            </a:extLst>
          </p:cNvPr>
          <p:cNvSpPr txBox="1"/>
          <p:nvPr/>
        </p:nvSpPr>
        <p:spPr>
          <a:xfrm>
            <a:off x="6249586" y="711203"/>
            <a:ext cx="2554448" cy="2308324"/>
          </a:xfrm>
          <a:prstGeom prst="rect">
            <a:avLst/>
          </a:prstGeom>
          <a:noFill/>
        </p:spPr>
        <p:txBody>
          <a:bodyPr wrap="square" rtlCol="0">
            <a:spAutoFit/>
          </a:bodyPr>
          <a:lstStyle/>
          <a:p>
            <a:pPr defTabSz="685800"/>
            <a:r>
              <a:rPr lang="sv-SE" dirty="0">
                <a:solidFill>
                  <a:srgbClr val="000000"/>
                </a:solidFill>
                <a:latin typeface="Lato"/>
              </a:rPr>
              <a:t>Alla moment under skolveckan ska bidra till att </a:t>
            </a:r>
            <a:r>
              <a:rPr lang="sv-SE" dirty="0">
                <a:solidFill>
                  <a:srgbClr val="000000"/>
                </a:solidFill>
                <a:latin typeface="Lato"/>
                <a:cs typeface="Calibri Light"/>
              </a:rPr>
              <a:t>unga känner till sina rättigheter och varifrån de kan få stöd, samt känna förtroende för de organisationer som de kan vända sig till.</a:t>
            </a:r>
            <a:endParaRPr lang="sv-SE" dirty="0">
              <a:solidFill>
                <a:srgbClr val="000000"/>
              </a:solidFill>
              <a:latin typeface="Lato"/>
            </a:endParaRPr>
          </a:p>
        </p:txBody>
      </p:sp>
      <p:pic>
        <p:nvPicPr>
          <p:cNvPr id="10" name="Bildobjekt 9" descr="En bild som visar hjärta, Alla hjärtans dag, röd, konst&#10;&#10;Automatiskt genererad beskrivning">
            <a:extLst>
              <a:ext uri="{FF2B5EF4-FFF2-40B4-BE49-F238E27FC236}">
                <a16:creationId xmlns:a16="http://schemas.microsoft.com/office/drawing/2014/main" id="{88AACB95-92D3-D66C-880C-B4BFDC777CC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622908" y="5280859"/>
            <a:ext cx="1422797" cy="1497436"/>
          </a:xfrm>
          <a:prstGeom prst="rect">
            <a:avLst/>
          </a:prstGeom>
        </p:spPr>
      </p:pic>
    </p:spTree>
    <p:extLst>
      <p:ext uri="{BB962C8B-B14F-4D97-AF65-F5344CB8AC3E}">
        <p14:creationId xmlns:p14="http://schemas.microsoft.com/office/powerpoint/2010/main" val="42998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endParaRPr lang="en-US"/>
          </a:p>
        </p:txBody>
      </p:sp>
      <p:sp>
        <p:nvSpPr>
          <p:cNvPr id="5" name="Platshållare för bildnummer 4"/>
          <p:cNvSpPr>
            <a:spLocks noGrp="1"/>
          </p:cNvSpPr>
          <p:nvPr>
            <p:ph type="sldNum" sz="quarter" idx="12"/>
          </p:nvPr>
        </p:nvSpPr>
        <p:spPr/>
        <p:txBody>
          <a:bodyPr/>
          <a:lstStyle/>
          <a:p>
            <a:fld id="{C3FDE51E-0052-334C-A4B2-C567FE9F326F}" type="slidenum">
              <a:rPr lang="en-US" smtClean="0"/>
              <a:t>16</a:t>
            </a:fld>
            <a:endParaRPr lang="en-US"/>
          </a:p>
        </p:txBody>
      </p:sp>
      <p:sp>
        <p:nvSpPr>
          <p:cNvPr id="6" name="Rubrik 5"/>
          <p:cNvSpPr>
            <a:spLocks noGrp="1"/>
          </p:cNvSpPr>
          <p:nvPr>
            <p:ph type="title"/>
          </p:nvPr>
        </p:nvSpPr>
        <p:spPr/>
        <p:txBody>
          <a:bodyPr>
            <a:normAutofit/>
          </a:bodyPr>
          <a:lstStyle/>
          <a:p>
            <a:r>
              <a:rPr lang="sv-SE" sz="3300" dirty="0">
                <a:latin typeface="+mj-lt"/>
                <a:cs typeface="+mj-cs"/>
              </a:rPr>
              <a:t>Klassrumsbesök </a:t>
            </a:r>
          </a:p>
        </p:txBody>
      </p:sp>
      <p:graphicFrame>
        <p:nvGraphicFramePr>
          <p:cNvPr id="2" name="Diagram 1">
            <a:extLst>
              <a:ext uri="{FF2B5EF4-FFF2-40B4-BE49-F238E27FC236}">
                <a16:creationId xmlns:a16="http://schemas.microsoft.com/office/drawing/2014/main" id="{702E13BF-E373-B030-CC5F-3FA04BDDF9D0}"/>
              </a:ext>
            </a:extLst>
          </p:cNvPr>
          <p:cNvGraphicFramePr/>
          <p:nvPr>
            <p:extLst>
              <p:ext uri="{D42A27DB-BD31-4B8C-83A1-F6EECF244321}">
                <p14:modId xmlns:p14="http://schemas.microsoft.com/office/powerpoint/2010/main" val="1609126503"/>
              </p:ext>
            </p:extLst>
          </p:nvPr>
        </p:nvGraphicFramePr>
        <p:xfrm>
          <a:off x="541538" y="955965"/>
          <a:ext cx="8165868" cy="4276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dobjekt 6" descr="En bild som visar klädsel, person, fotbeklädnader, person&#10;&#10;Automatiskt genererad beskrivning">
            <a:extLst>
              <a:ext uri="{FF2B5EF4-FFF2-40B4-BE49-F238E27FC236}">
                <a16:creationId xmlns:a16="http://schemas.microsoft.com/office/drawing/2014/main" id="{BAC84AF8-5225-4742-7AA0-DB3B2AB6630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092199" y="3780896"/>
            <a:ext cx="4800600" cy="3336877"/>
          </a:xfrm>
          <a:prstGeom prst="rect">
            <a:avLst/>
          </a:prstGeom>
        </p:spPr>
      </p:pic>
    </p:spTree>
    <p:extLst>
      <p:ext uri="{BB962C8B-B14F-4D97-AF65-F5344CB8AC3E}">
        <p14:creationId xmlns:p14="http://schemas.microsoft.com/office/powerpoint/2010/main" val="5591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descr="En bild som visar klädsel, person, fotbeklädnader, grupp&#10;&#10;Automatiskt genererad beskrivning">
            <a:extLst>
              <a:ext uri="{FF2B5EF4-FFF2-40B4-BE49-F238E27FC236}">
                <a16:creationId xmlns:a16="http://schemas.microsoft.com/office/drawing/2014/main" id="{4A7BDF3B-9BF2-8518-2B71-0817188A14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33465" y="3725173"/>
            <a:ext cx="3393676" cy="2965269"/>
          </a:xfrm>
          <a:prstGeom prst="rect">
            <a:avLst/>
          </a:prstGeom>
          <a:ln w="12700">
            <a:miter lim="400000"/>
          </a:ln>
          <a:effectLst>
            <a:outerShdw blurRad="292100" dist="139700" dir="2700000" rotWithShape="0">
              <a:srgbClr val="333333">
                <a:alpha val="64999"/>
              </a:srgbClr>
            </a:outerShdw>
          </a:effectLst>
        </p:spPr>
      </p:pic>
      <p:sp>
        <p:nvSpPr>
          <p:cNvPr id="6" name="Platshållare för bildnummer 5"/>
          <p:cNvSpPr>
            <a:spLocks noGrp="1"/>
          </p:cNvSpPr>
          <p:nvPr>
            <p:ph type="sldNum" sz="quarter" idx="12"/>
          </p:nvPr>
        </p:nvSpPr>
        <p:spPr/>
        <p:txBody>
          <a:bodyPr/>
          <a:lstStyle/>
          <a:p>
            <a:fld id="{C3FDE51E-0052-334C-A4B2-C567FE9F326F}" type="slidenum">
              <a:rPr lang="en-US" smtClean="0"/>
              <a:t>17</a:t>
            </a:fld>
            <a:endParaRPr lang="en-US"/>
          </a:p>
        </p:txBody>
      </p:sp>
      <p:sp>
        <p:nvSpPr>
          <p:cNvPr id="2" name="Rubrik 1"/>
          <p:cNvSpPr>
            <a:spLocks noGrp="1"/>
          </p:cNvSpPr>
          <p:nvPr>
            <p:ph type="title" idx="4294967295"/>
          </p:nvPr>
        </p:nvSpPr>
        <p:spPr>
          <a:xfrm>
            <a:off x="240407" y="277091"/>
            <a:ext cx="7145338" cy="904875"/>
          </a:xfrm>
        </p:spPr>
        <p:txBody>
          <a:bodyPr>
            <a:normAutofit/>
          </a:bodyPr>
          <a:lstStyle/>
          <a:p>
            <a:r>
              <a:rPr lang="sv-SE" sz="3300" b="0" dirty="0" err="1">
                <a:latin typeface="Oswald SemiBold" pitchFamily="2" charset="0"/>
                <a:cs typeface="+mj-cs"/>
              </a:rPr>
              <a:t>Korridorshäng</a:t>
            </a:r>
            <a:endParaRPr lang="sv-SE" sz="3300" b="0" dirty="0">
              <a:latin typeface="Oswald SemiBold" pitchFamily="2" charset="0"/>
              <a:cs typeface="+mj-cs"/>
            </a:endParaRPr>
          </a:p>
        </p:txBody>
      </p:sp>
      <p:pic>
        <p:nvPicPr>
          <p:cNvPr id="9" name="image20.jpg"/>
          <p:cNvPicPr/>
          <p:nvPr/>
        </p:nvPicPr>
        <p:blipFill rotWithShape="1">
          <a:blip r:embed="rId4" cstate="email">
            <a:extLst>
              <a:ext uri="{28A0092B-C50C-407E-A947-70E740481C1C}">
                <a14:useLocalDpi xmlns:a14="http://schemas.microsoft.com/office/drawing/2010/main" val="0"/>
              </a:ext>
            </a:extLst>
          </a:blip>
          <a:srcRect/>
          <a:stretch/>
        </p:blipFill>
        <p:spPr>
          <a:xfrm>
            <a:off x="5710536" y="2611617"/>
            <a:ext cx="3193057" cy="2227111"/>
          </a:xfrm>
          <a:prstGeom prst="rect">
            <a:avLst/>
          </a:prstGeom>
          <a:ln w="12700">
            <a:miter lim="400000"/>
          </a:ln>
          <a:effectLst>
            <a:outerShdw blurRad="292100" dist="139700" dir="2700000" rotWithShape="0">
              <a:srgbClr val="333333">
                <a:alpha val="64999"/>
              </a:srgbClr>
            </a:outerShdw>
          </a:effectLst>
        </p:spPr>
      </p:pic>
      <p:pic>
        <p:nvPicPr>
          <p:cNvPr id="14" name="image21.jpg"/>
          <p:cNvPicPr/>
          <p:nvPr/>
        </p:nvPicPr>
        <p:blipFill>
          <a:blip r:embed="rId5" cstate="email">
            <a:extLst>
              <a:ext uri="{28A0092B-C50C-407E-A947-70E740481C1C}">
                <a14:useLocalDpi xmlns:a14="http://schemas.microsoft.com/office/drawing/2010/main" val="0"/>
              </a:ext>
            </a:extLst>
          </a:blip>
          <a:stretch>
            <a:fillRect/>
          </a:stretch>
        </p:blipFill>
        <p:spPr>
          <a:xfrm>
            <a:off x="6227122" y="167558"/>
            <a:ext cx="2799743" cy="1688486"/>
          </a:xfrm>
          <a:prstGeom prst="rect">
            <a:avLst/>
          </a:prstGeom>
          <a:ln w="12700">
            <a:miter lim="400000"/>
          </a:ln>
          <a:effectLst>
            <a:outerShdw blurRad="292100" dist="139700" dir="2700000" rotWithShape="0">
              <a:srgbClr val="333333">
                <a:alpha val="64999"/>
              </a:srgbClr>
            </a:outerShdw>
          </a:effectLst>
        </p:spPr>
      </p:pic>
      <p:pic>
        <p:nvPicPr>
          <p:cNvPr id="4" name="Bildobjekt 3" descr="En bild som visar klädsel, person, Människoansikte, vägg&#10;&#10;Automatiskt genererad beskrivning">
            <a:extLst>
              <a:ext uri="{FF2B5EF4-FFF2-40B4-BE49-F238E27FC236}">
                <a16:creationId xmlns:a16="http://schemas.microsoft.com/office/drawing/2014/main" id="{6BB1D50A-54E5-8D87-0BA4-732244FAAF2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0407" y="1605405"/>
            <a:ext cx="3033043" cy="1823595"/>
          </a:xfrm>
          <a:prstGeom prst="rect">
            <a:avLst/>
          </a:prstGeom>
          <a:ln w="12700">
            <a:miter lim="400000"/>
          </a:ln>
          <a:effectLst>
            <a:outerShdw blurRad="292100" dist="139700" dir="2700000" rotWithShape="0">
              <a:srgbClr val="333333">
                <a:alpha val="64999"/>
              </a:srgbClr>
            </a:outerShdw>
          </a:effectLst>
        </p:spPr>
      </p:pic>
      <p:pic>
        <p:nvPicPr>
          <p:cNvPr id="7" name="Bildobjekt 6" descr="En bild som visar klädsel, person, möbler, Människoansikte&#10;&#10;Automatiskt genererad beskrivning">
            <a:extLst>
              <a:ext uri="{FF2B5EF4-FFF2-40B4-BE49-F238E27FC236}">
                <a16:creationId xmlns:a16="http://schemas.microsoft.com/office/drawing/2014/main" id="{9E288807-ABF0-265E-CBDA-38769867D39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76581" y="3665748"/>
            <a:ext cx="3096869" cy="3096869"/>
          </a:xfrm>
          <a:prstGeom prst="rect">
            <a:avLst/>
          </a:prstGeom>
          <a:ln w="12700">
            <a:miter lim="400000"/>
          </a:ln>
          <a:effectLst>
            <a:outerShdw blurRad="292100" dist="139700" dir="2700000" rotWithShape="0">
              <a:srgbClr val="333333">
                <a:alpha val="64999"/>
              </a:srgbClr>
            </a:outerShdw>
          </a:effectLst>
        </p:spPr>
      </p:pic>
      <p:pic>
        <p:nvPicPr>
          <p:cNvPr id="16" name="Bildobjekt 15" descr="En bild som visar text, kontorsmaterial, Pryttlar, Karmin&#10;&#10;Automatiskt genererad beskrivning">
            <a:extLst>
              <a:ext uri="{FF2B5EF4-FFF2-40B4-BE49-F238E27FC236}">
                <a16:creationId xmlns:a16="http://schemas.microsoft.com/office/drawing/2014/main" id="{DDAFB49B-500F-953B-A16C-AF2063FE811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363964" y="1011801"/>
            <a:ext cx="2799743" cy="1866495"/>
          </a:xfrm>
          <a:prstGeom prst="rect">
            <a:avLst/>
          </a:prstGeom>
          <a:ln w="12700">
            <a:miter lim="400000"/>
          </a:ln>
          <a:effectLst>
            <a:outerShdw blurRad="292100" dist="139700" dir="2700000" rotWithShape="0">
              <a:srgbClr val="333333">
                <a:alpha val="64999"/>
              </a:srgbClr>
            </a:outerShdw>
          </a:effectLst>
        </p:spPr>
      </p:pic>
    </p:spTree>
    <p:extLst>
      <p:ext uri="{BB962C8B-B14F-4D97-AF65-F5344CB8AC3E}">
        <p14:creationId xmlns:p14="http://schemas.microsoft.com/office/powerpoint/2010/main" val="325634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5A7B7B02-AF6B-52DF-6CDE-877F1806AABE}"/>
              </a:ext>
            </a:extLst>
          </p:cNvPr>
          <p:cNvSpPr>
            <a:spLocks noGrp="1"/>
          </p:cNvSpPr>
          <p:nvPr>
            <p:ph type="dt" sz="half" idx="10"/>
          </p:nvPr>
        </p:nvSpPr>
        <p:spPr/>
        <p:txBody>
          <a:bodyPr/>
          <a:lstStyle/>
          <a:p>
            <a:fld id="{1FB30D79-001B-45B3-8BB2-1B325656EBCD}" type="datetime1">
              <a:rPr lang="sv-SE" smtClean="0"/>
              <a:t>2024-09-02</a:t>
            </a:fld>
            <a:endParaRPr lang="sv-SE"/>
          </a:p>
        </p:txBody>
      </p:sp>
      <p:sp>
        <p:nvSpPr>
          <p:cNvPr id="6" name="Platshållare för sidfot 5">
            <a:extLst>
              <a:ext uri="{FF2B5EF4-FFF2-40B4-BE49-F238E27FC236}">
                <a16:creationId xmlns:a16="http://schemas.microsoft.com/office/drawing/2014/main" id="{61986502-44E3-D569-76AD-0A7C691F3AC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D5A1BC2-B363-EC7D-7643-92EB762F78A5}"/>
              </a:ext>
            </a:extLst>
          </p:cNvPr>
          <p:cNvSpPr>
            <a:spLocks noGrp="1"/>
          </p:cNvSpPr>
          <p:nvPr>
            <p:ph type="sldNum" sz="quarter" idx="12"/>
          </p:nvPr>
        </p:nvSpPr>
        <p:spPr/>
        <p:txBody>
          <a:bodyPr/>
          <a:lstStyle/>
          <a:p>
            <a:fld id="{BBCD5F49-7434-4814-9F4F-7DCE8B2FFACE}" type="slidenum">
              <a:rPr lang="sv-SE" smtClean="0"/>
              <a:t>18</a:t>
            </a:fld>
            <a:endParaRPr lang="sv-SE"/>
          </a:p>
        </p:txBody>
      </p:sp>
      <p:sp>
        <p:nvSpPr>
          <p:cNvPr id="2" name="Rubrik 1">
            <a:extLst>
              <a:ext uri="{FF2B5EF4-FFF2-40B4-BE49-F238E27FC236}">
                <a16:creationId xmlns:a16="http://schemas.microsoft.com/office/drawing/2014/main" id="{8AC56B7B-8F6C-0801-4E0F-145063CF9A2B}"/>
              </a:ext>
            </a:extLst>
          </p:cNvPr>
          <p:cNvSpPr>
            <a:spLocks noGrp="1"/>
          </p:cNvSpPr>
          <p:nvPr>
            <p:ph type="title"/>
          </p:nvPr>
        </p:nvSpPr>
        <p:spPr/>
        <p:txBody>
          <a:bodyPr>
            <a:noAutofit/>
          </a:bodyPr>
          <a:lstStyle/>
          <a:p>
            <a:r>
              <a:rPr lang="sv-SE" sz="3600" b="0" dirty="0">
                <a:latin typeface="Oswald Medium" pitchFamily="2" charset="0"/>
              </a:rPr>
              <a:t>Utvärdering &amp; uppföljning</a:t>
            </a:r>
          </a:p>
        </p:txBody>
      </p:sp>
      <p:sp>
        <p:nvSpPr>
          <p:cNvPr id="3" name="Platshållare för bild 2">
            <a:extLst>
              <a:ext uri="{FF2B5EF4-FFF2-40B4-BE49-F238E27FC236}">
                <a16:creationId xmlns:a16="http://schemas.microsoft.com/office/drawing/2014/main" id="{B6875A7D-D106-14A8-B962-672F2CFE5858}"/>
              </a:ext>
            </a:extLst>
          </p:cNvPr>
          <p:cNvSpPr>
            <a:spLocks noGrp="1"/>
          </p:cNvSpPr>
          <p:nvPr>
            <p:ph type="pic" sz="quarter" idx="13"/>
          </p:nvPr>
        </p:nvSpPr>
        <p:spPr>
          <a:xfrm>
            <a:off x="424763" y="1996547"/>
            <a:ext cx="8282643" cy="4106864"/>
          </a:xfrm>
        </p:spPr>
        <p:txBody>
          <a:bodyPr/>
          <a:lstStyle/>
          <a:p>
            <a:r>
              <a:rPr lang="sv-SE" sz="2000" dirty="0">
                <a:solidFill>
                  <a:schemeClr val="tx1"/>
                </a:solidFill>
              </a:rPr>
              <a:t>Skolveckor</a:t>
            </a:r>
          </a:p>
          <a:p>
            <a:pPr marL="285750" indent="-285750">
              <a:buFont typeface="Arial" panose="020B0604020202020204" pitchFamily="34" charset="0"/>
              <a:buChar char="•"/>
            </a:pPr>
            <a:r>
              <a:rPr lang="sv-SE" sz="2000" b="0" dirty="0">
                <a:solidFill>
                  <a:schemeClr val="tx1"/>
                </a:solidFill>
              </a:rPr>
              <a:t>Enkät elever</a:t>
            </a:r>
          </a:p>
          <a:p>
            <a:pPr marL="285750" indent="-285750">
              <a:buFont typeface="Arial" panose="020B0604020202020204" pitchFamily="34" charset="0"/>
              <a:buChar char="•"/>
            </a:pPr>
            <a:r>
              <a:rPr lang="sv-SE" sz="2000" b="0" dirty="0">
                <a:solidFill>
                  <a:schemeClr val="tx1"/>
                </a:solidFill>
              </a:rPr>
              <a:t>Enkät samverkansgrupp</a:t>
            </a:r>
          </a:p>
          <a:p>
            <a:pPr marL="285750" indent="-285750">
              <a:buFont typeface="Arial" panose="020B0604020202020204" pitchFamily="34" charset="0"/>
              <a:buChar char="•"/>
            </a:pPr>
            <a:r>
              <a:rPr lang="sv-SE" sz="2000" b="0" dirty="0">
                <a:solidFill>
                  <a:schemeClr val="tx1"/>
                </a:solidFill>
              </a:rPr>
              <a:t>Återkoppling till skolan</a:t>
            </a:r>
          </a:p>
          <a:p>
            <a:endParaRPr lang="sv-SE" dirty="0"/>
          </a:p>
        </p:txBody>
      </p:sp>
      <p:pic>
        <p:nvPicPr>
          <p:cNvPr id="10" name="Bild 9" descr="Presentation med cirkeldiagram med hel fyllning">
            <a:extLst>
              <a:ext uri="{FF2B5EF4-FFF2-40B4-BE49-F238E27FC236}">
                <a16:creationId xmlns:a16="http://schemas.microsoft.com/office/drawing/2014/main" id="{2DF4083E-F14E-0337-BA4D-33FCECB32D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1920" y="1272857"/>
            <a:ext cx="3058160" cy="3058160"/>
          </a:xfrm>
          <a:prstGeom prst="rect">
            <a:avLst/>
          </a:prstGeom>
        </p:spPr>
      </p:pic>
    </p:spTree>
    <p:extLst>
      <p:ext uri="{BB962C8B-B14F-4D97-AF65-F5344CB8AC3E}">
        <p14:creationId xmlns:p14="http://schemas.microsoft.com/office/powerpoint/2010/main" val="299562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A34F06D-9289-48DA-9B3D-DF23396A6B5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8"/>
          <a:stretch/>
        </p:blipFill>
        <p:spPr>
          <a:xfrm>
            <a:off x="58511" y="2704554"/>
            <a:ext cx="5495815" cy="901995"/>
          </a:xfrm>
          <a:prstGeom prst="rect">
            <a:avLst/>
          </a:prstGeom>
        </p:spPr>
      </p:pic>
      <p:pic>
        <p:nvPicPr>
          <p:cNvPr id="4" name="Bildobjekt 3">
            <a:extLst>
              <a:ext uri="{FF2B5EF4-FFF2-40B4-BE49-F238E27FC236}">
                <a16:creationId xmlns:a16="http://schemas.microsoft.com/office/drawing/2014/main" id="{4A34F06D-9289-48DA-9B3D-DF23396A6B5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5450"/>
          <a:stretch/>
        </p:blipFill>
        <p:spPr>
          <a:xfrm>
            <a:off x="532561" y="282519"/>
            <a:ext cx="7760907" cy="2437275"/>
          </a:xfrm>
          <a:prstGeom prst="rect">
            <a:avLst/>
          </a:prstGeom>
        </p:spPr>
      </p:pic>
      <p:pic>
        <p:nvPicPr>
          <p:cNvPr id="7" name="Bildobjekt 1" descr="image00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69653" y="3725305"/>
            <a:ext cx="4032747" cy="26461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2547589" y="1570614"/>
            <a:ext cx="4076895" cy="3989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atin typeface="Gill Sans Infant Std"/>
              <a:cs typeface="Gill Sans Infant Std"/>
            </a:endParaRPr>
          </a:p>
        </p:txBody>
      </p:sp>
      <p:pic>
        <p:nvPicPr>
          <p:cNvPr id="9" name="Bildobjekt 8">
            <a:extLst>
              <a:ext uri="{FF2B5EF4-FFF2-40B4-BE49-F238E27FC236}">
                <a16:creationId xmlns:a16="http://schemas.microsoft.com/office/drawing/2014/main" id="{4A34F06D-9289-48DA-9B3D-DF23396A6B50}"/>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b="-8"/>
          <a:stretch/>
        </p:blipFill>
        <p:spPr>
          <a:xfrm>
            <a:off x="5525454" y="2658841"/>
            <a:ext cx="3477982" cy="947708"/>
          </a:xfrm>
          <a:prstGeom prst="rect">
            <a:avLst/>
          </a:prstGeom>
        </p:spPr>
      </p:pic>
    </p:spTree>
    <p:extLst>
      <p:ext uri="{BB962C8B-B14F-4D97-AF65-F5344CB8AC3E}">
        <p14:creationId xmlns:p14="http://schemas.microsoft.com/office/powerpoint/2010/main" val="67031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D549EB6-9937-F35C-61CD-8DDFE2530FEA}"/>
              </a:ext>
            </a:extLst>
          </p:cNvPr>
          <p:cNvSpPr>
            <a:spLocks noGrp="1"/>
          </p:cNvSpPr>
          <p:nvPr>
            <p:ph idx="1"/>
          </p:nvPr>
        </p:nvSpPr>
        <p:spPr/>
        <p:txBody>
          <a:bodyPr>
            <a:normAutofit/>
          </a:bodyPr>
          <a:lstStyle/>
          <a:p>
            <a:pPr marL="285750" indent="-285750">
              <a:buFont typeface="Arial" panose="020B0604020202020204" pitchFamily="34" charset="0"/>
              <a:buChar char="•"/>
            </a:pPr>
            <a:r>
              <a:rPr lang="sv-SE" sz="2000" dirty="0"/>
              <a:t>Rädda Barnens arbetssätt</a:t>
            </a:r>
          </a:p>
          <a:p>
            <a:pPr marL="285750" indent="-285750">
              <a:buFont typeface="Arial" panose="020B0604020202020204" pitchFamily="34" charset="0"/>
              <a:buChar char="•"/>
            </a:pPr>
            <a:r>
              <a:rPr lang="sv-SE" sz="2000" dirty="0" err="1"/>
              <a:t>KÄFs</a:t>
            </a:r>
            <a:r>
              <a:rPr lang="sv-SE" sz="2000" dirty="0"/>
              <a:t> förändringsteori</a:t>
            </a:r>
          </a:p>
          <a:p>
            <a:pPr marL="285750" indent="-285750">
              <a:buFont typeface="Arial" panose="020B0604020202020204" pitchFamily="34" charset="0"/>
              <a:buChar char="•"/>
            </a:pPr>
            <a:r>
              <a:rPr lang="sv-SE" sz="2000" dirty="0" err="1"/>
              <a:t>KÄFs</a:t>
            </a:r>
            <a:r>
              <a:rPr lang="sv-SE" sz="2000" dirty="0"/>
              <a:t> grundprinciper</a:t>
            </a:r>
          </a:p>
          <a:p>
            <a:pPr marL="285750" indent="-285750">
              <a:buFont typeface="Arial" panose="020B0604020202020204" pitchFamily="34" charset="0"/>
              <a:buChar char="•"/>
            </a:pPr>
            <a:r>
              <a:rPr lang="sv-SE" sz="2000" dirty="0" err="1"/>
              <a:t>KÄFs</a:t>
            </a:r>
            <a:r>
              <a:rPr lang="sv-SE" sz="2000" dirty="0"/>
              <a:t> skolkoncept</a:t>
            </a:r>
          </a:p>
          <a:p>
            <a:pPr marL="285750" indent="-285750">
              <a:buFont typeface="Arial" panose="020B0604020202020204" pitchFamily="34" charset="0"/>
              <a:buChar char="•"/>
            </a:pPr>
            <a:r>
              <a:rPr lang="sv-SE" sz="2000" dirty="0" err="1"/>
              <a:t>KÄFs</a:t>
            </a:r>
            <a:r>
              <a:rPr lang="sv-SE" sz="2000" dirty="0"/>
              <a:t> processkartan</a:t>
            </a:r>
          </a:p>
          <a:p>
            <a:pPr marL="457200" lvl="1" indent="-285750">
              <a:buFont typeface="Courier New" panose="02070309020205020404" pitchFamily="49" charset="0"/>
              <a:buChar char="o"/>
            </a:pPr>
            <a:r>
              <a:rPr lang="sv-SE" sz="2000" dirty="0"/>
              <a:t>Grundutbildning</a:t>
            </a:r>
          </a:p>
          <a:p>
            <a:pPr marL="457200" lvl="1" indent="-285750">
              <a:buFont typeface="Courier New" panose="02070309020205020404" pitchFamily="49" charset="0"/>
              <a:buChar char="o"/>
            </a:pPr>
            <a:r>
              <a:rPr lang="sv-SE" sz="2000" dirty="0"/>
              <a:t>Skolveckan</a:t>
            </a:r>
          </a:p>
          <a:p>
            <a:pPr marL="457200" lvl="1" indent="-285750">
              <a:buFont typeface="Courier New" panose="02070309020205020404" pitchFamily="49" charset="0"/>
              <a:buChar char="o"/>
            </a:pPr>
            <a:r>
              <a:rPr lang="sv-SE" sz="2000" dirty="0"/>
              <a:t>Uppföljning och utvärdering</a:t>
            </a:r>
          </a:p>
          <a:p>
            <a:pPr marL="285750" indent="-285750">
              <a:buFont typeface="Arial" panose="020B0604020202020204" pitchFamily="34" charset="0"/>
              <a:buChar char="•"/>
            </a:pPr>
            <a:r>
              <a:rPr lang="sv-SE" sz="2000" dirty="0"/>
              <a:t>Stödvägar</a:t>
            </a:r>
          </a:p>
          <a:p>
            <a:pPr marL="457200" lvl="1" indent="-285750">
              <a:buFont typeface="Courier New" panose="02070309020205020404" pitchFamily="49" charset="0"/>
              <a:buChar char="o"/>
            </a:pPr>
            <a:r>
              <a:rPr lang="sv-SE" sz="2000" dirty="0"/>
              <a:t>Bra-att-ha kort</a:t>
            </a:r>
          </a:p>
          <a:p>
            <a:pPr marL="457200" lvl="1" indent="-285750">
              <a:buFont typeface="Courier New" panose="02070309020205020404" pitchFamily="49" charset="0"/>
              <a:buChar char="o"/>
            </a:pPr>
            <a:r>
              <a:rPr lang="sv-SE" sz="2000" dirty="0"/>
              <a:t>Stödchatten Kärleken är fri</a:t>
            </a:r>
          </a:p>
          <a:p>
            <a:pPr marL="285750" indent="-285750">
              <a:buFont typeface="Arial" panose="020B0604020202020204" pitchFamily="34" charset="0"/>
              <a:buChar char="•"/>
            </a:pPr>
            <a:r>
              <a:rPr lang="sv-SE" sz="2000" dirty="0"/>
              <a:t>Mer information om HRVF</a:t>
            </a:r>
          </a:p>
          <a:p>
            <a:endParaRPr lang="sv-SE" dirty="0"/>
          </a:p>
          <a:p>
            <a:endParaRPr lang="sv-SE" dirty="0"/>
          </a:p>
          <a:p>
            <a:endParaRPr lang="sv-SE" dirty="0"/>
          </a:p>
          <a:p>
            <a:endParaRPr lang="sv-SE" dirty="0"/>
          </a:p>
          <a:p>
            <a:endParaRPr lang="sv-SE" dirty="0"/>
          </a:p>
        </p:txBody>
      </p:sp>
      <p:sp>
        <p:nvSpPr>
          <p:cNvPr id="4" name="Platshållare för datum 3">
            <a:extLst>
              <a:ext uri="{FF2B5EF4-FFF2-40B4-BE49-F238E27FC236}">
                <a16:creationId xmlns:a16="http://schemas.microsoft.com/office/drawing/2014/main" id="{D3206041-47ED-B485-50FB-F32F3B56C91B}"/>
              </a:ext>
            </a:extLst>
          </p:cNvPr>
          <p:cNvSpPr>
            <a:spLocks noGrp="1"/>
          </p:cNvSpPr>
          <p:nvPr>
            <p:ph type="dt" sz="half" idx="10"/>
          </p:nvPr>
        </p:nvSpPr>
        <p:spPr/>
        <p:txBody>
          <a:bodyPr/>
          <a:lstStyle/>
          <a:p>
            <a:fld id="{4DB84A28-1971-4624-8B1B-676B387347F7}" type="datetime1">
              <a:rPr lang="sv-SE" smtClean="0"/>
              <a:t>2024-09-02</a:t>
            </a:fld>
            <a:endParaRPr lang="en-UK"/>
          </a:p>
        </p:txBody>
      </p:sp>
      <p:sp>
        <p:nvSpPr>
          <p:cNvPr id="5" name="Platshållare för sidfot 4">
            <a:extLst>
              <a:ext uri="{FF2B5EF4-FFF2-40B4-BE49-F238E27FC236}">
                <a16:creationId xmlns:a16="http://schemas.microsoft.com/office/drawing/2014/main" id="{301885D2-FB88-CE08-273E-E40C2A5F508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DEDDD1BB-71C4-0DCE-3284-B3F2C4D14809}"/>
              </a:ext>
            </a:extLst>
          </p:cNvPr>
          <p:cNvSpPr>
            <a:spLocks noGrp="1"/>
          </p:cNvSpPr>
          <p:nvPr>
            <p:ph type="sldNum" sz="quarter" idx="12"/>
          </p:nvPr>
        </p:nvSpPr>
        <p:spPr/>
        <p:txBody>
          <a:bodyPr/>
          <a:lstStyle/>
          <a:p>
            <a:fld id="{BF413B3B-BFB3-42E3-B409-FAAF558C2ACC}" type="slidenum">
              <a:rPr lang="en-UK" smtClean="0"/>
              <a:pPr/>
              <a:t>2</a:t>
            </a:fld>
            <a:endParaRPr lang="en-UK"/>
          </a:p>
        </p:txBody>
      </p:sp>
      <p:sp>
        <p:nvSpPr>
          <p:cNvPr id="3" name="Rubrik 2">
            <a:extLst>
              <a:ext uri="{FF2B5EF4-FFF2-40B4-BE49-F238E27FC236}">
                <a16:creationId xmlns:a16="http://schemas.microsoft.com/office/drawing/2014/main" id="{FE86EA52-AE81-AE8B-260F-6E27C4433F05}"/>
              </a:ext>
            </a:extLst>
          </p:cNvPr>
          <p:cNvSpPr>
            <a:spLocks noGrp="1"/>
          </p:cNvSpPr>
          <p:nvPr>
            <p:ph type="title"/>
          </p:nvPr>
        </p:nvSpPr>
        <p:spPr/>
        <p:txBody>
          <a:bodyPr/>
          <a:lstStyle/>
          <a:p>
            <a:r>
              <a:rPr lang="sv-SE" dirty="0"/>
              <a:t>Innehåll</a:t>
            </a:r>
          </a:p>
        </p:txBody>
      </p:sp>
    </p:spTree>
    <p:extLst>
      <p:ext uri="{BB962C8B-B14F-4D97-AF65-F5344CB8AC3E}">
        <p14:creationId xmlns:p14="http://schemas.microsoft.com/office/powerpoint/2010/main" val="296816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A3CCBC46-7026-AAF0-923E-7AD9474C3CCA}"/>
              </a:ext>
            </a:extLst>
          </p:cNvPr>
          <p:cNvSpPr>
            <a:spLocks noGrp="1"/>
          </p:cNvSpPr>
          <p:nvPr>
            <p:ph type="dt" sz="half" idx="10"/>
          </p:nvPr>
        </p:nvSpPr>
        <p:spPr/>
        <p:txBody>
          <a:bodyPr/>
          <a:lstStyle/>
          <a:p>
            <a:fld id="{4EFCF413-9870-43BC-A4AA-E5009EC67089}" type="datetime1">
              <a:rPr lang="sv-SE" smtClean="0"/>
              <a:t>2024-09-02</a:t>
            </a:fld>
            <a:endParaRPr lang="sv-SE"/>
          </a:p>
        </p:txBody>
      </p:sp>
      <p:sp>
        <p:nvSpPr>
          <p:cNvPr id="6" name="Platshållare för sidfot 5">
            <a:extLst>
              <a:ext uri="{FF2B5EF4-FFF2-40B4-BE49-F238E27FC236}">
                <a16:creationId xmlns:a16="http://schemas.microsoft.com/office/drawing/2014/main" id="{60BFD74E-B1D6-878C-A70D-6CB39B264A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0176E3-1009-7EB6-A7EC-0632A527BBAD}"/>
              </a:ext>
            </a:extLst>
          </p:cNvPr>
          <p:cNvSpPr>
            <a:spLocks noGrp="1"/>
          </p:cNvSpPr>
          <p:nvPr>
            <p:ph type="sldNum" sz="quarter" idx="12"/>
          </p:nvPr>
        </p:nvSpPr>
        <p:spPr/>
        <p:txBody>
          <a:bodyPr/>
          <a:lstStyle/>
          <a:p>
            <a:fld id="{BBCD5F49-7434-4814-9F4F-7DCE8B2FFACE}" type="slidenum">
              <a:rPr lang="sv-SE" smtClean="0"/>
              <a:t>20</a:t>
            </a:fld>
            <a:endParaRPr lang="sv-SE"/>
          </a:p>
        </p:txBody>
      </p:sp>
      <p:sp>
        <p:nvSpPr>
          <p:cNvPr id="8" name="Rubrik 7">
            <a:extLst>
              <a:ext uri="{FF2B5EF4-FFF2-40B4-BE49-F238E27FC236}">
                <a16:creationId xmlns:a16="http://schemas.microsoft.com/office/drawing/2014/main" id="{2B7FBEBB-1DCF-DB14-CB79-8F0CF05DD254}"/>
              </a:ext>
            </a:extLst>
          </p:cNvPr>
          <p:cNvSpPr>
            <a:spLocks noGrp="1"/>
          </p:cNvSpPr>
          <p:nvPr>
            <p:ph type="title"/>
          </p:nvPr>
        </p:nvSpPr>
        <p:spPr/>
        <p:txBody>
          <a:bodyPr/>
          <a:lstStyle/>
          <a:p>
            <a:r>
              <a:rPr lang="sv-SE" dirty="0"/>
              <a:t>Stödverksamheten Kärleken är fri</a:t>
            </a:r>
          </a:p>
        </p:txBody>
      </p:sp>
      <p:pic>
        <p:nvPicPr>
          <p:cNvPr id="4" name="Onlinemedia 3" title="Rädda Barnens stödchatt Kärleken är fri">
            <a:hlinkClick r:id="" action="ppaction://media"/>
            <a:extLst>
              <a:ext uri="{FF2B5EF4-FFF2-40B4-BE49-F238E27FC236}">
                <a16:creationId xmlns:a16="http://schemas.microsoft.com/office/drawing/2014/main" id="{2108D5EF-9F50-A16B-B66A-455797ABA9E7}"/>
              </a:ext>
            </a:extLst>
          </p:cNvPr>
          <p:cNvPicPr>
            <a:picLocks noGrp="1" noRot="1" noChangeAspect="1"/>
          </p:cNvPicPr>
          <p:nvPr>
            <p:ph type="pic" sz="quarter" idx="13"/>
            <a:videoFile r:link="rId1"/>
          </p:nvPr>
        </p:nvPicPr>
        <p:blipFill>
          <a:blip r:embed="rId4"/>
          <a:srcRect t="227" b="227"/>
          <a:stretch/>
        </p:blipFill>
        <p:spPr>
          <a:xfrm>
            <a:off x="431800" y="1625600"/>
            <a:ext cx="8274050" cy="4654550"/>
          </a:xfrm>
          <a:prstGeom prst="rect">
            <a:avLst/>
          </a:prstGeom>
        </p:spPr>
      </p:pic>
    </p:spTree>
    <p:extLst>
      <p:ext uri="{BB962C8B-B14F-4D97-AF65-F5344CB8AC3E}">
        <p14:creationId xmlns:p14="http://schemas.microsoft.com/office/powerpoint/2010/main" val="168306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F36014-FAA3-0F2E-0E00-D75B3582B2AD}"/>
              </a:ext>
            </a:extLst>
          </p:cNvPr>
          <p:cNvSpPr>
            <a:spLocks noGrp="1"/>
          </p:cNvSpPr>
          <p:nvPr>
            <p:ph type="title"/>
          </p:nvPr>
        </p:nvSpPr>
        <p:spPr/>
        <p:txBody>
          <a:bodyPr/>
          <a:lstStyle/>
          <a:p>
            <a:r>
              <a:rPr lang="sv-SE" sz="3600" dirty="0">
                <a:latin typeface="Oswald SemiBold" pitchFamily="2" charset="0"/>
              </a:rPr>
              <a:t>Vad är stödchatten </a:t>
            </a:r>
            <a:r>
              <a:rPr lang="sv-SE" sz="3600" i="1" dirty="0">
                <a:latin typeface="Oswald SemiBold" pitchFamily="2" charset="0"/>
              </a:rPr>
              <a:t>Kärleken är fri?</a:t>
            </a:r>
            <a:br>
              <a:rPr lang="sv-SE" sz="3600" i="1" dirty="0">
                <a:latin typeface="Oswald SemiBold" pitchFamily="2" charset="0"/>
              </a:rPr>
            </a:br>
            <a:endParaRPr lang="sv-SE" dirty="0"/>
          </a:p>
        </p:txBody>
      </p:sp>
      <p:sp>
        <p:nvSpPr>
          <p:cNvPr id="12" name="Rubrik 1">
            <a:extLst>
              <a:ext uri="{FF2B5EF4-FFF2-40B4-BE49-F238E27FC236}">
                <a16:creationId xmlns:a16="http://schemas.microsoft.com/office/drawing/2014/main" id="{9EBA209F-304A-4832-AF57-040E79E0D5A5}"/>
              </a:ext>
            </a:extLst>
          </p:cNvPr>
          <p:cNvSpPr txBox="1">
            <a:spLocks/>
          </p:cNvSpPr>
          <p:nvPr/>
        </p:nvSpPr>
        <p:spPr>
          <a:xfrm>
            <a:off x="424634" y="312655"/>
            <a:ext cx="8282640" cy="787605"/>
          </a:xfrm>
          <a:prstGeom prst="rect">
            <a:avLst/>
          </a:prstGeom>
        </p:spPr>
        <p:txBody>
          <a:bodyPr vert="horz" lIns="0" tIns="0" rIns="0" bIns="0" rtlCol="0" anchor="b">
            <a:normAutofit/>
          </a:bodyPr>
          <a:lstStyle>
            <a:lvl1pPr algn="l" defTabSz="457200" rtl="0" eaLnBrk="1" latinLnBrk="0" hangingPunct="1">
              <a:spcBef>
                <a:spcPct val="0"/>
              </a:spcBef>
              <a:buNone/>
              <a:defRPr sz="2400" b="1" i="0" kern="1200">
                <a:solidFill>
                  <a:schemeClr val="tx1"/>
                </a:solidFill>
                <a:latin typeface="Gill Sans Infant Std"/>
                <a:ea typeface="+mj-ea"/>
                <a:cs typeface="Gill Sans Infant Std"/>
              </a:defRPr>
            </a:lvl1pPr>
          </a:lstStyle>
          <a:p>
            <a:endParaRPr lang="sv-SE" sz="3200" i="1" dirty="0">
              <a:latin typeface="Oswald SemiBold" pitchFamily="2" charset="0"/>
            </a:endParaRPr>
          </a:p>
        </p:txBody>
      </p:sp>
      <p:sp>
        <p:nvSpPr>
          <p:cNvPr id="18" name="Platshållare för innehåll 2">
            <a:extLst>
              <a:ext uri="{FF2B5EF4-FFF2-40B4-BE49-F238E27FC236}">
                <a16:creationId xmlns:a16="http://schemas.microsoft.com/office/drawing/2014/main" id="{15706328-B89B-4A84-8D96-024AB9071262}"/>
              </a:ext>
            </a:extLst>
          </p:cNvPr>
          <p:cNvSpPr>
            <a:spLocks noGrp="1"/>
          </p:cNvSpPr>
          <p:nvPr>
            <p:ph idx="4294967295"/>
          </p:nvPr>
        </p:nvSpPr>
        <p:spPr>
          <a:xfrm>
            <a:off x="267735" y="1557338"/>
            <a:ext cx="7991475" cy="4749800"/>
          </a:xfrm>
        </p:spPr>
        <p:txBody>
          <a:bodyPr vert="horz" lIns="0" tIns="0" rIns="0" bIns="0" rtlCol="0" anchor="t">
            <a:noAutofit/>
          </a:bodyPr>
          <a:lstStyle/>
          <a:p>
            <a:pPr marL="285750" indent="-285750">
              <a:buFont typeface="Arial" panose="020B0604020202020204" pitchFamily="34" charset="0"/>
              <a:buChar char="•"/>
            </a:pPr>
            <a:r>
              <a:rPr lang="sv-SE" sz="2000" dirty="0">
                <a:solidFill>
                  <a:schemeClr val="tx1"/>
                </a:solidFill>
                <a:latin typeface="Calibri"/>
              </a:rPr>
              <a:t>Anonymt</a:t>
            </a:r>
            <a:r>
              <a:rPr lang="sv-SE" sz="2000" b="0" dirty="0">
                <a:solidFill>
                  <a:schemeClr val="tx1"/>
                </a:solidFill>
                <a:latin typeface="Calibri"/>
              </a:rPr>
              <a:t> och </a:t>
            </a:r>
            <a:r>
              <a:rPr lang="sv-SE" sz="2000" dirty="0">
                <a:solidFill>
                  <a:schemeClr val="tx1"/>
                </a:solidFill>
                <a:latin typeface="Calibri"/>
              </a:rPr>
              <a:t>säkert </a:t>
            </a:r>
            <a:r>
              <a:rPr lang="sv-SE" sz="2000" b="0" dirty="0">
                <a:solidFill>
                  <a:schemeClr val="tx1"/>
                </a:solidFill>
                <a:latin typeface="Calibri"/>
              </a:rPr>
              <a:t>chattsystem för unga med frågor om, </a:t>
            </a:r>
            <a:br>
              <a:rPr lang="sv-SE" sz="2000" b="0" dirty="0">
                <a:solidFill>
                  <a:schemeClr val="tx1"/>
                </a:solidFill>
                <a:latin typeface="Calibri"/>
              </a:rPr>
            </a:br>
            <a:r>
              <a:rPr lang="sv-SE" sz="2000" b="0" dirty="0">
                <a:solidFill>
                  <a:schemeClr val="tx1"/>
                </a:solidFill>
                <a:latin typeface="Calibri"/>
              </a:rPr>
              <a:t>eller som utsätts för, hedersrelaterat våld och förtryck </a:t>
            </a:r>
          </a:p>
          <a:p>
            <a:pPr marL="285750" indent="-285750">
              <a:buFont typeface="Arial" panose="020B0604020202020204" pitchFamily="34" charset="0"/>
              <a:buChar char="•"/>
            </a:pPr>
            <a:r>
              <a:rPr lang="sv-SE" sz="2000" dirty="0">
                <a:solidFill>
                  <a:schemeClr val="tx1"/>
                </a:solidFill>
                <a:latin typeface="Calibri"/>
              </a:rPr>
              <a:t>Ett komplement till skolveckorna </a:t>
            </a:r>
            <a:r>
              <a:rPr lang="sv-SE" sz="2000" b="0" dirty="0">
                <a:solidFill>
                  <a:schemeClr val="tx1"/>
                </a:solidFill>
                <a:latin typeface="Calibri"/>
              </a:rPr>
              <a:t>där vi erbjuder stödjande samtal</a:t>
            </a:r>
            <a:endParaRPr lang="sv-SE" sz="2000" dirty="0">
              <a:solidFill>
                <a:schemeClr val="tx1"/>
              </a:solidFill>
              <a:latin typeface="Calibri"/>
            </a:endParaRPr>
          </a:p>
          <a:p>
            <a:pPr marL="285750" indent="-285750">
              <a:buFont typeface="Arial" panose="020B0604020202020204" pitchFamily="34" charset="0"/>
              <a:buChar char="•"/>
            </a:pPr>
            <a:r>
              <a:rPr lang="sv-SE" sz="2000" b="0" dirty="0">
                <a:solidFill>
                  <a:schemeClr val="tx1"/>
                </a:solidFill>
                <a:latin typeface="Calibri"/>
              </a:rPr>
              <a:t>Forskning visar att ungas som har erfarenhet av hedersförtryck uttrycker en </a:t>
            </a:r>
            <a:r>
              <a:rPr lang="sv-SE" sz="2000" dirty="0">
                <a:solidFill>
                  <a:schemeClr val="tx1"/>
                </a:solidFill>
                <a:latin typeface="Calibri"/>
              </a:rPr>
              <a:t>låg tilltro till vuxna</a:t>
            </a:r>
            <a:r>
              <a:rPr lang="sv-SE" sz="2000" b="0" dirty="0">
                <a:solidFill>
                  <a:schemeClr val="tx1"/>
                </a:solidFill>
                <a:latin typeface="Calibri"/>
              </a:rPr>
              <a:t>, och att det kan finnas ett visst motstånd eller rädsla att öppna upp eller be om hjälp. Därför är stödchatten också  en viktig funktion att skapa hopp och hjälpa unga skapa förutsättningar att prata med vuxna i sin närhet.</a:t>
            </a:r>
          </a:p>
          <a:p>
            <a:pPr marL="285750" indent="-285750">
              <a:buFont typeface="Arial" panose="020B0604020202020204" pitchFamily="34" charset="0"/>
              <a:buChar char="•"/>
            </a:pPr>
            <a:r>
              <a:rPr lang="sv-SE" sz="2000" b="0" dirty="0">
                <a:solidFill>
                  <a:schemeClr val="tx1"/>
                </a:solidFill>
                <a:latin typeface="Calibri"/>
              </a:rPr>
              <a:t>Chatten bemannas kvällstid av ideella svarare som har fått utbildning inom samtalsmetodik och HRVF</a:t>
            </a:r>
          </a:p>
          <a:p>
            <a:pPr marL="285750" indent="-285750">
              <a:buFont typeface="Arial" panose="020B0604020202020204" pitchFamily="34" charset="0"/>
              <a:buChar char="•"/>
            </a:pPr>
            <a:r>
              <a:rPr lang="sv-SE" sz="2000" b="0" dirty="0">
                <a:solidFill>
                  <a:schemeClr val="tx1"/>
                </a:solidFill>
                <a:latin typeface="Calibri"/>
              </a:rPr>
              <a:t>Tusentals statistikförda ärenden sedan år 2015</a:t>
            </a:r>
            <a:br>
              <a:rPr lang="sv-SE" sz="2000" b="0" dirty="0">
                <a:solidFill>
                  <a:schemeClr val="tx1"/>
                </a:solidFill>
                <a:latin typeface="Calibri"/>
              </a:rPr>
            </a:br>
            <a:r>
              <a:rPr lang="sv-SE" sz="2000" b="0" dirty="0">
                <a:solidFill>
                  <a:schemeClr val="tx1"/>
                </a:solidFill>
                <a:latin typeface="Calibri"/>
              </a:rPr>
              <a:t>År 2020 tog vi emot 953 samtal.</a:t>
            </a:r>
          </a:p>
          <a:p>
            <a:pPr marL="285750" indent="-285750">
              <a:buFont typeface="Arial" panose="020B0604020202020204" pitchFamily="34" charset="0"/>
              <a:buChar char="•"/>
            </a:pPr>
            <a:r>
              <a:rPr lang="sv-SE" sz="2000" dirty="0">
                <a:solidFill>
                  <a:schemeClr val="tx1"/>
                </a:solidFill>
                <a:latin typeface="Calibri"/>
              </a:rPr>
              <a:t>Samtal statistikförs </a:t>
            </a:r>
            <a:r>
              <a:rPr lang="sv-SE" sz="2000" b="0" dirty="0">
                <a:solidFill>
                  <a:schemeClr val="tx1"/>
                </a:solidFill>
                <a:latin typeface="Calibri"/>
              </a:rPr>
              <a:t>– ett viktigt verktyg i </a:t>
            </a:r>
            <a:r>
              <a:rPr lang="sv-SE" sz="2000" dirty="0">
                <a:solidFill>
                  <a:schemeClr val="tx1"/>
                </a:solidFill>
                <a:latin typeface="Calibri"/>
              </a:rPr>
              <a:t>påverkansarbete och samhällsförändring</a:t>
            </a:r>
          </a:p>
          <a:p>
            <a:endParaRPr lang="sv-SE" sz="1600" b="0" dirty="0">
              <a:solidFill>
                <a:schemeClr val="tx1"/>
              </a:solidFill>
            </a:endParaRPr>
          </a:p>
          <a:p>
            <a:br>
              <a:rPr lang="sv-SE" sz="1600" dirty="0">
                <a:latin typeface="Gill Sans Infant Std" panose="020B0502020104020203" pitchFamily="34" charset="0"/>
              </a:rPr>
            </a:br>
            <a:endParaRPr lang="sv-SE" sz="1600" dirty="0">
              <a:solidFill>
                <a:schemeClr val="tx1"/>
              </a:solidFill>
              <a:latin typeface="Gill Sans Infant Std" panose="020B0502020104020203" pitchFamily="34" charset="0"/>
            </a:endParaRPr>
          </a:p>
          <a:p>
            <a:endParaRPr lang="sv-SE" sz="1600" dirty="0">
              <a:solidFill>
                <a:schemeClr val="tx1"/>
              </a:solidFill>
            </a:endParaRPr>
          </a:p>
          <a:p>
            <a:pPr marL="257175" indent="-257175">
              <a:buFont typeface="Arial" panose="020B0604020202020204" pitchFamily="34" charset="0"/>
              <a:buChar char="•"/>
            </a:pPr>
            <a:endParaRPr lang="sv-SE" sz="1600" dirty="0"/>
          </a:p>
        </p:txBody>
      </p:sp>
      <p:pic>
        <p:nvPicPr>
          <p:cNvPr id="20" name="x_m_506839809908453911596EAFDB1-5A84-4784-96E2-5DB46109F84A" descr="172c1603fa2c6a4e0bb1">
            <a:extLst>
              <a:ext uri="{FF2B5EF4-FFF2-40B4-BE49-F238E27FC236}">
                <a16:creationId xmlns:a16="http://schemas.microsoft.com/office/drawing/2014/main" id="{C2BACA73-75DD-47DA-9AB7-242AB497B22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58136" y="100591"/>
            <a:ext cx="1999338" cy="19993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90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konst, rita, skiss, illustration&#10;&#10;Automatiskt genererad beskrivning">
            <a:extLst>
              <a:ext uri="{FF2B5EF4-FFF2-40B4-BE49-F238E27FC236}">
                <a16:creationId xmlns:a16="http://schemas.microsoft.com/office/drawing/2014/main" id="{60E97673-8694-2E64-FAF1-D370DC903B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Platshållare för bildnummer 1"/>
          <p:cNvSpPr>
            <a:spLocks noGrp="1"/>
          </p:cNvSpPr>
          <p:nvPr>
            <p:ph type="sldNum" sz="quarter" idx="12"/>
          </p:nvPr>
        </p:nvSpPr>
        <p:spPr/>
        <p:txBody>
          <a:bodyPr/>
          <a:lstStyle/>
          <a:p>
            <a:fld id="{0D00425C-6818-4299-974B-746B65B7DF06}" type="slidenum">
              <a:rPr lang="sv-SE" smtClean="0"/>
              <a:t>22</a:t>
            </a:fld>
            <a:endParaRPr lang="sv-SE"/>
          </a:p>
        </p:txBody>
      </p:sp>
      <p:sp>
        <p:nvSpPr>
          <p:cNvPr id="4" name="Rubrik 3"/>
          <p:cNvSpPr>
            <a:spLocks noGrp="1"/>
          </p:cNvSpPr>
          <p:nvPr>
            <p:ph type="title" idx="4294967295"/>
          </p:nvPr>
        </p:nvSpPr>
        <p:spPr>
          <a:xfrm>
            <a:off x="0" y="438150"/>
            <a:ext cx="7689850" cy="963613"/>
          </a:xfrm>
        </p:spPr>
        <p:txBody>
          <a:bodyPr>
            <a:normAutofit fontScale="90000"/>
          </a:bodyPr>
          <a:lstStyle/>
          <a:p>
            <a:br>
              <a:rPr lang="sv-SE" sz="3300" dirty="0"/>
            </a:br>
            <a:br>
              <a:rPr lang="sv-SE" sz="3300" dirty="0"/>
            </a:br>
            <a:endParaRPr lang="sv-SE" sz="1500" i="1" dirty="0"/>
          </a:p>
        </p:txBody>
      </p:sp>
      <p:graphicFrame>
        <p:nvGraphicFramePr>
          <p:cNvPr id="6" name="Diagram 5"/>
          <p:cNvGraphicFramePr/>
          <p:nvPr>
            <p:extLst>
              <p:ext uri="{D42A27DB-BD31-4B8C-83A1-F6EECF244321}">
                <p14:modId xmlns:p14="http://schemas.microsoft.com/office/powerpoint/2010/main" val="1593129525"/>
              </p:ext>
            </p:extLst>
          </p:nvPr>
        </p:nvGraphicFramePr>
        <p:xfrm>
          <a:off x="804418" y="1000277"/>
          <a:ext cx="7802638" cy="572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297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32F7379-24AA-E842-879B-7F09416992E5}"/>
              </a:ext>
            </a:extLst>
          </p:cNvPr>
          <p:cNvSpPr>
            <a:spLocks noGrp="1"/>
          </p:cNvSpPr>
          <p:nvPr>
            <p:ph type="title"/>
          </p:nvPr>
        </p:nvSpPr>
        <p:spPr/>
        <p:txBody>
          <a:bodyPr/>
          <a:lstStyle/>
          <a:p>
            <a:r>
              <a:rPr lang="sv-SE" dirty="0">
                <a:latin typeface="Oswald SemiBold" pitchFamily="2" charset="0"/>
              </a:rPr>
              <a:t>Resurser som behövs för KÄF</a:t>
            </a:r>
          </a:p>
        </p:txBody>
      </p:sp>
      <p:graphicFrame>
        <p:nvGraphicFramePr>
          <p:cNvPr id="5" name="Diagram 4">
            <a:extLst>
              <a:ext uri="{FF2B5EF4-FFF2-40B4-BE49-F238E27FC236}">
                <a16:creationId xmlns:a16="http://schemas.microsoft.com/office/drawing/2014/main" id="{FC102ABC-9FBB-F443-39AD-E3099952C633}"/>
              </a:ext>
            </a:extLst>
          </p:cNvPr>
          <p:cNvGraphicFramePr/>
          <p:nvPr>
            <p:extLst>
              <p:ext uri="{D42A27DB-BD31-4B8C-83A1-F6EECF244321}">
                <p14:modId xmlns:p14="http://schemas.microsoft.com/office/powerpoint/2010/main" val="2023587564"/>
              </p:ext>
            </p:extLst>
          </p:nvPr>
        </p:nvGraphicFramePr>
        <p:xfrm>
          <a:off x="762051" y="914400"/>
          <a:ext cx="7957186" cy="5478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34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AC9F27E-AD25-1CFE-4064-95302A686C53}"/>
              </a:ext>
            </a:extLst>
          </p:cNvPr>
          <p:cNvSpPr>
            <a:spLocks noGrp="1"/>
          </p:cNvSpPr>
          <p:nvPr>
            <p:ph type="dt" sz="half" idx="10"/>
          </p:nvPr>
        </p:nvSpPr>
        <p:spPr/>
        <p:txBody>
          <a:bodyPr/>
          <a:lstStyle/>
          <a:p>
            <a:pPr defTabSz="342900"/>
            <a:endParaRPr lang="en-US">
              <a:solidFill>
                <a:srgbClr val="222221"/>
              </a:solidFill>
            </a:endParaRPr>
          </a:p>
        </p:txBody>
      </p:sp>
      <p:sp>
        <p:nvSpPr>
          <p:cNvPr id="3" name="Platshållare för sidfot 2">
            <a:extLst>
              <a:ext uri="{FF2B5EF4-FFF2-40B4-BE49-F238E27FC236}">
                <a16:creationId xmlns:a16="http://schemas.microsoft.com/office/drawing/2014/main" id="{F82FE49E-61E9-9AAC-264B-602581A101D9}"/>
              </a:ext>
            </a:extLst>
          </p:cNvPr>
          <p:cNvSpPr>
            <a:spLocks noGrp="1"/>
          </p:cNvSpPr>
          <p:nvPr>
            <p:ph type="ftr" sz="quarter" idx="11"/>
          </p:nvPr>
        </p:nvSpPr>
        <p:spPr/>
        <p:txBody>
          <a:bodyPr/>
          <a:lstStyle/>
          <a:p>
            <a:pPr defTabSz="342900"/>
            <a:endParaRPr lang="en-US">
              <a:solidFill>
                <a:srgbClr val="222221"/>
              </a:solidFill>
            </a:endParaRPr>
          </a:p>
        </p:txBody>
      </p:sp>
      <p:sp>
        <p:nvSpPr>
          <p:cNvPr id="4" name="Platshållare för bildnummer 3">
            <a:extLst>
              <a:ext uri="{FF2B5EF4-FFF2-40B4-BE49-F238E27FC236}">
                <a16:creationId xmlns:a16="http://schemas.microsoft.com/office/drawing/2014/main" id="{87714D3F-3CED-5F30-459A-A608F7B088B5}"/>
              </a:ext>
            </a:extLst>
          </p:cNvPr>
          <p:cNvSpPr>
            <a:spLocks noGrp="1"/>
          </p:cNvSpPr>
          <p:nvPr>
            <p:ph type="sldNum" sz="quarter" idx="12"/>
          </p:nvPr>
        </p:nvSpPr>
        <p:spPr/>
        <p:txBody>
          <a:bodyPr/>
          <a:lstStyle/>
          <a:p>
            <a:pPr defTabSz="342900"/>
            <a:fld id="{C3FDE51E-0052-334C-A4B2-C567FE9F326F}" type="slidenum">
              <a:rPr lang="en-US">
                <a:solidFill>
                  <a:srgbClr val="222221"/>
                </a:solidFill>
              </a:rPr>
              <a:pPr defTabSz="342900"/>
              <a:t>24</a:t>
            </a:fld>
            <a:endParaRPr lang="en-US">
              <a:solidFill>
                <a:srgbClr val="222221"/>
              </a:solidFill>
            </a:endParaRPr>
          </a:p>
        </p:txBody>
      </p:sp>
      <p:sp>
        <p:nvSpPr>
          <p:cNvPr id="5" name="Rubrik 4">
            <a:extLst>
              <a:ext uri="{FF2B5EF4-FFF2-40B4-BE49-F238E27FC236}">
                <a16:creationId xmlns:a16="http://schemas.microsoft.com/office/drawing/2014/main" id="{6F7EE2EF-7A58-444B-718F-807703165F79}"/>
              </a:ext>
            </a:extLst>
          </p:cNvPr>
          <p:cNvSpPr>
            <a:spLocks noGrp="1"/>
          </p:cNvSpPr>
          <p:nvPr>
            <p:ph type="title"/>
          </p:nvPr>
        </p:nvSpPr>
        <p:spPr/>
        <p:txBody>
          <a:bodyPr>
            <a:normAutofit/>
          </a:bodyPr>
          <a:lstStyle/>
          <a:p>
            <a:r>
              <a:rPr lang="sv-SE" sz="2800"/>
              <a:t>Hur mycket tid?</a:t>
            </a:r>
          </a:p>
        </p:txBody>
      </p:sp>
      <p:sp>
        <p:nvSpPr>
          <p:cNvPr id="6" name="Platshållare för text 5">
            <a:extLst>
              <a:ext uri="{FF2B5EF4-FFF2-40B4-BE49-F238E27FC236}">
                <a16:creationId xmlns:a16="http://schemas.microsoft.com/office/drawing/2014/main" id="{871EBEB9-E2A8-BF4C-98F2-87CF4E3E0F1C}"/>
              </a:ext>
            </a:extLst>
          </p:cNvPr>
          <p:cNvSpPr>
            <a:spLocks noGrp="1"/>
          </p:cNvSpPr>
          <p:nvPr>
            <p:ph type="body" idx="1"/>
          </p:nvPr>
        </p:nvSpPr>
        <p:spPr>
          <a:xfrm>
            <a:off x="5470768" y="2110104"/>
            <a:ext cx="3243019" cy="3576320"/>
          </a:xfrm>
        </p:spPr>
        <p:txBody>
          <a:bodyPr>
            <a:normAutofit fontScale="70000" lnSpcReduction="20000"/>
          </a:bodyPr>
          <a:lstStyle/>
          <a:p>
            <a:pPr marL="213995" indent="-213995">
              <a:buFontTx/>
              <a:buChar char="-"/>
            </a:pPr>
            <a:r>
              <a:rPr lang="sv-SE" sz="2900" dirty="0"/>
              <a:t>1-2 planeringsmöten</a:t>
            </a:r>
          </a:p>
          <a:p>
            <a:pPr marL="213995" indent="-213995">
              <a:buFontTx/>
              <a:buChar char="-"/>
            </a:pPr>
            <a:r>
              <a:rPr lang="sv-SE" sz="2900" dirty="0"/>
              <a:t>Grundutbildningen (ca 4-5 h)</a:t>
            </a:r>
          </a:p>
          <a:p>
            <a:pPr marL="213995" indent="-213995">
              <a:buFontTx/>
              <a:buChar char="-"/>
            </a:pPr>
            <a:r>
              <a:rPr lang="sv-SE" sz="2900" dirty="0"/>
              <a:t>Vara med på genomgång av klassrumsbesök ( ca 1 h)</a:t>
            </a:r>
          </a:p>
          <a:p>
            <a:pPr marL="213995" indent="-213995">
              <a:buFontTx/>
              <a:buChar char="-"/>
            </a:pPr>
            <a:r>
              <a:rPr lang="sv-SE" sz="2900" dirty="0"/>
              <a:t>Förberedelse</a:t>
            </a:r>
          </a:p>
          <a:p>
            <a:pPr marL="213995" indent="-213995">
              <a:buFontTx/>
              <a:buChar char="-"/>
            </a:pPr>
            <a:r>
              <a:rPr lang="sv-SE" sz="2900" dirty="0"/>
              <a:t>Delta på pass under veckan (aulapresentation, klassrum och/eller </a:t>
            </a:r>
            <a:r>
              <a:rPr lang="sv-SE" sz="2900" dirty="0" err="1"/>
              <a:t>korridorshäng</a:t>
            </a:r>
            <a:r>
              <a:rPr lang="sv-SE" sz="2900" dirty="0"/>
              <a:t>)</a:t>
            </a:r>
          </a:p>
          <a:p>
            <a:r>
              <a:rPr lang="sv-SE" sz="2900" dirty="0"/>
              <a:t>- Avslutande möte efter skolveckan för utvärdering</a:t>
            </a:r>
          </a:p>
          <a:p>
            <a:pPr marL="213995" indent="-213995">
              <a:buFontTx/>
              <a:buChar char="-"/>
            </a:pPr>
            <a:endParaRPr lang="sv-SE" dirty="0"/>
          </a:p>
          <a:p>
            <a:pPr marL="213995" indent="-213995">
              <a:buFontTx/>
              <a:buChar char="-"/>
            </a:pPr>
            <a:endParaRPr lang="sv-SE" dirty="0"/>
          </a:p>
        </p:txBody>
      </p:sp>
      <p:pic>
        <p:nvPicPr>
          <p:cNvPr id="11" name="Platshållare för bild 10" descr="En bild som visar hjärta, Alla hjärtans dag, röd, konst&#10;&#10;Automatiskt genererad beskrivning">
            <a:extLst>
              <a:ext uri="{FF2B5EF4-FFF2-40B4-BE49-F238E27FC236}">
                <a16:creationId xmlns:a16="http://schemas.microsoft.com/office/drawing/2014/main" id="{F69E4C57-1A9B-6BCA-A2F9-A26AAFDE4C8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a:xfrm>
            <a:off x="20320" y="677308"/>
            <a:ext cx="4693920" cy="5616709"/>
          </a:xfrm>
        </p:spPr>
      </p:pic>
    </p:spTree>
    <p:extLst>
      <p:ext uri="{BB962C8B-B14F-4D97-AF65-F5344CB8AC3E}">
        <p14:creationId xmlns:p14="http://schemas.microsoft.com/office/powerpoint/2010/main" val="357447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200">
                <a:sym typeface="Wingdings" panose="05000000000000000000" pitchFamily="2" charset="2"/>
              </a:rPr>
              <a:t>www.karlekenarfri.se</a:t>
            </a:r>
            <a:endParaRPr lang="sv-SE" sz="3200"/>
          </a:p>
        </p:txBody>
      </p:sp>
      <p:sp>
        <p:nvSpPr>
          <p:cNvPr id="5" name="Platshållare för bild 4">
            <a:extLst>
              <a:ext uri="{FF2B5EF4-FFF2-40B4-BE49-F238E27FC236}">
                <a16:creationId xmlns:a16="http://schemas.microsoft.com/office/drawing/2014/main" id="{99D1E36D-17B0-FEE3-9AD8-3F75C099ADFF}"/>
              </a:ext>
            </a:extLst>
          </p:cNvPr>
          <p:cNvSpPr>
            <a:spLocks noGrp="1"/>
          </p:cNvSpPr>
          <p:nvPr>
            <p:ph type="pic" sz="quarter" idx="13"/>
          </p:nvPr>
        </p:nvSpPr>
        <p:spPr/>
        <p:txBody>
          <a:bodyPr/>
          <a:lstStyle/>
          <a:p>
            <a:r>
              <a:rPr lang="sv-SE" sz="2000" dirty="0">
                <a:solidFill>
                  <a:schemeClr val="tx1"/>
                </a:solidFill>
                <a:latin typeface="Calibri"/>
                <a:cs typeface="Calibri"/>
              </a:rPr>
              <a:t>Barn, ungdomar och unga vuxna:</a:t>
            </a:r>
            <a:endParaRPr lang="sv-SE" sz="2000" b="0" dirty="0">
              <a:solidFill>
                <a:schemeClr val="tx1"/>
              </a:solidFill>
              <a:latin typeface="Calibri"/>
              <a:cs typeface="Calibri"/>
            </a:endParaRPr>
          </a:p>
          <a:p>
            <a:pPr marL="213995" indent="-213995">
              <a:buFont typeface="Arial,Sans-Serif"/>
              <a:buChar char="•"/>
            </a:pPr>
            <a:r>
              <a:rPr lang="sv-SE" sz="2000" b="0" dirty="0">
                <a:solidFill>
                  <a:schemeClr val="tx1"/>
                </a:solidFill>
                <a:latin typeface="Calibri"/>
                <a:cs typeface="Calibri"/>
              </a:rPr>
              <a:t>Information om rättigheter</a:t>
            </a:r>
            <a:endParaRPr lang="en-US" sz="2000" b="0" dirty="0">
              <a:solidFill>
                <a:schemeClr val="tx1"/>
              </a:solidFill>
              <a:latin typeface="Calibri"/>
              <a:cs typeface="Calibri"/>
            </a:endParaRPr>
          </a:p>
          <a:p>
            <a:pPr marL="213995" indent="-213995">
              <a:buFont typeface="Arial,Sans-Serif"/>
              <a:buChar char="•"/>
            </a:pPr>
            <a:r>
              <a:rPr lang="sv-SE" sz="2000" b="0" dirty="0">
                <a:solidFill>
                  <a:schemeClr val="tx1"/>
                </a:solidFill>
                <a:latin typeface="Calibri"/>
                <a:cs typeface="Calibri"/>
              </a:rPr>
              <a:t>Information om stödvägar</a:t>
            </a:r>
            <a:endParaRPr lang="en-US" sz="2000" b="0" dirty="0">
              <a:solidFill>
                <a:schemeClr val="tx1"/>
              </a:solidFill>
              <a:latin typeface="Calibri"/>
              <a:cs typeface="Calibri"/>
            </a:endParaRPr>
          </a:p>
          <a:p>
            <a:pPr marL="213995" indent="-213995">
              <a:buFont typeface="Arial,Sans-Serif"/>
              <a:buChar char="•"/>
            </a:pPr>
            <a:r>
              <a:rPr lang="sv-SE" sz="2000" b="0" dirty="0">
                <a:solidFill>
                  <a:schemeClr val="tx1"/>
                </a:solidFill>
                <a:latin typeface="Calibri"/>
                <a:cs typeface="Calibri"/>
              </a:rPr>
              <a:t>Stödchatt, stödmejl för barn</a:t>
            </a:r>
            <a:br>
              <a:rPr lang="sv-SE" sz="2000" b="0" dirty="0">
                <a:solidFill>
                  <a:schemeClr val="tx1"/>
                </a:solidFill>
                <a:latin typeface="Calibri"/>
                <a:cs typeface="Calibri"/>
              </a:rPr>
            </a:br>
            <a:r>
              <a:rPr lang="sv-SE" sz="2000" b="0" dirty="0">
                <a:solidFill>
                  <a:schemeClr val="tx1"/>
                </a:solidFill>
                <a:latin typeface="Calibri"/>
                <a:cs typeface="Calibri"/>
              </a:rPr>
              <a:t>och unga 12-25 år</a:t>
            </a:r>
            <a:endParaRPr lang="en-US" sz="2000" b="0" dirty="0">
              <a:solidFill>
                <a:schemeClr val="tx1"/>
              </a:solidFill>
              <a:latin typeface="Calibri"/>
              <a:cs typeface="Calibri"/>
            </a:endParaRPr>
          </a:p>
          <a:p>
            <a:br>
              <a:rPr lang="sv-SE" sz="2000" dirty="0">
                <a:solidFill>
                  <a:schemeClr val="tx1"/>
                </a:solidFill>
                <a:latin typeface="Calibri"/>
                <a:cs typeface="Calibri"/>
              </a:rPr>
            </a:br>
            <a:r>
              <a:rPr lang="sv-SE" sz="2000" dirty="0">
                <a:solidFill>
                  <a:schemeClr val="tx1"/>
                </a:solidFill>
                <a:latin typeface="Calibri"/>
                <a:cs typeface="Calibri"/>
              </a:rPr>
              <a:t>Yrkesverksamma eller vuxna:</a:t>
            </a:r>
            <a:endParaRPr lang="en-US" sz="2000" b="0" dirty="0">
              <a:solidFill>
                <a:schemeClr val="tx1"/>
              </a:solidFill>
            </a:endParaRPr>
          </a:p>
          <a:p>
            <a:pPr marL="213995" indent="-213995">
              <a:buFont typeface="Arial,Sans-Serif"/>
              <a:buChar char="•"/>
            </a:pPr>
            <a:r>
              <a:rPr lang="sv-SE" sz="2000" b="0" dirty="0">
                <a:solidFill>
                  <a:schemeClr val="tx1"/>
                </a:solidFill>
                <a:latin typeface="Calibri"/>
                <a:cs typeface="Calibri"/>
              </a:rPr>
              <a:t>Portal för samverkansgrupper</a:t>
            </a:r>
          </a:p>
          <a:p>
            <a:pPr marL="213995" indent="-213995">
              <a:buFont typeface="Arial,Sans-Serif"/>
              <a:buChar char="•"/>
            </a:pPr>
            <a:r>
              <a:rPr lang="sv-SE" sz="2000" b="0" dirty="0">
                <a:solidFill>
                  <a:schemeClr val="tx1"/>
                </a:solidFill>
                <a:latin typeface="Calibri"/>
                <a:cs typeface="Calibri"/>
              </a:rPr>
              <a:t>Lärarportal</a:t>
            </a:r>
            <a:endParaRPr lang="en-US" sz="2000" b="0" dirty="0">
              <a:solidFill>
                <a:schemeClr val="tx1"/>
              </a:solidFill>
            </a:endParaRPr>
          </a:p>
          <a:p>
            <a:pPr marL="213995" indent="-213995">
              <a:buFont typeface="Arial,Sans-Serif"/>
              <a:buChar char="•"/>
            </a:pPr>
            <a:r>
              <a:rPr lang="sv-SE" sz="2000" b="0" dirty="0">
                <a:solidFill>
                  <a:schemeClr val="tx1"/>
                </a:solidFill>
                <a:latin typeface="Calibri"/>
                <a:cs typeface="Calibri"/>
              </a:rPr>
              <a:t>Viktiga kontakter</a:t>
            </a:r>
          </a:p>
          <a:p>
            <a:pPr marL="213995" indent="-213995">
              <a:buFont typeface="Arial,Sans-Serif"/>
              <a:buChar char="•"/>
            </a:pPr>
            <a:r>
              <a:rPr lang="sv-SE" sz="2000" b="0" dirty="0">
                <a:solidFill>
                  <a:schemeClr val="tx1"/>
                </a:solidFill>
                <a:latin typeface="Calibri"/>
                <a:cs typeface="Calibri"/>
              </a:rPr>
              <a:t>Nyhetsbrev</a:t>
            </a:r>
            <a:endParaRPr lang="en-US" sz="2000" b="0" dirty="0">
              <a:solidFill>
                <a:schemeClr val="tx1"/>
              </a:solidFill>
              <a:cs typeface="Calibri"/>
            </a:endParaRPr>
          </a:p>
          <a:p>
            <a:endParaRPr lang="sv-SE" dirty="0"/>
          </a:p>
        </p:txBody>
      </p:sp>
      <p:pic>
        <p:nvPicPr>
          <p:cNvPr id="3" name="Bildobjekt 2" descr="En bild som visar text, skärmbild, Människoansikte, klädsel&#10;&#10;Automatiskt genererad beskrivning">
            <a:extLst>
              <a:ext uri="{FF2B5EF4-FFF2-40B4-BE49-F238E27FC236}">
                <a16:creationId xmlns:a16="http://schemas.microsoft.com/office/drawing/2014/main" id="{F9A72B0A-1CC5-88C1-442D-28308223083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61508" y="1393838"/>
            <a:ext cx="5218981" cy="3529351"/>
          </a:xfrm>
          <a:prstGeom prst="rect">
            <a:avLst/>
          </a:prstGeom>
        </p:spPr>
      </p:pic>
    </p:spTree>
    <p:extLst>
      <p:ext uri="{BB962C8B-B14F-4D97-AF65-F5344CB8AC3E}">
        <p14:creationId xmlns:p14="http://schemas.microsoft.com/office/powerpoint/2010/main" val="249301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200" dirty="0"/>
              <a:t>Du kan möjliggöra att barn känner till </a:t>
            </a:r>
            <a:br>
              <a:rPr lang="sv-SE" sz="3200" dirty="0"/>
            </a:br>
            <a:r>
              <a:rPr lang="sv-SE" sz="3200" dirty="0"/>
              <a:t>sina rättigheter</a:t>
            </a:r>
            <a:br>
              <a:rPr lang="sv-SE" sz="1800" dirty="0"/>
            </a:br>
            <a:endParaRPr lang="sv-SE" sz="1800" dirty="0"/>
          </a:p>
        </p:txBody>
      </p:sp>
      <p:graphicFrame>
        <p:nvGraphicFramePr>
          <p:cNvPr id="3" name="Diagram 3">
            <a:extLst>
              <a:ext uri="{FF2B5EF4-FFF2-40B4-BE49-F238E27FC236}">
                <a16:creationId xmlns:a16="http://schemas.microsoft.com/office/drawing/2014/main" id="{3CFCDA8E-B38A-431B-AE48-EEFFDA5E2F6C}"/>
              </a:ext>
            </a:extLst>
          </p:cNvPr>
          <p:cNvGraphicFramePr/>
          <p:nvPr>
            <p:extLst>
              <p:ext uri="{D42A27DB-BD31-4B8C-83A1-F6EECF244321}">
                <p14:modId xmlns:p14="http://schemas.microsoft.com/office/powerpoint/2010/main" val="919453234"/>
              </p:ext>
            </p:extLst>
          </p:nvPr>
        </p:nvGraphicFramePr>
        <p:xfrm>
          <a:off x="612641" y="1338967"/>
          <a:ext cx="7934938" cy="5019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572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BAC54C01-961F-D611-CF55-7DEEFC50AF7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DC65099-FA3A-D9E4-E763-51D89D04468B}"/>
              </a:ext>
            </a:extLst>
          </p:cNvPr>
          <p:cNvSpPr>
            <a:spLocks noGrp="1"/>
          </p:cNvSpPr>
          <p:nvPr>
            <p:ph type="sldNum" sz="quarter" idx="12"/>
          </p:nvPr>
        </p:nvSpPr>
        <p:spPr/>
        <p:txBody>
          <a:bodyPr/>
          <a:lstStyle/>
          <a:p>
            <a:fld id="{BBCD5F49-7434-4814-9F4F-7DCE8B2FFACE}" type="slidenum">
              <a:rPr lang="sv-SE" smtClean="0"/>
              <a:t>27</a:t>
            </a:fld>
            <a:endParaRPr lang="sv-SE"/>
          </a:p>
        </p:txBody>
      </p:sp>
      <p:pic>
        <p:nvPicPr>
          <p:cNvPr id="2" name="Bildobjekt 1" descr="En bild som visar text, skärmbild&#10;&#10;Automatiskt genererad beskrivning">
            <a:extLst>
              <a:ext uri="{FF2B5EF4-FFF2-40B4-BE49-F238E27FC236}">
                <a16:creationId xmlns:a16="http://schemas.microsoft.com/office/drawing/2014/main" id="{AB364FB4-3051-39B2-E403-5A77247D36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0942" y="138381"/>
            <a:ext cx="4317702" cy="6279312"/>
          </a:xfrm>
          <a:prstGeom prst="rect">
            <a:avLst/>
          </a:prstGeom>
        </p:spPr>
      </p:pic>
    </p:spTree>
    <p:extLst>
      <p:ext uri="{BB962C8B-B14F-4D97-AF65-F5344CB8AC3E}">
        <p14:creationId xmlns:p14="http://schemas.microsoft.com/office/powerpoint/2010/main" val="409276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752475" y="496888"/>
            <a:ext cx="8391525" cy="835025"/>
          </a:xfrm>
        </p:spPr>
        <p:txBody>
          <a:bodyPr>
            <a:normAutofit fontScale="90000"/>
          </a:bodyPr>
          <a:lstStyle/>
          <a:p>
            <a:r>
              <a:rPr lang="sv-SE" sz="3600"/>
              <a:t>Tack!</a:t>
            </a:r>
            <a:br>
              <a:rPr lang="sv-SE" sz="2400"/>
            </a:br>
            <a:endParaRPr lang="sv-SE" sz="2400"/>
          </a:p>
        </p:txBody>
      </p:sp>
      <p:pic>
        <p:nvPicPr>
          <p:cNvPr id="7" name="Bildobjekt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7357" y="2972060"/>
            <a:ext cx="7232827" cy="3208109"/>
          </a:xfrm>
          <a:prstGeom prst="rect">
            <a:avLst/>
          </a:prstGeom>
          <a:ln>
            <a:noFill/>
          </a:ln>
          <a:effectLst>
            <a:outerShdw blurRad="190500" algn="tl" rotWithShape="0">
              <a:srgbClr val="000000">
                <a:alpha val="70000"/>
              </a:srgbClr>
            </a:outerShdw>
          </a:effectLst>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359" y="1382757"/>
            <a:ext cx="4314825" cy="1600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676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Map&#10;&#10;Description automatically generated">
            <a:extLst>
              <a:ext uri="{FF2B5EF4-FFF2-40B4-BE49-F238E27FC236}">
                <a16:creationId xmlns:a16="http://schemas.microsoft.com/office/drawing/2014/main" id="{B9215BC6-C0CD-FAB8-F888-BDF20C6674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74941" y="2101627"/>
            <a:ext cx="6388376" cy="3286238"/>
          </a:xfrm>
          <a:prstGeom prst="rect">
            <a:avLst/>
          </a:prstGeom>
        </p:spPr>
      </p:pic>
      <p:sp>
        <p:nvSpPr>
          <p:cNvPr id="3" name="Platshållare för datum 2">
            <a:extLst>
              <a:ext uri="{FF2B5EF4-FFF2-40B4-BE49-F238E27FC236}">
                <a16:creationId xmlns:a16="http://schemas.microsoft.com/office/drawing/2014/main" id="{7FD51C33-C9E7-34B4-AF94-60BB2A8CFF56}"/>
              </a:ext>
            </a:extLst>
          </p:cNvPr>
          <p:cNvSpPr>
            <a:spLocks noGrp="1"/>
          </p:cNvSpPr>
          <p:nvPr>
            <p:ph type="dt" sz="half" idx="10"/>
          </p:nvPr>
        </p:nvSpPr>
        <p:spPr/>
        <p:txBody>
          <a:bodyPr/>
          <a:lstStyle/>
          <a:p>
            <a:pPr defTabSz="342900"/>
            <a:r>
              <a:rPr lang="sv-SE">
                <a:solidFill>
                  <a:prstClr val="black"/>
                </a:solidFill>
                <a:latin typeface="Lato"/>
              </a:rPr>
              <a:t>2024</a:t>
            </a:r>
            <a:endParaRPr lang="en-US">
              <a:solidFill>
                <a:prstClr val="black"/>
              </a:solidFill>
              <a:latin typeface="Lato"/>
            </a:endParaRPr>
          </a:p>
        </p:txBody>
      </p:sp>
      <p:sp>
        <p:nvSpPr>
          <p:cNvPr id="4" name="Footer Placeholder 3">
            <a:extLst>
              <a:ext uri="{FF2B5EF4-FFF2-40B4-BE49-F238E27FC236}">
                <a16:creationId xmlns:a16="http://schemas.microsoft.com/office/drawing/2014/main" id="{98034872-9A3D-D02C-F427-AB75F2A6F173}"/>
              </a:ext>
            </a:extLst>
          </p:cNvPr>
          <p:cNvSpPr>
            <a:spLocks noGrp="1"/>
          </p:cNvSpPr>
          <p:nvPr>
            <p:ph type="ftr" sz="quarter" idx="11"/>
          </p:nvPr>
        </p:nvSpPr>
        <p:spPr/>
        <p:txBody>
          <a:bodyPr/>
          <a:lstStyle/>
          <a:p>
            <a:pPr algn="l" defTabSz="342900">
              <a:defRPr/>
            </a:pPr>
            <a:r>
              <a:rPr lang="en-US" err="1">
                <a:solidFill>
                  <a:srgbClr val="222221"/>
                </a:solidFill>
                <a:latin typeface="Gill Sans Infant Std"/>
              </a:rPr>
              <a:t>Rädda</a:t>
            </a:r>
            <a:r>
              <a:rPr lang="en-US">
                <a:solidFill>
                  <a:srgbClr val="222221"/>
                </a:solidFill>
                <a:latin typeface="Gill Sans Infant Std"/>
              </a:rPr>
              <a:t> </a:t>
            </a:r>
            <a:r>
              <a:rPr lang="en-US" err="1">
                <a:solidFill>
                  <a:srgbClr val="222221"/>
                </a:solidFill>
                <a:latin typeface="Gill Sans Infant Std"/>
              </a:rPr>
              <a:t>Barnen</a:t>
            </a:r>
            <a:r>
              <a:rPr lang="en-US">
                <a:solidFill>
                  <a:srgbClr val="222221"/>
                </a:solidFill>
                <a:latin typeface="Gill Sans Infant Std"/>
              </a:rPr>
              <a:t> </a:t>
            </a:r>
            <a:r>
              <a:rPr lang="en-US" err="1">
                <a:solidFill>
                  <a:srgbClr val="222221"/>
                </a:solidFill>
                <a:latin typeface="Gill Sans Infant Std"/>
              </a:rPr>
              <a:t>introträff</a:t>
            </a:r>
            <a:endParaRPr lang="en-US">
              <a:solidFill>
                <a:srgbClr val="222221"/>
              </a:solidFill>
              <a:latin typeface="Gill Sans Infant Std"/>
            </a:endParaRPr>
          </a:p>
        </p:txBody>
      </p:sp>
      <p:sp>
        <p:nvSpPr>
          <p:cNvPr id="5" name="Slide Number Placeholder 4">
            <a:extLst>
              <a:ext uri="{FF2B5EF4-FFF2-40B4-BE49-F238E27FC236}">
                <a16:creationId xmlns:a16="http://schemas.microsoft.com/office/drawing/2014/main" id="{72794FBF-68FB-ACA1-A8A0-BC3D623BF6BA}"/>
              </a:ext>
            </a:extLst>
          </p:cNvPr>
          <p:cNvSpPr>
            <a:spLocks noGrp="1"/>
          </p:cNvSpPr>
          <p:nvPr>
            <p:ph type="sldNum" sz="quarter" idx="12"/>
          </p:nvPr>
        </p:nvSpPr>
        <p:spPr/>
        <p:txBody>
          <a:bodyPr/>
          <a:lstStyle/>
          <a:p>
            <a:pPr defTabSz="342900">
              <a:defRPr/>
            </a:pPr>
            <a:fld id="{C3FDE51E-0052-334C-A4B2-C567FE9F326F}" type="slidenum">
              <a:rPr lang="en-US">
                <a:solidFill>
                  <a:srgbClr val="222221"/>
                </a:solidFill>
                <a:latin typeface="Gill Sans Infant Std"/>
              </a:rPr>
              <a:pPr defTabSz="342900">
                <a:defRPr/>
              </a:pPr>
              <a:t>3</a:t>
            </a:fld>
            <a:endParaRPr lang="en-US">
              <a:solidFill>
                <a:srgbClr val="222221"/>
              </a:solidFill>
              <a:latin typeface="Gill Sans Infant Std"/>
            </a:endParaRPr>
          </a:p>
        </p:txBody>
      </p:sp>
      <p:sp>
        <p:nvSpPr>
          <p:cNvPr id="2" name="Title 1">
            <a:extLst>
              <a:ext uri="{FF2B5EF4-FFF2-40B4-BE49-F238E27FC236}">
                <a16:creationId xmlns:a16="http://schemas.microsoft.com/office/drawing/2014/main" id="{1DC14BD3-C864-6927-4E91-C1FDDDD78F64}"/>
              </a:ext>
            </a:extLst>
          </p:cNvPr>
          <p:cNvSpPr>
            <a:spLocks noGrp="1"/>
          </p:cNvSpPr>
          <p:nvPr>
            <p:ph type="title"/>
          </p:nvPr>
        </p:nvSpPr>
        <p:spPr/>
        <p:txBody>
          <a:bodyPr/>
          <a:lstStyle/>
          <a:p>
            <a:r>
              <a:rPr lang="en-US" dirty="0" err="1"/>
              <a:t>Rädda</a:t>
            </a:r>
            <a:r>
              <a:rPr lang="en-US" dirty="0"/>
              <a:t> </a:t>
            </a:r>
            <a:r>
              <a:rPr lang="en-US" dirty="0" err="1"/>
              <a:t>Barnens</a:t>
            </a:r>
            <a:r>
              <a:rPr lang="en-US" dirty="0"/>
              <a:t> </a:t>
            </a:r>
            <a:r>
              <a:rPr lang="en-US" dirty="0" err="1"/>
              <a:t>arbete</a:t>
            </a:r>
            <a:r>
              <a:rPr lang="en-US" dirty="0"/>
              <a:t> </a:t>
            </a:r>
            <a:r>
              <a:rPr lang="en-US" dirty="0" err="1"/>
              <a:t>vilar</a:t>
            </a:r>
            <a:r>
              <a:rPr lang="en-US" dirty="0"/>
              <a:t> </a:t>
            </a:r>
            <a:r>
              <a:rPr lang="en-US" dirty="0" err="1"/>
              <a:t>på</a:t>
            </a:r>
            <a:r>
              <a:rPr lang="en-US" dirty="0"/>
              <a:t> </a:t>
            </a:r>
            <a:r>
              <a:rPr lang="en-US" dirty="0" err="1"/>
              <a:t>tre</a:t>
            </a:r>
            <a:r>
              <a:rPr lang="en-US" dirty="0"/>
              <a:t> </a:t>
            </a:r>
            <a:r>
              <a:rPr lang="en-US" dirty="0" err="1"/>
              <a:t>grundstenar</a:t>
            </a:r>
            <a:endParaRPr lang="en-US" dirty="0"/>
          </a:p>
        </p:txBody>
      </p:sp>
      <p:sp>
        <p:nvSpPr>
          <p:cNvPr id="7" name="Platshållare för bild 6">
            <a:extLst>
              <a:ext uri="{FF2B5EF4-FFF2-40B4-BE49-F238E27FC236}">
                <a16:creationId xmlns:a16="http://schemas.microsoft.com/office/drawing/2014/main" id="{7CC33D27-8900-1635-6B6D-955792FE1497}"/>
              </a:ext>
            </a:extLst>
          </p:cNvPr>
          <p:cNvSpPr>
            <a:spLocks noGrp="1"/>
          </p:cNvSpPr>
          <p:nvPr>
            <p:ph type="pic" sz="quarter" idx="13"/>
          </p:nvPr>
        </p:nvSpPr>
        <p:spPr>
          <a:xfrm>
            <a:off x="413527" y="2222161"/>
            <a:ext cx="4152101" cy="4106864"/>
          </a:xfrm>
        </p:spPr>
        <p:txBody>
          <a:bodyPr/>
          <a:lstStyle/>
          <a:p>
            <a:r>
              <a:rPr lang="en-US" sz="2000" b="1" dirty="0">
                <a:solidFill>
                  <a:prstClr val="black"/>
                </a:solidFill>
                <a:latin typeface="Lato"/>
                <a:ea typeface="Lato"/>
              </a:rPr>
              <a:t>DIREKTA INSATSER</a:t>
            </a:r>
          </a:p>
          <a:p>
            <a:br>
              <a:rPr lang="en-US" sz="2000" dirty="0">
                <a:solidFill>
                  <a:prstClr val="black"/>
                </a:solidFill>
                <a:latin typeface="Lato"/>
              </a:rPr>
            </a:br>
            <a:r>
              <a:rPr lang="sv-SE" sz="2000" b="0" dirty="0">
                <a:solidFill>
                  <a:srgbClr val="242424"/>
                </a:solidFill>
                <a:latin typeface="Lato"/>
              </a:rPr>
              <a:t>Vi jobbar med barn, föräldrar och andra vuxna som möter barn</a:t>
            </a:r>
            <a:r>
              <a:rPr lang="en-US" sz="2000" b="0" dirty="0">
                <a:solidFill>
                  <a:prstClr val="black"/>
                </a:solidFill>
                <a:latin typeface="Lato"/>
                <a:ea typeface="Lato"/>
              </a:rPr>
              <a:t>. Vi </a:t>
            </a:r>
            <a:r>
              <a:rPr lang="en-US" sz="2000" b="0" dirty="0" err="1">
                <a:solidFill>
                  <a:prstClr val="black"/>
                </a:solidFill>
                <a:latin typeface="Lato"/>
                <a:ea typeface="Lato"/>
              </a:rPr>
              <a:t>gör</a:t>
            </a:r>
            <a:r>
              <a:rPr lang="en-US" sz="2000" b="0" dirty="0">
                <a:solidFill>
                  <a:prstClr val="black"/>
                </a:solidFill>
                <a:latin typeface="Lato"/>
                <a:ea typeface="Lato"/>
              </a:rPr>
              <a:t> det för </a:t>
            </a:r>
            <a:r>
              <a:rPr lang="en-US" sz="2000" b="0" dirty="0" err="1">
                <a:solidFill>
                  <a:prstClr val="black"/>
                </a:solidFill>
                <a:latin typeface="Lato"/>
                <a:ea typeface="Lato"/>
              </a:rPr>
              <a:t>att</a:t>
            </a:r>
            <a:r>
              <a:rPr lang="en-US" sz="2000" b="0" dirty="0">
                <a:solidFill>
                  <a:prstClr val="black"/>
                </a:solidFill>
                <a:latin typeface="Lato"/>
                <a:ea typeface="Lato"/>
              </a:rPr>
              <a:t> det </a:t>
            </a:r>
            <a:r>
              <a:rPr lang="en-US" sz="2000" b="0" dirty="0" err="1">
                <a:solidFill>
                  <a:prstClr val="black"/>
                </a:solidFill>
                <a:latin typeface="Lato"/>
                <a:ea typeface="Lato"/>
              </a:rPr>
              <a:t>behövs</a:t>
            </a:r>
            <a:r>
              <a:rPr lang="en-US" sz="2000" b="0" dirty="0">
                <a:solidFill>
                  <a:prstClr val="black"/>
                </a:solidFill>
                <a:latin typeface="Lato"/>
                <a:ea typeface="Lato"/>
              </a:rPr>
              <a:t> – men </a:t>
            </a:r>
            <a:r>
              <a:rPr lang="en-US" sz="2000" b="0" dirty="0" err="1">
                <a:solidFill>
                  <a:prstClr val="black"/>
                </a:solidFill>
                <a:latin typeface="Lato"/>
                <a:ea typeface="Lato"/>
              </a:rPr>
              <a:t>också</a:t>
            </a:r>
            <a:r>
              <a:rPr lang="en-US" sz="2000" b="0" dirty="0">
                <a:solidFill>
                  <a:prstClr val="black"/>
                </a:solidFill>
                <a:latin typeface="Lato"/>
                <a:ea typeface="Lato"/>
              </a:rPr>
              <a:t> för </a:t>
            </a:r>
            <a:r>
              <a:rPr lang="en-US" sz="2000" b="0" dirty="0" err="1">
                <a:solidFill>
                  <a:prstClr val="black"/>
                </a:solidFill>
                <a:latin typeface="Lato"/>
                <a:ea typeface="Lato"/>
              </a:rPr>
              <a:t>att</a:t>
            </a:r>
            <a:r>
              <a:rPr lang="en-US" sz="2000" b="0" dirty="0">
                <a:solidFill>
                  <a:prstClr val="black"/>
                </a:solidFill>
                <a:latin typeface="Lato"/>
                <a:ea typeface="Lato"/>
              </a:rPr>
              <a:t> </a:t>
            </a:r>
            <a:r>
              <a:rPr lang="en-US" sz="2000" b="0" dirty="0" err="1">
                <a:solidFill>
                  <a:prstClr val="black"/>
                </a:solidFill>
                <a:latin typeface="Lato"/>
                <a:ea typeface="Lato"/>
              </a:rPr>
              <a:t>skaffa</a:t>
            </a:r>
            <a:r>
              <a:rPr lang="en-US" sz="2000" b="0" dirty="0">
                <a:solidFill>
                  <a:prstClr val="black"/>
                </a:solidFill>
                <a:latin typeface="Lato"/>
                <a:ea typeface="Lato"/>
              </a:rPr>
              <a:t> </a:t>
            </a:r>
            <a:r>
              <a:rPr lang="en-US" sz="2000" b="0" dirty="0" err="1">
                <a:solidFill>
                  <a:prstClr val="black"/>
                </a:solidFill>
                <a:latin typeface="Lato"/>
                <a:ea typeface="Lato"/>
              </a:rPr>
              <a:t>oss</a:t>
            </a:r>
            <a:r>
              <a:rPr lang="en-US" sz="2000" b="0" dirty="0">
                <a:solidFill>
                  <a:prstClr val="black"/>
                </a:solidFill>
                <a:latin typeface="Lato"/>
                <a:ea typeface="Lato"/>
              </a:rPr>
              <a:t> </a:t>
            </a:r>
            <a:r>
              <a:rPr lang="en-US" sz="2000" b="0" dirty="0" err="1">
                <a:solidFill>
                  <a:prstClr val="black"/>
                </a:solidFill>
                <a:latin typeface="Lato"/>
                <a:ea typeface="Lato"/>
              </a:rPr>
              <a:t>kunskap</a:t>
            </a:r>
            <a:r>
              <a:rPr lang="en-US" sz="2000" b="0" dirty="0">
                <a:solidFill>
                  <a:prstClr val="black"/>
                </a:solidFill>
                <a:latin typeface="Lato"/>
                <a:ea typeface="Lato"/>
              </a:rPr>
              <a:t>.</a:t>
            </a:r>
          </a:p>
          <a:p>
            <a:endParaRPr lang="sv-SE" dirty="0"/>
          </a:p>
        </p:txBody>
      </p:sp>
      <p:sp>
        <p:nvSpPr>
          <p:cNvPr id="6" name="Text Placeholder 5">
            <a:extLst>
              <a:ext uri="{FF2B5EF4-FFF2-40B4-BE49-F238E27FC236}">
                <a16:creationId xmlns:a16="http://schemas.microsoft.com/office/drawing/2014/main" id="{D2DFCB38-F23F-D24E-8815-1C31A1D06532}"/>
              </a:ext>
            </a:extLst>
          </p:cNvPr>
          <p:cNvSpPr>
            <a:spLocks noGrp="1"/>
          </p:cNvSpPr>
          <p:nvPr>
            <p:ph type="body" sz="quarter" idx="4294967295"/>
          </p:nvPr>
        </p:nvSpPr>
        <p:spPr>
          <a:xfrm>
            <a:off x="424634" y="837497"/>
            <a:ext cx="8281988" cy="363538"/>
          </a:xfrm>
        </p:spPr>
        <p:txBody>
          <a:bodyPr vert="horz" lIns="0" tIns="0" rIns="0" bIns="0" rtlCol="0" anchor="t">
            <a:noAutofit/>
          </a:bodyPr>
          <a:lstStyle/>
          <a:p>
            <a:r>
              <a:rPr lang="en-US" sz="1500">
                <a:latin typeface="Lato"/>
                <a:ea typeface="Lato"/>
              </a:rPr>
              <a:t>Hur vi </a:t>
            </a:r>
            <a:r>
              <a:rPr lang="en-US" sz="1500" err="1">
                <a:latin typeface="Lato"/>
                <a:ea typeface="Lato"/>
              </a:rPr>
              <a:t>arbetar</a:t>
            </a:r>
            <a:r>
              <a:rPr lang="en-US" sz="1500">
                <a:latin typeface="Lato"/>
                <a:ea typeface="Lato"/>
              </a:rPr>
              <a:t> </a:t>
            </a:r>
            <a:r>
              <a:rPr lang="en-US" sz="1500" err="1">
                <a:latin typeface="Lato"/>
                <a:ea typeface="Lato"/>
              </a:rPr>
              <a:t>och</a:t>
            </a:r>
            <a:r>
              <a:rPr lang="en-US" sz="1500">
                <a:latin typeface="Lato"/>
                <a:ea typeface="Lato"/>
              </a:rPr>
              <a:t> </a:t>
            </a:r>
            <a:r>
              <a:rPr lang="en-US" sz="1500" err="1">
                <a:latin typeface="Lato"/>
                <a:ea typeface="Lato"/>
              </a:rPr>
              <a:t>gör</a:t>
            </a:r>
            <a:r>
              <a:rPr lang="en-US" sz="1500">
                <a:latin typeface="Lato"/>
                <a:ea typeface="Lato"/>
              </a:rPr>
              <a:t> </a:t>
            </a:r>
            <a:r>
              <a:rPr lang="en-US" sz="1500" err="1">
                <a:latin typeface="Lato"/>
                <a:ea typeface="Lato"/>
              </a:rPr>
              <a:t>skillnad</a:t>
            </a:r>
            <a:r>
              <a:rPr lang="en-US" sz="1500">
                <a:latin typeface="Lato"/>
                <a:ea typeface="Lato"/>
              </a:rPr>
              <a:t> </a:t>
            </a:r>
            <a:r>
              <a:rPr lang="en-US" sz="1500" err="1">
                <a:latin typeface="Lato"/>
                <a:ea typeface="Lato"/>
              </a:rPr>
              <a:t>lokalt</a:t>
            </a:r>
            <a:r>
              <a:rPr lang="en-US" sz="1500">
                <a:latin typeface="Lato"/>
                <a:ea typeface="Lato"/>
              </a:rPr>
              <a:t> </a:t>
            </a:r>
            <a:r>
              <a:rPr lang="en-US" sz="1500" err="1">
                <a:latin typeface="Lato"/>
                <a:ea typeface="Lato"/>
              </a:rPr>
              <a:t>och</a:t>
            </a:r>
            <a:r>
              <a:rPr lang="en-US" sz="1500">
                <a:latin typeface="Lato"/>
                <a:ea typeface="Lato"/>
              </a:rPr>
              <a:t> </a:t>
            </a:r>
            <a:r>
              <a:rPr lang="en-US" sz="1500" err="1">
                <a:latin typeface="Lato"/>
                <a:ea typeface="Lato"/>
              </a:rPr>
              <a:t>globalt</a:t>
            </a:r>
            <a:endParaRPr lang="en-US" sz="1500">
              <a:latin typeface="Lato"/>
              <a:ea typeface="Lato"/>
            </a:endParaRPr>
          </a:p>
        </p:txBody>
      </p:sp>
      <p:pic>
        <p:nvPicPr>
          <p:cNvPr id="10" name="Picture 10">
            <a:extLst>
              <a:ext uri="{FF2B5EF4-FFF2-40B4-BE49-F238E27FC236}">
                <a16:creationId xmlns:a16="http://schemas.microsoft.com/office/drawing/2014/main" id="{E3115F5A-DDE7-31A5-8E70-B188FD81D4B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43198" y="2039208"/>
            <a:ext cx="5669710" cy="3513439"/>
          </a:xfrm>
          <a:prstGeom prst="rect">
            <a:avLst/>
          </a:prstGeom>
        </p:spPr>
      </p:pic>
      <p:sp>
        <p:nvSpPr>
          <p:cNvPr id="12" name="textruta 11">
            <a:extLst>
              <a:ext uri="{FF2B5EF4-FFF2-40B4-BE49-F238E27FC236}">
                <a16:creationId xmlns:a16="http://schemas.microsoft.com/office/drawing/2014/main" id="{6655B847-3EF7-890E-1E97-F40FB2183BEF}"/>
              </a:ext>
            </a:extLst>
          </p:cNvPr>
          <p:cNvSpPr txBox="1"/>
          <p:nvPr/>
        </p:nvSpPr>
        <p:spPr>
          <a:xfrm>
            <a:off x="424634" y="1380226"/>
            <a:ext cx="8282151" cy="846386"/>
          </a:xfrm>
          <a:prstGeom prst="rect">
            <a:avLst/>
          </a:prstGeom>
          <a:noFill/>
        </p:spPr>
        <p:txBody>
          <a:bodyPr wrap="square" lIns="0" tIns="0" rIns="0" bIns="0" rtlCol="0">
            <a:spAutoFit/>
          </a:bodyPr>
          <a:lstStyle/>
          <a:p>
            <a:r>
              <a:rPr lang="en-US" sz="2000" b="1" dirty="0" err="1">
                <a:solidFill>
                  <a:schemeClr val="tx1"/>
                </a:solidFill>
                <a:latin typeface="Lato"/>
                <a:ea typeface="Lato"/>
              </a:rPr>
              <a:t>Vårt</a:t>
            </a:r>
            <a:r>
              <a:rPr lang="en-US" sz="2000" b="1" dirty="0">
                <a:solidFill>
                  <a:schemeClr val="tx1"/>
                </a:solidFill>
                <a:latin typeface="Lato"/>
                <a:ea typeface="Lato"/>
              </a:rPr>
              <a:t> </a:t>
            </a:r>
            <a:r>
              <a:rPr lang="en-US" sz="2000" b="1" dirty="0" err="1">
                <a:solidFill>
                  <a:schemeClr val="tx1"/>
                </a:solidFill>
                <a:latin typeface="Lato"/>
                <a:ea typeface="Lato"/>
              </a:rPr>
              <a:t>arbete</a:t>
            </a:r>
            <a:r>
              <a:rPr lang="en-US" sz="2000" b="1" dirty="0">
                <a:solidFill>
                  <a:schemeClr val="tx1"/>
                </a:solidFill>
                <a:latin typeface="Lato"/>
                <a:ea typeface="Lato"/>
              </a:rPr>
              <a:t> </a:t>
            </a:r>
            <a:r>
              <a:rPr lang="en-US" sz="2000" b="1" dirty="0" err="1">
                <a:solidFill>
                  <a:schemeClr val="tx1"/>
                </a:solidFill>
                <a:latin typeface="Lato"/>
                <a:ea typeface="Lato"/>
              </a:rPr>
              <a:t>består</a:t>
            </a:r>
            <a:r>
              <a:rPr lang="en-US" sz="2000" b="1" dirty="0">
                <a:solidFill>
                  <a:schemeClr val="tx1"/>
                </a:solidFill>
                <a:latin typeface="Lato"/>
                <a:ea typeface="Lato"/>
              </a:rPr>
              <a:t> av </a:t>
            </a:r>
            <a:r>
              <a:rPr lang="en-US" sz="2000" b="1" dirty="0" err="1">
                <a:solidFill>
                  <a:schemeClr val="tx1"/>
                </a:solidFill>
                <a:latin typeface="Lato"/>
                <a:ea typeface="Lato"/>
              </a:rPr>
              <a:t>tre</a:t>
            </a:r>
            <a:r>
              <a:rPr lang="en-US" sz="2000" b="1" dirty="0">
                <a:solidFill>
                  <a:schemeClr val="tx1"/>
                </a:solidFill>
                <a:latin typeface="Lato"/>
                <a:ea typeface="Lato"/>
              </a:rPr>
              <a:t> </a:t>
            </a:r>
            <a:r>
              <a:rPr lang="en-US" sz="2000" b="1" dirty="0" err="1">
                <a:solidFill>
                  <a:schemeClr val="tx1"/>
                </a:solidFill>
                <a:latin typeface="Lato"/>
                <a:ea typeface="Lato"/>
              </a:rPr>
              <a:t>inbördes</a:t>
            </a:r>
            <a:r>
              <a:rPr lang="en-US" sz="2000" b="1" dirty="0">
                <a:solidFill>
                  <a:schemeClr val="tx1"/>
                </a:solidFill>
                <a:latin typeface="Lato"/>
                <a:ea typeface="Lato"/>
              </a:rPr>
              <a:t> </a:t>
            </a:r>
            <a:r>
              <a:rPr lang="en-US" sz="2000" b="1" dirty="0" err="1">
                <a:solidFill>
                  <a:schemeClr val="tx1"/>
                </a:solidFill>
                <a:latin typeface="Lato"/>
                <a:ea typeface="Lato"/>
              </a:rPr>
              <a:t>beroende</a:t>
            </a:r>
            <a:r>
              <a:rPr lang="en-US" sz="2000" b="1" dirty="0">
                <a:solidFill>
                  <a:schemeClr val="tx1"/>
                </a:solidFill>
                <a:latin typeface="Lato"/>
                <a:ea typeface="Lato"/>
              </a:rPr>
              <a:t> </a:t>
            </a:r>
            <a:r>
              <a:rPr lang="en-US" sz="2000" b="1" dirty="0" err="1">
                <a:solidFill>
                  <a:schemeClr val="tx1"/>
                </a:solidFill>
                <a:latin typeface="Lato"/>
                <a:ea typeface="Lato"/>
              </a:rPr>
              <a:t>delar</a:t>
            </a:r>
            <a:r>
              <a:rPr lang="en-US" sz="2000" b="1" dirty="0">
                <a:solidFill>
                  <a:schemeClr val="tx1"/>
                </a:solidFill>
                <a:latin typeface="Lato"/>
                <a:ea typeface="Lato"/>
              </a:rPr>
              <a:t>. </a:t>
            </a:r>
            <a:r>
              <a:rPr lang="en-US" sz="2000" b="1" dirty="0" err="1">
                <a:solidFill>
                  <a:schemeClr val="tx1"/>
                </a:solidFill>
                <a:latin typeface="Lato"/>
                <a:ea typeface="Lato"/>
              </a:rPr>
              <a:t>Utan</a:t>
            </a:r>
            <a:r>
              <a:rPr lang="en-US" sz="2000" b="1" dirty="0">
                <a:solidFill>
                  <a:schemeClr val="tx1"/>
                </a:solidFill>
                <a:latin typeface="Lato"/>
                <a:ea typeface="Lato"/>
              </a:rPr>
              <a:t> </a:t>
            </a:r>
            <a:r>
              <a:rPr lang="en-US" sz="2000" b="1" dirty="0" err="1">
                <a:solidFill>
                  <a:schemeClr val="tx1"/>
                </a:solidFill>
                <a:latin typeface="Lato"/>
                <a:ea typeface="Lato"/>
              </a:rPr>
              <a:t>en</a:t>
            </a:r>
            <a:r>
              <a:rPr lang="en-US" sz="2000" b="1" dirty="0">
                <a:solidFill>
                  <a:schemeClr val="tx1"/>
                </a:solidFill>
                <a:latin typeface="Lato"/>
                <a:ea typeface="Lato"/>
              </a:rPr>
              <a:t> </a:t>
            </a:r>
            <a:r>
              <a:rPr lang="en-US" sz="2000" b="1" dirty="0" err="1">
                <a:solidFill>
                  <a:schemeClr val="tx1"/>
                </a:solidFill>
                <a:latin typeface="Lato"/>
                <a:ea typeface="Lato"/>
              </a:rPr>
              <a:t>så</a:t>
            </a:r>
            <a:r>
              <a:rPr lang="en-US" sz="2000" b="1" dirty="0">
                <a:solidFill>
                  <a:schemeClr val="tx1"/>
                </a:solidFill>
                <a:latin typeface="Lato"/>
                <a:ea typeface="Lato"/>
              </a:rPr>
              <a:t> faller de </a:t>
            </a:r>
            <a:r>
              <a:rPr lang="en-US" sz="2000" b="1" dirty="0" err="1">
                <a:solidFill>
                  <a:schemeClr val="tx1"/>
                </a:solidFill>
                <a:latin typeface="Lato"/>
                <a:ea typeface="Lato"/>
              </a:rPr>
              <a:t>andra</a:t>
            </a:r>
            <a:r>
              <a:rPr lang="en-US" sz="2000" b="1" dirty="0">
                <a:solidFill>
                  <a:schemeClr val="tx1"/>
                </a:solidFill>
                <a:latin typeface="Lato"/>
                <a:ea typeface="Lato"/>
              </a:rPr>
              <a:t> </a:t>
            </a:r>
            <a:r>
              <a:rPr lang="en-US" sz="2000" b="1" dirty="0" err="1">
                <a:solidFill>
                  <a:schemeClr val="tx1"/>
                </a:solidFill>
                <a:latin typeface="Lato"/>
                <a:ea typeface="Lato"/>
              </a:rPr>
              <a:t>två</a:t>
            </a:r>
            <a:r>
              <a:rPr lang="en-US" sz="2000" b="0" dirty="0">
                <a:solidFill>
                  <a:schemeClr val="tx1"/>
                </a:solidFill>
                <a:latin typeface="Lato"/>
                <a:ea typeface="Lato"/>
              </a:rPr>
              <a:t>.</a:t>
            </a:r>
            <a:endParaRPr lang="en-US" sz="2000" dirty="0">
              <a:solidFill>
                <a:schemeClr val="tx1"/>
              </a:solidFill>
              <a:latin typeface="Lato"/>
              <a:ea typeface="Lato"/>
            </a:endParaRPr>
          </a:p>
          <a:p>
            <a:endParaRPr lang="sv-SE" sz="1500" dirty="0">
              <a:latin typeface="Gill Sans Infant Std"/>
              <a:cs typeface="Gill Sans Infant Std"/>
            </a:endParaRPr>
          </a:p>
        </p:txBody>
      </p:sp>
    </p:spTree>
    <p:extLst>
      <p:ext uri="{BB962C8B-B14F-4D97-AF65-F5344CB8AC3E}">
        <p14:creationId xmlns:p14="http://schemas.microsoft.com/office/powerpoint/2010/main" val="25587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Map&#10;&#10;Description automatically generated">
            <a:extLst>
              <a:ext uri="{FF2B5EF4-FFF2-40B4-BE49-F238E27FC236}">
                <a16:creationId xmlns:a16="http://schemas.microsoft.com/office/drawing/2014/main" id="{B9215BC6-C0CD-FAB8-F888-BDF20C6674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74941" y="2101627"/>
            <a:ext cx="6388376" cy="3286238"/>
          </a:xfrm>
          <a:prstGeom prst="rect">
            <a:avLst/>
          </a:prstGeom>
        </p:spPr>
      </p:pic>
      <p:sp>
        <p:nvSpPr>
          <p:cNvPr id="3" name="Platshållare för datum 2">
            <a:extLst>
              <a:ext uri="{FF2B5EF4-FFF2-40B4-BE49-F238E27FC236}">
                <a16:creationId xmlns:a16="http://schemas.microsoft.com/office/drawing/2014/main" id="{7FD51C33-C9E7-34B4-AF94-60BB2A8CFF56}"/>
              </a:ext>
            </a:extLst>
          </p:cNvPr>
          <p:cNvSpPr>
            <a:spLocks noGrp="1"/>
          </p:cNvSpPr>
          <p:nvPr>
            <p:ph type="dt" sz="half" idx="10"/>
          </p:nvPr>
        </p:nvSpPr>
        <p:spPr/>
        <p:txBody>
          <a:bodyPr/>
          <a:lstStyle/>
          <a:p>
            <a:pPr defTabSz="342900"/>
            <a:r>
              <a:rPr lang="sv-SE">
                <a:solidFill>
                  <a:prstClr val="black"/>
                </a:solidFill>
                <a:latin typeface="Lato"/>
              </a:rPr>
              <a:t>2024</a:t>
            </a:r>
            <a:endParaRPr lang="en-US">
              <a:solidFill>
                <a:prstClr val="black"/>
              </a:solidFill>
              <a:latin typeface="Lato"/>
            </a:endParaRPr>
          </a:p>
        </p:txBody>
      </p:sp>
      <p:sp>
        <p:nvSpPr>
          <p:cNvPr id="4" name="Footer Placeholder 3">
            <a:extLst>
              <a:ext uri="{FF2B5EF4-FFF2-40B4-BE49-F238E27FC236}">
                <a16:creationId xmlns:a16="http://schemas.microsoft.com/office/drawing/2014/main" id="{98034872-9A3D-D02C-F427-AB75F2A6F173}"/>
              </a:ext>
            </a:extLst>
          </p:cNvPr>
          <p:cNvSpPr>
            <a:spLocks noGrp="1"/>
          </p:cNvSpPr>
          <p:nvPr>
            <p:ph type="ftr" sz="quarter" idx="11"/>
          </p:nvPr>
        </p:nvSpPr>
        <p:spPr/>
        <p:txBody>
          <a:bodyPr/>
          <a:lstStyle/>
          <a:p>
            <a:pPr algn="l" defTabSz="342900">
              <a:defRPr/>
            </a:pPr>
            <a:r>
              <a:rPr lang="en-US" err="1">
                <a:solidFill>
                  <a:srgbClr val="222221"/>
                </a:solidFill>
                <a:latin typeface="Gill Sans Infant Std"/>
              </a:rPr>
              <a:t>Rädda</a:t>
            </a:r>
            <a:r>
              <a:rPr lang="en-US">
                <a:solidFill>
                  <a:srgbClr val="222221"/>
                </a:solidFill>
                <a:latin typeface="Gill Sans Infant Std"/>
              </a:rPr>
              <a:t> </a:t>
            </a:r>
            <a:r>
              <a:rPr lang="en-US" err="1">
                <a:solidFill>
                  <a:srgbClr val="222221"/>
                </a:solidFill>
                <a:latin typeface="Gill Sans Infant Std"/>
              </a:rPr>
              <a:t>Barnen</a:t>
            </a:r>
            <a:r>
              <a:rPr lang="en-US">
                <a:solidFill>
                  <a:srgbClr val="222221"/>
                </a:solidFill>
                <a:latin typeface="Gill Sans Infant Std"/>
              </a:rPr>
              <a:t> </a:t>
            </a:r>
            <a:r>
              <a:rPr lang="en-US" err="1">
                <a:solidFill>
                  <a:srgbClr val="222221"/>
                </a:solidFill>
                <a:latin typeface="Gill Sans Infant Std"/>
              </a:rPr>
              <a:t>introträff</a:t>
            </a:r>
            <a:endParaRPr lang="en-US">
              <a:solidFill>
                <a:srgbClr val="222221"/>
              </a:solidFill>
              <a:latin typeface="Gill Sans Infant Std"/>
            </a:endParaRPr>
          </a:p>
        </p:txBody>
      </p:sp>
      <p:sp>
        <p:nvSpPr>
          <p:cNvPr id="5" name="Slide Number Placeholder 4">
            <a:extLst>
              <a:ext uri="{FF2B5EF4-FFF2-40B4-BE49-F238E27FC236}">
                <a16:creationId xmlns:a16="http://schemas.microsoft.com/office/drawing/2014/main" id="{72794FBF-68FB-ACA1-A8A0-BC3D623BF6BA}"/>
              </a:ext>
            </a:extLst>
          </p:cNvPr>
          <p:cNvSpPr>
            <a:spLocks noGrp="1"/>
          </p:cNvSpPr>
          <p:nvPr>
            <p:ph type="sldNum" sz="quarter" idx="12"/>
          </p:nvPr>
        </p:nvSpPr>
        <p:spPr/>
        <p:txBody>
          <a:bodyPr/>
          <a:lstStyle/>
          <a:p>
            <a:pPr defTabSz="342900">
              <a:defRPr/>
            </a:pPr>
            <a:fld id="{C3FDE51E-0052-334C-A4B2-C567FE9F326F}" type="slidenum">
              <a:rPr lang="en-US">
                <a:solidFill>
                  <a:srgbClr val="222221"/>
                </a:solidFill>
                <a:latin typeface="Gill Sans Infant Std"/>
              </a:rPr>
              <a:pPr defTabSz="342900">
                <a:defRPr/>
              </a:pPr>
              <a:t>4</a:t>
            </a:fld>
            <a:endParaRPr lang="en-US">
              <a:solidFill>
                <a:srgbClr val="222221"/>
              </a:solidFill>
              <a:latin typeface="Gill Sans Infant Std"/>
            </a:endParaRPr>
          </a:p>
        </p:txBody>
      </p:sp>
      <p:sp>
        <p:nvSpPr>
          <p:cNvPr id="2" name="Title 1">
            <a:extLst>
              <a:ext uri="{FF2B5EF4-FFF2-40B4-BE49-F238E27FC236}">
                <a16:creationId xmlns:a16="http://schemas.microsoft.com/office/drawing/2014/main" id="{1DC14BD3-C864-6927-4E91-C1FDDDD78F64}"/>
              </a:ext>
            </a:extLst>
          </p:cNvPr>
          <p:cNvSpPr>
            <a:spLocks noGrp="1"/>
          </p:cNvSpPr>
          <p:nvPr>
            <p:ph type="title"/>
          </p:nvPr>
        </p:nvSpPr>
        <p:spPr/>
        <p:txBody>
          <a:bodyPr/>
          <a:lstStyle/>
          <a:p>
            <a:r>
              <a:rPr lang="en-US" err="1"/>
              <a:t>Rädda</a:t>
            </a:r>
            <a:r>
              <a:rPr lang="en-US"/>
              <a:t> </a:t>
            </a:r>
            <a:r>
              <a:rPr lang="en-US" err="1"/>
              <a:t>Barnens</a:t>
            </a:r>
            <a:r>
              <a:rPr lang="en-US"/>
              <a:t> </a:t>
            </a:r>
            <a:r>
              <a:rPr lang="en-US" err="1"/>
              <a:t>arbete</a:t>
            </a:r>
            <a:r>
              <a:rPr lang="en-US"/>
              <a:t> </a:t>
            </a:r>
            <a:r>
              <a:rPr lang="en-US" err="1"/>
              <a:t>vilar</a:t>
            </a:r>
            <a:r>
              <a:rPr lang="en-US"/>
              <a:t> </a:t>
            </a:r>
            <a:r>
              <a:rPr lang="en-US" err="1"/>
              <a:t>på</a:t>
            </a:r>
            <a:r>
              <a:rPr lang="en-US"/>
              <a:t> </a:t>
            </a:r>
            <a:r>
              <a:rPr lang="en-US" err="1"/>
              <a:t>tre</a:t>
            </a:r>
            <a:r>
              <a:rPr lang="en-US"/>
              <a:t> </a:t>
            </a:r>
            <a:r>
              <a:rPr lang="en-US" err="1"/>
              <a:t>grundstenar</a:t>
            </a:r>
            <a:endParaRPr lang="en-US"/>
          </a:p>
        </p:txBody>
      </p:sp>
      <p:sp>
        <p:nvSpPr>
          <p:cNvPr id="7" name="Platshållare för bild 6">
            <a:extLst>
              <a:ext uri="{FF2B5EF4-FFF2-40B4-BE49-F238E27FC236}">
                <a16:creationId xmlns:a16="http://schemas.microsoft.com/office/drawing/2014/main" id="{7CC33D27-8900-1635-6B6D-955792FE1497}"/>
              </a:ext>
            </a:extLst>
          </p:cNvPr>
          <p:cNvSpPr>
            <a:spLocks noGrp="1"/>
          </p:cNvSpPr>
          <p:nvPr>
            <p:ph type="pic" sz="quarter" idx="13"/>
          </p:nvPr>
        </p:nvSpPr>
        <p:spPr>
          <a:xfrm>
            <a:off x="413527" y="2222161"/>
            <a:ext cx="4152101" cy="4106864"/>
          </a:xfrm>
        </p:spPr>
        <p:txBody>
          <a:bodyPr/>
          <a:lstStyle/>
          <a:p>
            <a:r>
              <a:rPr lang="en-US" sz="2000" b="1" dirty="0">
                <a:solidFill>
                  <a:schemeClr val="tx1"/>
                </a:solidFill>
                <a:latin typeface="Lato"/>
                <a:ea typeface="Lato"/>
              </a:rPr>
              <a:t>PÅVERKAN</a:t>
            </a:r>
          </a:p>
          <a:p>
            <a:r>
              <a:rPr lang="en-US" sz="2000" b="0" dirty="0">
                <a:solidFill>
                  <a:schemeClr val="tx1"/>
                </a:solidFill>
                <a:latin typeface="Lato"/>
                <a:ea typeface="Lato"/>
              </a:rPr>
              <a:t>Vi </a:t>
            </a:r>
            <a:r>
              <a:rPr lang="en-US" sz="2000" b="0" dirty="0" err="1">
                <a:solidFill>
                  <a:schemeClr val="tx1"/>
                </a:solidFill>
                <a:latin typeface="Lato"/>
                <a:ea typeface="Lato"/>
              </a:rPr>
              <a:t>använder</a:t>
            </a:r>
            <a:r>
              <a:rPr lang="en-US" sz="2000" b="0" dirty="0">
                <a:solidFill>
                  <a:schemeClr val="tx1"/>
                </a:solidFill>
                <a:latin typeface="Lato"/>
                <a:ea typeface="Lato"/>
              </a:rPr>
              <a:t> </a:t>
            </a:r>
            <a:r>
              <a:rPr lang="en-US" sz="2000" b="0" dirty="0" err="1">
                <a:solidFill>
                  <a:schemeClr val="tx1"/>
                </a:solidFill>
                <a:latin typeface="Lato"/>
                <a:ea typeface="Lato"/>
              </a:rPr>
              <a:t>vår</a:t>
            </a:r>
            <a:r>
              <a:rPr lang="en-US" sz="2000" b="0" dirty="0">
                <a:solidFill>
                  <a:schemeClr val="tx1"/>
                </a:solidFill>
                <a:latin typeface="Lato"/>
                <a:ea typeface="Lato"/>
              </a:rPr>
              <a:t> </a:t>
            </a:r>
            <a:r>
              <a:rPr lang="en-US" sz="2000" b="0" dirty="0" err="1">
                <a:solidFill>
                  <a:schemeClr val="tx1"/>
                </a:solidFill>
                <a:latin typeface="Lato"/>
                <a:ea typeface="Lato"/>
              </a:rPr>
              <a:t>kunskap</a:t>
            </a:r>
            <a:r>
              <a:rPr lang="en-US" sz="2000" b="0" dirty="0">
                <a:solidFill>
                  <a:schemeClr val="tx1"/>
                </a:solidFill>
                <a:latin typeface="Lato"/>
                <a:ea typeface="Lato"/>
              </a:rPr>
              <a:t> </a:t>
            </a:r>
            <a:r>
              <a:rPr lang="en-US" sz="2000" b="0" dirty="0" err="1">
                <a:solidFill>
                  <a:schemeClr val="tx1"/>
                </a:solidFill>
                <a:latin typeface="Lato"/>
                <a:ea typeface="Lato"/>
              </a:rPr>
              <a:t>och</a:t>
            </a:r>
            <a:r>
              <a:rPr lang="en-US" sz="2000" b="0" dirty="0">
                <a:solidFill>
                  <a:schemeClr val="tx1"/>
                </a:solidFill>
                <a:latin typeface="Lato"/>
                <a:ea typeface="Lato"/>
              </a:rPr>
              <a:t> </a:t>
            </a:r>
            <a:r>
              <a:rPr lang="en-US" sz="2000" b="0" dirty="0" err="1">
                <a:solidFill>
                  <a:schemeClr val="tx1"/>
                </a:solidFill>
                <a:latin typeface="Lato"/>
                <a:ea typeface="Lato"/>
              </a:rPr>
              <a:t>trovärdigheten</a:t>
            </a:r>
            <a:r>
              <a:rPr lang="en-US" sz="2000" b="0" dirty="0">
                <a:solidFill>
                  <a:schemeClr val="tx1"/>
                </a:solidFill>
                <a:latin typeface="Lato"/>
                <a:ea typeface="Lato"/>
              </a:rPr>
              <a:t> </a:t>
            </a:r>
            <a:r>
              <a:rPr lang="en-US" sz="2000" b="0" dirty="0" err="1">
                <a:solidFill>
                  <a:schemeClr val="tx1"/>
                </a:solidFill>
                <a:latin typeface="Lato"/>
                <a:ea typeface="Lato"/>
              </a:rPr>
              <a:t>från</a:t>
            </a:r>
            <a:r>
              <a:rPr lang="en-US" sz="2000" b="0" dirty="0">
                <a:solidFill>
                  <a:schemeClr val="tx1"/>
                </a:solidFill>
                <a:latin typeface="Lato"/>
                <a:ea typeface="Lato"/>
              </a:rPr>
              <a:t> </a:t>
            </a:r>
            <a:r>
              <a:rPr lang="en-US" sz="2000" b="0" dirty="0" err="1">
                <a:solidFill>
                  <a:schemeClr val="tx1"/>
                </a:solidFill>
                <a:latin typeface="Lato"/>
                <a:ea typeface="Lato"/>
              </a:rPr>
              <a:t>våra</a:t>
            </a:r>
            <a:r>
              <a:rPr lang="en-US" sz="2000" b="0" dirty="0">
                <a:solidFill>
                  <a:schemeClr val="tx1"/>
                </a:solidFill>
                <a:latin typeface="Lato"/>
                <a:ea typeface="Lato"/>
              </a:rPr>
              <a:t> </a:t>
            </a:r>
            <a:r>
              <a:rPr lang="en-US" sz="2000" b="0" dirty="0" err="1">
                <a:solidFill>
                  <a:schemeClr val="tx1"/>
                </a:solidFill>
                <a:latin typeface="Lato"/>
                <a:ea typeface="Lato"/>
              </a:rPr>
              <a:t>direkta</a:t>
            </a:r>
            <a:r>
              <a:rPr lang="en-US" sz="2000" b="0" dirty="0">
                <a:solidFill>
                  <a:schemeClr val="tx1"/>
                </a:solidFill>
                <a:latin typeface="Lato"/>
                <a:ea typeface="Lato"/>
              </a:rPr>
              <a:t> </a:t>
            </a:r>
            <a:r>
              <a:rPr lang="en-US" sz="2000" b="0" dirty="0" err="1">
                <a:solidFill>
                  <a:schemeClr val="tx1"/>
                </a:solidFill>
                <a:latin typeface="Lato"/>
                <a:ea typeface="Lato"/>
              </a:rPr>
              <a:t>insatser</a:t>
            </a:r>
            <a:r>
              <a:rPr lang="en-US" sz="2000" b="0" dirty="0">
                <a:solidFill>
                  <a:schemeClr val="tx1"/>
                </a:solidFill>
                <a:latin typeface="Lato"/>
                <a:ea typeface="Lato"/>
              </a:rPr>
              <a:t> för </a:t>
            </a:r>
            <a:r>
              <a:rPr lang="en-US" sz="2000" b="0" dirty="0" err="1">
                <a:solidFill>
                  <a:schemeClr val="tx1"/>
                </a:solidFill>
                <a:latin typeface="Lato"/>
                <a:ea typeface="Lato"/>
              </a:rPr>
              <a:t>att</a:t>
            </a:r>
            <a:r>
              <a:rPr lang="en-US" sz="2000" b="0" dirty="0">
                <a:solidFill>
                  <a:schemeClr val="tx1"/>
                </a:solidFill>
                <a:latin typeface="Lato"/>
                <a:ea typeface="Lato"/>
              </a:rPr>
              <a:t> </a:t>
            </a:r>
            <a:r>
              <a:rPr lang="en-US" sz="2000" b="0" dirty="0" err="1">
                <a:solidFill>
                  <a:schemeClr val="tx1"/>
                </a:solidFill>
                <a:latin typeface="Lato"/>
                <a:ea typeface="Lato"/>
              </a:rPr>
              <a:t>påverka</a:t>
            </a:r>
            <a:r>
              <a:rPr lang="en-US" sz="2000" b="0" dirty="0">
                <a:solidFill>
                  <a:schemeClr val="tx1"/>
                </a:solidFill>
                <a:latin typeface="Lato"/>
                <a:ea typeface="Lato"/>
              </a:rPr>
              <a:t> </a:t>
            </a:r>
            <a:r>
              <a:rPr lang="en-US" sz="2000" b="0" dirty="0" err="1">
                <a:solidFill>
                  <a:schemeClr val="tx1"/>
                </a:solidFill>
                <a:latin typeface="Lato"/>
                <a:ea typeface="Lato"/>
              </a:rPr>
              <a:t>andra</a:t>
            </a:r>
            <a:r>
              <a:rPr lang="en-US" sz="2000" b="0" dirty="0">
                <a:solidFill>
                  <a:schemeClr val="tx1"/>
                </a:solidFill>
                <a:latin typeface="Lato"/>
                <a:ea typeface="Lato"/>
              </a:rPr>
              <a:t>, för </a:t>
            </a:r>
            <a:r>
              <a:rPr lang="en-US" sz="2000" b="0" dirty="0" err="1">
                <a:solidFill>
                  <a:schemeClr val="tx1"/>
                </a:solidFill>
                <a:latin typeface="Lato"/>
                <a:ea typeface="Lato"/>
              </a:rPr>
              <a:t>att</a:t>
            </a:r>
            <a:r>
              <a:rPr lang="en-US" sz="2000" b="0" dirty="0">
                <a:solidFill>
                  <a:schemeClr val="tx1"/>
                </a:solidFill>
                <a:latin typeface="Lato"/>
                <a:ea typeface="Lato"/>
              </a:rPr>
              <a:t> </a:t>
            </a:r>
            <a:r>
              <a:rPr lang="en-US" sz="2000" b="0" dirty="0" err="1">
                <a:solidFill>
                  <a:schemeClr val="tx1"/>
                </a:solidFill>
                <a:latin typeface="Lato"/>
                <a:ea typeface="Lato"/>
              </a:rPr>
              <a:t>förändra</a:t>
            </a:r>
            <a:r>
              <a:rPr lang="en-US" sz="2000" b="0" dirty="0">
                <a:solidFill>
                  <a:schemeClr val="tx1"/>
                </a:solidFill>
                <a:latin typeface="Lato"/>
                <a:ea typeface="Lato"/>
              </a:rPr>
              <a:t> </a:t>
            </a:r>
            <a:r>
              <a:rPr lang="en-US" sz="2000" b="0" dirty="0" err="1">
                <a:solidFill>
                  <a:schemeClr val="tx1"/>
                </a:solidFill>
                <a:latin typeface="Lato"/>
                <a:ea typeface="Lato"/>
              </a:rPr>
              <a:t>situationen</a:t>
            </a:r>
            <a:r>
              <a:rPr lang="en-US" sz="2000" b="0" dirty="0">
                <a:solidFill>
                  <a:schemeClr val="tx1"/>
                </a:solidFill>
                <a:latin typeface="Lato"/>
                <a:ea typeface="Lato"/>
              </a:rPr>
              <a:t> för barn </a:t>
            </a:r>
            <a:r>
              <a:rPr lang="en-US" sz="2000" b="0" dirty="0" err="1">
                <a:solidFill>
                  <a:schemeClr val="tx1"/>
                </a:solidFill>
                <a:latin typeface="Lato"/>
                <a:ea typeface="Lato"/>
              </a:rPr>
              <a:t>långsiktigt</a:t>
            </a:r>
            <a:r>
              <a:rPr lang="en-US" sz="2000" b="0" dirty="0">
                <a:solidFill>
                  <a:schemeClr val="tx1"/>
                </a:solidFill>
                <a:latin typeface="Lato"/>
                <a:ea typeface="Lato"/>
              </a:rPr>
              <a:t> </a:t>
            </a:r>
            <a:r>
              <a:rPr lang="en-US" sz="2000" b="0" dirty="0" err="1">
                <a:solidFill>
                  <a:schemeClr val="tx1"/>
                </a:solidFill>
                <a:latin typeface="Lato"/>
                <a:ea typeface="Lato"/>
              </a:rPr>
              <a:t>och</a:t>
            </a:r>
            <a:r>
              <a:rPr lang="en-US" sz="2000" b="0" dirty="0">
                <a:solidFill>
                  <a:schemeClr val="tx1"/>
                </a:solidFill>
                <a:latin typeface="Lato"/>
                <a:ea typeface="Lato"/>
              </a:rPr>
              <a:t> </a:t>
            </a:r>
            <a:r>
              <a:rPr lang="en-US" sz="2000" b="0" dirty="0" err="1">
                <a:solidFill>
                  <a:schemeClr val="tx1"/>
                </a:solidFill>
                <a:latin typeface="Lato"/>
                <a:ea typeface="Lato"/>
              </a:rPr>
              <a:t>hållbart</a:t>
            </a:r>
            <a:r>
              <a:rPr lang="en-US" sz="2000" b="0" dirty="0">
                <a:solidFill>
                  <a:schemeClr val="tx1"/>
                </a:solidFill>
                <a:latin typeface="Lato"/>
                <a:ea typeface="Lato"/>
              </a:rPr>
              <a:t>.</a:t>
            </a:r>
            <a:endParaRPr lang="en-US" sz="2000" dirty="0">
              <a:solidFill>
                <a:schemeClr val="tx1"/>
              </a:solidFill>
              <a:latin typeface="Lato"/>
              <a:ea typeface="Lato"/>
            </a:endParaRPr>
          </a:p>
          <a:p>
            <a:endParaRPr lang="sv-SE" dirty="0"/>
          </a:p>
        </p:txBody>
      </p:sp>
      <p:sp>
        <p:nvSpPr>
          <p:cNvPr id="6" name="Text Placeholder 5">
            <a:extLst>
              <a:ext uri="{FF2B5EF4-FFF2-40B4-BE49-F238E27FC236}">
                <a16:creationId xmlns:a16="http://schemas.microsoft.com/office/drawing/2014/main" id="{D2DFCB38-F23F-D24E-8815-1C31A1D06532}"/>
              </a:ext>
            </a:extLst>
          </p:cNvPr>
          <p:cNvSpPr>
            <a:spLocks noGrp="1"/>
          </p:cNvSpPr>
          <p:nvPr>
            <p:ph type="body" sz="quarter" idx="4294967295"/>
          </p:nvPr>
        </p:nvSpPr>
        <p:spPr>
          <a:xfrm>
            <a:off x="424634" y="837497"/>
            <a:ext cx="8281988" cy="363538"/>
          </a:xfrm>
        </p:spPr>
        <p:txBody>
          <a:bodyPr vert="horz" lIns="0" tIns="0" rIns="0" bIns="0" rtlCol="0" anchor="t">
            <a:noAutofit/>
          </a:bodyPr>
          <a:lstStyle/>
          <a:p>
            <a:r>
              <a:rPr lang="en-US" sz="1500">
                <a:latin typeface="Lato"/>
                <a:ea typeface="Lato"/>
              </a:rPr>
              <a:t>Hur vi </a:t>
            </a:r>
            <a:r>
              <a:rPr lang="en-US" sz="1500" err="1">
                <a:latin typeface="Lato"/>
                <a:ea typeface="Lato"/>
              </a:rPr>
              <a:t>arbetar</a:t>
            </a:r>
            <a:r>
              <a:rPr lang="en-US" sz="1500">
                <a:latin typeface="Lato"/>
                <a:ea typeface="Lato"/>
              </a:rPr>
              <a:t> </a:t>
            </a:r>
            <a:r>
              <a:rPr lang="en-US" sz="1500" err="1">
                <a:latin typeface="Lato"/>
                <a:ea typeface="Lato"/>
              </a:rPr>
              <a:t>och</a:t>
            </a:r>
            <a:r>
              <a:rPr lang="en-US" sz="1500">
                <a:latin typeface="Lato"/>
                <a:ea typeface="Lato"/>
              </a:rPr>
              <a:t> </a:t>
            </a:r>
            <a:r>
              <a:rPr lang="en-US" sz="1500" err="1">
                <a:latin typeface="Lato"/>
                <a:ea typeface="Lato"/>
              </a:rPr>
              <a:t>gör</a:t>
            </a:r>
            <a:r>
              <a:rPr lang="en-US" sz="1500">
                <a:latin typeface="Lato"/>
                <a:ea typeface="Lato"/>
              </a:rPr>
              <a:t> </a:t>
            </a:r>
            <a:r>
              <a:rPr lang="en-US" sz="1500" err="1">
                <a:latin typeface="Lato"/>
                <a:ea typeface="Lato"/>
              </a:rPr>
              <a:t>skillnad</a:t>
            </a:r>
            <a:r>
              <a:rPr lang="en-US" sz="1500">
                <a:latin typeface="Lato"/>
                <a:ea typeface="Lato"/>
              </a:rPr>
              <a:t> </a:t>
            </a:r>
            <a:r>
              <a:rPr lang="en-US" sz="1500" err="1">
                <a:latin typeface="Lato"/>
                <a:ea typeface="Lato"/>
              </a:rPr>
              <a:t>lokalt</a:t>
            </a:r>
            <a:r>
              <a:rPr lang="en-US" sz="1500">
                <a:latin typeface="Lato"/>
                <a:ea typeface="Lato"/>
              </a:rPr>
              <a:t> </a:t>
            </a:r>
            <a:r>
              <a:rPr lang="en-US" sz="1500" err="1">
                <a:latin typeface="Lato"/>
                <a:ea typeface="Lato"/>
              </a:rPr>
              <a:t>och</a:t>
            </a:r>
            <a:r>
              <a:rPr lang="en-US" sz="1500">
                <a:latin typeface="Lato"/>
                <a:ea typeface="Lato"/>
              </a:rPr>
              <a:t> </a:t>
            </a:r>
            <a:r>
              <a:rPr lang="en-US" sz="1500" err="1">
                <a:latin typeface="Lato"/>
                <a:ea typeface="Lato"/>
              </a:rPr>
              <a:t>globalt</a:t>
            </a:r>
            <a:endParaRPr lang="en-US" sz="1500">
              <a:latin typeface="Lato"/>
              <a:ea typeface="Lato"/>
            </a:endParaRPr>
          </a:p>
        </p:txBody>
      </p:sp>
      <p:pic>
        <p:nvPicPr>
          <p:cNvPr id="10" name="Picture 10">
            <a:extLst>
              <a:ext uri="{FF2B5EF4-FFF2-40B4-BE49-F238E27FC236}">
                <a16:creationId xmlns:a16="http://schemas.microsoft.com/office/drawing/2014/main" id="{E3115F5A-DDE7-31A5-8E70-B188FD81D4B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43198" y="2039208"/>
            <a:ext cx="5669710" cy="3513439"/>
          </a:xfrm>
          <a:prstGeom prst="rect">
            <a:avLst/>
          </a:prstGeom>
        </p:spPr>
      </p:pic>
      <p:sp>
        <p:nvSpPr>
          <p:cNvPr id="12" name="textruta 11">
            <a:extLst>
              <a:ext uri="{FF2B5EF4-FFF2-40B4-BE49-F238E27FC236}">
                <a16:creationId xmlns:a16="http://schemas.microsoft.com/office/drawing/2014/main" id="{6655B847-3EF7-890E-1E97-F40FB2183BEF}"/>
              </a:ext>
            </a:extLst>
          </p:cNvPr>
          <p:cNvSpPr txBox="1"/>
          <p:nvPr/>
        </p:nvSpPr>
        <p:spPr>
          <a:xfrm>
            <a:off x="424634" y="1380226"/>
            <a:ext cx="8282151" cy="846386"/>
          </a:xfrm>
          <a:prstGeom prst="rect">
            <a:avLst/>
          </a:prstGeom>
          <a:noFill/>
        </p:spPr>
        <p:txBody>
          <a:bodyPr wrap="square" lIns="0" tIns="0" rIns="0" bIns="0" rtlCol="0">
            <a:spAutoFit/>
          </a:bodyPr>
          <a:lstStyle/>
          <a:p>
            <a:r>
              <a:rPr lang="en-US" sz="2000" b="1" dirty="0" err="1">
                <a:solidFill>
                  <a:schemeClr val="tx1"/>
                </a:solidFill>
                <a:latin typeface="Lato"/>
                <a:ea typeface="Lato"/>
              </a:rPr>
              <a:t>Vårt</a:t>
            </a:r>
            <a:r>
              <a:rPr lang="en-US" sz="2000" b="1" dirty="0">
                <a:solidFill>
                  <a:schemeClr val="tx1"/>
                </a:solidFill>
                <a:latin typeface="Lato"/>
                <a:ea typeface="Lato"/>
              </a:rPr>
              <a:t> </a:t>
            </a:r>
            <a:r>
              <a:rPr lang="en-US" sz="2000" b="1" dirty="0" err="1">
                <a:solidFill>
                  <a:schemeClr val="tx1"/>
                </a:solidFill>
                <a:latin typeface="Lato"/>
                <a:ea typeface="Lato"/>
              </a:rPr>
              <a:t>arbete</a:t>
            </a:r>
            <a:r>
              <a:rPr lang="en-US" sz="2000" b="1" dirty="0">
                <a:solidFill>
                  <a:schemeClr val="tx1"/>
                </a:solidFill>
                <a:latin typeface="Lato"/>
                <a:ea typeface="Lato"/>
              </a:rPr>
              <a:t> </a:t>
            </a:r>
            <a:r>
              <a:rPr lang="en-US" sz="2000" b="1" dirty="0" err="1">
                <a:solidFill>
                  <a:schemeClr val="tx1"/>
                </a:solidFill>
                <a:latin typeface="Lato"/>
                <a:ea typeface="Lato"/>
              </a:rPr>
              <a:t>består</a:t>
            </a:r>
            <a:r>
              <a:rPr lang="en-US" sz="2000" b="1" dirty="0">
                <a:solidFill>
                  <a:schemeClr val="tx1"/>
                </a:solidFill>
                <a:latin typeface="Lato"/>
                <a:ea typeface="Lato"/>
              </a:rPr>
              <a:t> av </a:t>
            </a:r>
            <a:r>
              <a:rPr lang="en-US" sz="2000" b="1" dirty="0" err="1">
                <a:solidFill>
                  <a:schemeClr val="tx1"/>
                </a:solidFill>
                <a:latin typeface="Lato"/>
                <a:ea typeface="Lato"/>
              </a:rPr>
              <a:t>tre</a:t>
            </a:r>
            <a:r>
              <a:rPr lang="en-US" sz="2000" b="1" dirty="0">
                <a:solidFill>
                  <a:schemeClr val="tx1"/>
                </a:solidFill>
                <a:latin typeface="Lato"/>
                <a:ea typeface="Lato"/>
              </a:rPr>
              <a:t> </a:t>
            </a:r>
            <a:r>
              <a:rPr lang="en-US" sz="2000" b="1" dirty="0" err="1">
                <a:solidFill>
                  <a:schemeClr val="tx1"/>
                </a:solidFill>
                <a:latin typeface="Lato"/>
                <a:ea typeface="Lato"/>
              </a:rPr>
              <a:t>inbördes</a:t>
            </a:r>
            <a:r>
              <a:rPr lang="en-US" sz="2000" b="1" dirty="0">
                <a:solidFill>
                  <a:schemeClr val="tx1"/>
                </a:solidFill>
                <a:latin typeface="Lato"/>
                <a:ea typeface="Lato"/>
              </a:rPr>
              <a:t> </a:t>
            </a:r>
            <a:r>
              <a:rPr lang="en-US" sz="2000" b="1" dirty="0" err="1">
                <a:solidFill>
                  <a:schemeClr val="tx1"/>
                </a:solidFill>
                <a:latin typeface="Lato"/>
                <a:ea typeface="Lato"/>
              </a:rPr>
              <a:t>beroende</a:t>
            </a:r>
            <a:r>
              <a:rPr lang="en-US" sz="2000" b="1" dirty="0">
                <a:solidFill>
                  <a:schemeClr val="tx1"/>
                </a:solidFill>
                <a:latin typeface="Lato"/>
                <a:ea typeface="Lato"/>
              </a:rPr>
              <a:t> </a:t>
            </a:r>
            <a:r>
              <a:rPr lang="en-US" sz="2000" b="1" dirty="0" err="1">
                <a:solidFill>
                  <a:schemeClr val="tx1"/>
                </a:solidFill>
                <a:latin typeface="Lato"/>
                <a:ea typeface="Lato"/>
              </a:rPr>
              <a:t>delar</a:t>
            </a:r>
            <a:r>
              <a:rPr lang="en-US" sz="2000" b="1" dirty="0">
                <a:solidFill>
                  <a:schemeClr val="tx1"/>
                </a:solidFill>
                <a:latin typeface="Lato"/>
                <a:ea typeface="Lato"/>
              </a:rPr>
              <a:t>. </a:t>
            </a:r>
            <a:r>
              <a:rPr lang="en-US" sz="2000" b="1" dirty="0" err="1">
                <a:solidFill>
                  <a:schemeClr val="tx1"/>
                </a:solidFill>
                <a:latin typeface="Lato"/>
                <a:ea typeface="Lato"/>
              </a:rPr>
              <a:t>Utan</a:t>
            </a:r>
            <a:r>
              <a:rPr lang="en-US" sz="2000" b="1" dirty="0">
                <a:solidFill>
                  <a:schemeClr val="tx1"/>
                </a:solidFill>
                <a:latin typeface="Lato"/>
                <a:ea typeface="Lato"/>
              </a:rPr>
              <a:t> </a:t>
            </a:r>
            <a:r>
              <a:rPr lang="en-US" sz="2000" b="1" dirty="0" err="1">
                <a:solidFill>
                  <a:schemeClr val="tx1"/>
                </a:solidFill>
                <a:latin typeface="Lato"/>
                <a:ea typeface="Lato"/>
              </a:rPr>
              <a:t>en</a:t>
            </a:r>
            <a:r>
              <a:rPr lang="en-US" sz="2000" b="1" dirty="0">
                <a:solidFill>
                  <a:schemeClr val="tx1"/>
                </a:solidFill>
                <a:latin typeface="Lato"/>
                <a:ea typeface="Lato"/>
              </a:rPr>
              <a:t> </a:t>
            </a:r>
            <a:r>
              <a:rPr lang="en-US" sz="2000" b="1" dirty="0" err="1">
                <a:solidFill>
                  <a:schemeClr val="tx1"/>
                </a:solidFill>
                <a:latin typeface="Lato"/>
                <a:ea typeface="Lato"/>
              </a:rPr>
              <a:t>så</a:t>
            </a:r>
            <a:r>
              <a:rPr lang="en-US" sz="2000" b="1" dirty="0">
                <a:solidFill>
                  <a:schemeClr val="tx1"/>
                </a:solidFill>
                <a:latin typeface="Lato"/>
                <a:ea typeface="Lato"/>
              </a:rPr>
              <a:t> faller de </a:t>
            </a:r>
            <a:r>
              <a:rPr lang="en-US" sz="2000" b="1" dirty="0" err="1">
                <a:solidFill>
                  <a:schemeClr val="tx1"/>
                </a:solidFill>
                <a:latin typeface="Lato"/>
                <a:ea typeface="Lato"/>
              </a:rPr>
              <a:t>andra</a:t>
            </a:r>
            <a:r>
              <a:rPr lang="en-US" sz="2000" b="1" dirty="0">
                <a:solidFill>
                  <a:schemeClr val="tx1"/>
                </a:solidFill>
                <a:latin typeface="Lato"/>
                <a:ea typeface="Lato"/>
              </a:rPr>
              <a:t> </a:t>
            </a:r>
            <a:r>
              <a:rPr lang="en-US" sz="2000" b="1" dirty="0" err="1">
                <a:solidFill>
                  <a:schemeClr val="tx1"/>
                </a:solidFill>
                <a:latin typeface="Lato"/>
                <a:ea typeface="Lato"/>
              </a:rPr>
              <a:t>två</a:t>
            </a:r>
            <a:r>
              <a:rPr lang="en-US" sz="2000" b="0" dirty="0">
                <a:solidFill>
                  <a:schemeClr val="tx1"/>
                </a:solidFill>
                <a:latin typeface="Lato"/>
                <a:ea typeface="Lato"/>
              </a:rPr>
              <a:t>.</a:t>
            </a:r>
            <a:endParaRPr lang="en-US" sz="2000" dirty="0">
              <a:solidFill>
                <a:schemeClr val="tx1"/>
              </a:solidFill>
              <a:latin typeface="Lato"/>
              <a:ea typeface="Lato"/>
            </a:endParaRPr>
          </a:p>
          <a:p>
            <a:endParaRPr lang="sv-SE" sz="1500" dirty="0">
              <a:latin typeface="Gill Sans Infant Std"/>
              <a:cs typeface="Gill Sans Infant Std"/>
            </a:endParaRPr>
          </a:p>
        </p:txBody>
      </p:sp>
    </p:spTree>
    <p:extLst>
      <p:ext uri="{BB962C8B-B14F-4D97-AF65-F5344CB8AC3E}">
        <p14:creationId xmlns:p14="http://schemas.microsoft.com/office/powerpoint/2010/main" val="95016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Map&#10;&#10;Description automatically generated">
            <a:extLst>
              <a:ext uri="{FF2B5EF4-FFF2-40B4-BE49-F238E27FC236}">
                <a16:creationId xmlns:a16="http://schemas.microsoft.com/office/drawing/2014/main" id="{B9215BC6-C0CD-FAB8-F888-BDF20C6674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74941" y="2101627"/>
            <a:ext cx="6388376" cy="3286238"/>
          </a:xfrm>
          <a:prstGeom prst="rect">
            <a:avLst/>
          </a:prstGeom>
        </p:spPr>
      </p:pic>
      <p:sp>
        <p:nvSpPr>
          <p:cNvPr id="3" name="Platshållare för datum 2">
            <a:extLst>
              <a:ext uri="{FF2B5EF4-FFF2-40B4-BE49-F238E27FC236}">
                <a16:creationId xmlns:a16="http://schemas.microsoft.com/office/drawing/2014/main" id="{7FD51C33-C9E7-34B4-AF94-60BB2A8CFF56}"/>
              </a:ext>
            </a:extLst>
          </p:cNvPr>
          <p:cNvSpPr>
            <a:spLocks noGrp="1"/>
          </p:cNvSpPr>
          <p:nvPr>
            <p:ph type="dt" sz="half" idx="10"/>
          </p:nvPr>
        </p:nvSpPr>
        <p:spPr/>
        <p:txBody>
          <a:bodyPr/>
          <a:lstStyle/>
          <a:p>
            <a:pPr defTabSz="342900"/>
            <a:r>
              <a:rPr lang="sv-SE">
                <a:solidFill>
                  <a:prstClr val="black"/>
                </a:solidFill>
                <a:latin typeface="Lato"/>
              </a:rPr>
              <a:t>2024</a:t>
            </a:r>
            <a:endParaRPr lang="en-US">
              <a:solidFill>
                <a:prstClr val="black"/>
              </a:solidFill>
              <a:latin typeface="Lato"/>
            </a:endParaRPr>
          </a:p>
        </p:txBody>
      </p:sp>
      <p:sp>
        <p:nvSpPr>
          <p:cNvPr id="4" name="Footer Placeholder 3">
            <a:extLst>
              <a:ext uri="{FF2B5EF4-FFF2-40B4-BE49-F238E27FC236}">
                <a16:creationId xmlns:a16="http://schemas.microsoft.com/office/drawing/2014/main" id="{98034872-9A3D-D02C-F427-AB75F2A6F173}"/>
              </a:ext>
            </a:extLst>
          </p:cNvPr>
          <p:cNvSpPr>
            <a:spLocks noGrp="1"/>
          </p:cNvSpPr>
          <p:nvPr>
            <p:ph type="ftr" sz="quarter" idx="11"/>
          </p:nvPr>
        </p:nvSpPr>
        <p:spPr/>
        <p:txBody>
          <a:bodyPr/>
          <a:lstStyle/>
          <a:p>
            <a:pPr algn="l" defTabSz="342900">
              <a:defRPr/>
            </a:pPr>
            <a:r>
              <a:rPr lang="en-US" err="1">
                <a:solidFill>
                  <a:srgbClr val="222221"/>
                </a:solidFill>
                <a:latin typeface="Gill Sans Infant Std"/>
              </a:rPr>
              <a:t>Rädda</a:t>
            </a:r>
            <a:r>
              <a:rPr lang="en-US">
                <a:solidFill>
                  <a:srgbClr val="222221"/>
                </a:solidFill>
                <a:latin typeface="Gill Sans Infant Std"/>
              </a:rPr>
              <a:t> </a:t>
            </a:r>
            <a:r>
              <a:rPr lang="en-US" err="1">
                <a:solidFill>
                  <a:srgbClr val="222221"/>
                </a:solidFill>
                <a:latin typeface="Gill Sans Infant Std"/>
              </a:rPr>
              <a:t>Barnen</a:t>
            </a:r>
            <a:r>
              <a:rPr lang="en-US">
                <a:solidFill>
                  <a:srgbClr val="222221"/>
                </a:solidFill>
                <a:latin typeface="Gill Sans Infant Std"/>
              </a:rPr>
              <a:t> </a:t>
            </a:r>
            <a:r>
              <a:rPr lang="en-US" err="1">
                <a:solidFill>
                  <a:srgbClr val="222221"/>
                </a:solidFill>
                <a:latin typeface="Gill Sans Infant Std"/>
              </a:rPr>
              <a:t>introträff</a:t>
            </a:r>
            <a:endParaRPr lang="en-US">
              <a:solidFill>
                <a:srgbClr val="222221"/>
              </a:solidFill>
              <a:latin typeface="Gill Sans Infant Std"/>
            </a:endParaRPr>
          </a:p>
        </p:txBody>
      </p:sp>
      <p:sp>
        <p:nvSpPr>
          <p:cNvPr id="5" name="Slide Number Placeholder 4">
            <a:extLst>
              <a:ext uri="{FF2B5EF4-FFF2-40B4-BE49-F238E27FC236}">
                <a16:creationId xmlns:a16="http://schemas.microsoft.com/office/drawing/2014/main" id="{72794FBF-68FB-ACA1-A8A0-BC3D623BF6BA}"/>
              </a:ext>
            </a:extLst>
          </p:cNvPr>
          <p:cNvSpPr>
            <a:spLocks noGrp="1"/>
          </p:cNvSpPr>
          <p:nvPr>
            <p:ph type="sldNum" sz="quarter" idx="12"/>
          </p:nvPr>
        </p:nvSpPr>
        <p:spPr/>
        <p:txBody>
          <a:bodyPr/>
          <a:lstStyle/>
          <a:p>
            <a:pPr defTabSz="342900">
              <a:defRPr/>
            </a:pPr>
            <a:fld id="{C3FDE51E-0052-334C-A4B2-C567FE9F326F}" type="slidenum">
              <a:rPr lang="en-US">
                <a:solidFill>
                  <a:srgbClr val="222221"/>
                </a:solidFill>
                <a:latin typeface="Gill Sans Infant Std"/>
              </a:rPr>
              <a:pPr defTabSz="342900">
                <a:defRPr/>
              </a:pPr>
              <a:t>5</a:t>
            </a:fld>
            <a:endParaRPr lang="en-US">
              <a:solidFill>
                <a:srgbClr val="222221"/>
              </a:solidFill>
              <a:latin typeface="Gill Sans Infant Std"/>
            </a:endParaRPr>
          </a:p>
        </p:txBody>
      </p:sp>
      <p:sp>
        <p:nvSpPr>
          <p:cNvPr id="2" name="Title 1">
            <a:extLst>
              <a:ext uri="{FF2B5EF4-FFF2-40B4-BE49-F238E27FC236}">
                <a16:creationId xmlns:a16="http://schemas.microsoft.com/office/drawing/2014/main" id="{1DC14BD3-C864-6927-4E91-C1FDDDD78F64}"/>
              </a:ext>
            </a:extLst>
          </p:cNvPr>
          <p:cNvSpPr>
            <a:spLocks noGrp="1"/>
          </p:cNvSpPr>
          <p:nvPr>
            <p:ph type="title"/>
          </p:nvPr>
        </p:nvSpPr>
        <p:spPr/>
        <p:txBody>
          <a:bodyPr/>
          <a:lstStyle/>
          <a:p>
            <a:r>
              <a:rPr lang="en-US" err="1"/>
              <a:t>Rädda</a:t>
            </a:r>
            <a:r>
              <a:rPr lang="en-US"/>
              <a:t> </a:t>
            </a:r>
            <a:r>
              <a:rPr lang="en-US" err="1"/>
              <a:t>Barnens</a:t>
            </a:r>
            <a:r>
              <a:rPr lang="en-US"/>
              <a:t> </a:t>
            </a:r>
            <a:r>
              <a:rPr lang="en-US" err="1"/>
              <a:t>arbete</a:t>
            </a:r>
            <a:r>
              <a:rPr lang="en-US"/>
              <a:t> </a:t>
            </a:r>
            <a:r>
              <a:rPr lang="en-US" err="1"/>
              <a:t>vilar</a:t>
            </a:r>
            <a:r>
              <a:rPr lang="en-US"/>
              <a:t> </a:t>
            </a:r>
            <a:r>
              <a:rPr lang="en-US" err="1"/>
              <a:t>på</a:t>
            </a:r>
            <a:r>
              <a:rPr lang="en-US"/>
              <a:t> </a:t>
            </a:r>
            <a:r>
              <a:rPr lang="en-US" err="1"/>
              <a:t>tre</a:t>
            </a:r>
            <a:r>
              <a:rPr lang="en-US"/>
              <a:t> </a:t>
            </a:r>
            <a:r>
              <a:rPr lang="en-US" err="1"/>
              <a:t>grundstenar</a:t>
            </a:r>
            <a:endParaRPr lang="en-US"/>
          </a:p>
        </p:txBody>
      </p:sp>
      <p:sp>
        <p:nvSpPr>
          <p:cNvPr id="7" name="Platshållare för bild 6">
            <a:extLst>
              <a:ext uri="{FF2B5EF4-FFF2-40B4-BE49-F238E27FC236}">
                <a16:creationId xmlns:a16="http://schemas.microsoft.com/office/drawing/2014/main" id="{7CC33D27-8900-1635-6B6D-955792FE1497}"/>
              </a:ext>
            </a:extLst>
          </p:cNvPr>
          <p:cNvSpPr>
            <a:spLocks noGrp="1"/>
          </p:cNvSpPr>
          <p:nvPr>
            <p:ph type="pic" sz="quarter" idx="13"/>
          </p:nvPr>
        </p:nvSpPr>
        <p:spPr>
          <a:xfrm>
            <a:off x="413527" y="2222161"/>
            <a:ext cx="4152101" cy="4106864"/>
          </a:xfrm>
        </p:spPr>
        <p:txBody>
          <a:bodyPr/>
          <a:lstStyle/>
          <a:p>
            <a:r>
              <a:rPr lang="en-US" sz="2000" b="1" dirty="0">
                <a:solidFill>
                  <a:schemeClr val="tx1"/>
                </a:solidFill>
                <a:latin typeface="Lato"/>
                <a:ea typeface="Lato"/>
              </a:rPr>
              <a:t>KUNSKAP</a:t>
            </a:r>
          </a:p>
          <a:p>
            <a:br>
              <a:rPr lang="en-US" sz="2000" dirty="0">
                <a:latin typeface="Lato"/>
              </a:rPr>
            </a:br>
            <a:r>
              <a:rPr lang="en-US" sz="2000" b="0" dirty="0" err="1">
                <a:solidFill>
                  <a:schemeClr val="tx1"/>
                </a:solidFill>
                <a:latin typeface="Lato"/>
                <a:ea typeface="Lato"/>
              </a:rPr>
              <a:t>Genom</a:t>
            </a:r>
            <a:r>
              <a:rPr lang="en-US" sz="2000" b="0" dirty="0">
                <a:solidFill>
                  <a:schemeClr val="tx1"/>
                </a:solidFill>
                <a:latin typeface="Lato"/>
                <a:ea typeface="Lato"/>
              </a:rPr>
              <a:t> </a:t>
            </a:r>
            <a:r>
              <a:rPr lang="en-US" sz="2000" b="0" dirty="0" err="1">
                <a:solidFill>
                  <a:schemeClr val="tx1"/>
                </a:solidFill>
                <a:latin typeface="Lato"/>
                <a:ea typeface="Lato"/>
              </a:rPr>
              <a:t>våra</a:t>
            </a:r>
            <a:r>
              <a:rPr lang="en-US" sz="2000" b="0" dirty="0">
                <a:solidFill>
                  <a:schemeClr val="tx1"/>
                </a:solidFill>
                <a:latin typeface="Lato"/>
                <a:ea typeface="Lato"/>
              </a:rPr>
              <a:t> </a:t>
            </a:r>
            <a:r>
              <a:rPr lang="en-US" sz="2000" b="0" dirty="0" err="1">
                <a:solidFill>
                  <a:schemeClr val="tx1"/>
                </a:solidFill>
                <a:latin typeface="Lato"/>
                <a:ea typeface="Lato"/>
              </a:rPr>
              <a:t>direkta</a:t>
            </a:r>
            <a:r>
              <a:rPr lang="en-US" sz="2000" b="0" dirty="0">
                <a:solidFill>
                  <a:schemeClr val="tx1"/>
                </a:solidFill>
                <a:latin typeface="Lato"/>
                <a:ea typeface="Lato"/>
              </a:rPr>
              <a:t> </a:t>
            </a:r>
            <a:r>
              <a:rPr lang="en-US" sz="2000" b="0" dirty="0" err="1">
                <a:solidFill>
                  <a:schemeClr val="tx1"/>
                </a:solidFill>
                <a:latin typeface="Lato"/>
                <a:ea typeface="Lato"/>
              </a:rPr>
              <a:t>insatser</a:t>
            </a:r>
            <a:r>
              <a:rPr lang="en-US" sz="2000" b="0" dirty="0">
                <a:solidFill>
                  <a:schemeClr val="tx1"/>
                </a:solidFill>
                <a:latin typeface="Lato"/>
                <a:ea typeface="Lato"/>
              </a:rPr>
              <a:t> vet vi </a:t>
            </a:r>
            <a:r>
              <a:rPr lang="en-US" sz="2000" b="0" dirty="0" err="1">
                <a:solidFill>
                  <a:schemeClr val="tx1"/>
                </a:solidFill>
                <a:latin typeface="Lato"/>
                <a:ea typeface="Lato"/>
              </a:rPr>
              <a:t>vilka</a:t>
            </a:r>
            <a:r>
              <a:rPr lang="en-US" sz="2000" b="0" dirty="0">
                <a:solidFill>
                  <a:schemeClr val="tx1"/>
                </a:solidFill>
                <a:latin typeface="Lato"/>
                <a:ea typeface="Lato"/>
              </a:rPr>
              <a:t> </a:t>
            </a:r>
            <a:r>
              <a:rPr lang="en-US" sz="2000" b="0" dirty="0" err="1">
                <a:solidFill>
                  <a:schemeClr val="tx1"/>
                </a:solidFill>
                <a:latin typeface="Lato"/>
                <a:ea typeface="Lato"/>
              </a:rPr>
              <a:t>problemen</a:t>
            </a:r>
            <a:r>
              <a:rPr lang="en-US" sz="2000" b="0" dirty="0">
                <a:solidFill>
                  <a:schemeClr val="tx1"/>
                </a:solidFill>
                <a:latin typeface="Lato"/>
                <a:ea typeface="Lato"/>
              </a:rPr>
              <a:t> </a:t>
            </a:r>
            <a:r>
              <a:rPr lang="en-US" sz="2000" b="0" dirty="0" err="1">
                <a:solidFill>
                  <a:schemeClr val="tx1"/>
                </a:solidFill>
                <a:latin typeface="Lato"/>
                <a:ea typeface="Lato"/>
              </a:rPr>
              <a:t>är</a:t>
            </a:r>
            <a:r>
              <a:rPr lang="en-US" sz="2000" b="0" dirty="0">
                <a:solidFill>
                  <a:schemeClr val="tx1"/>
                </a:solidFill>
                <a:latin typeface="Lato"/>
                <a:ea typeface="Lato"/>
              </a:rPr>
              <a:t> </a:t>
            </a:r>
            <a:r>
              <a:rPr lang="en-US" sz="2000" b="0" dirty="0" err="1">
                <a:solidFill>
                  <a:schemeClr val="tx1"/>
                </a:solidFill>
                <a:latin typeface="Lato"/>
                <a:ea typeface="Lato"/>
              </a:rPr>
              <a:t>och</a:t>
            </a:r>
            <a:r>
              <a:rPr lang="en-US" sz="2000" b="0" dirty="0">
                <a:solidFill>
                  <a:schemeClr val="tx1"/>
                </a:solidFill>
                <a:latin typeface="Lato"/>
                <a:ea typeface="Lato"/>
              </a:rPr>
              <a:t> </a:t>
            </a:r>
            <a:r>
              <a:rPr lang="en-US" sz="2000" b="0" dirty="0" err="1">
                <a:solidFill>
                  <a:schemeClr val="tx1"/>
                </a:solidFill>
                <a:latin typeface="Lato"/>
                <a:ea typeface="Lato"/>
              </a:rPr>
              <a:t>vad</a:t>
            </a:r>
            <a:r>
              <a:rPr lang="en-US" sz="2000" b="0" dirty="0">
                <a:solidFill>
                  <a:schemeClr val="tx1"/>
                </a:solidFill>
                <a:latin typeface="Lato"/>
                <a:ea typeface="Lato"/>
              </a:rPr>
              <a:t> </a:t>
            </a:r>
            <a:r>
              <a:rPr lang="en-US" sz="2000" b="0" dirty="0" err="1">
                <a:solidFill>
                  <a:schemeClr val="tx1"/>
                </a:solidFill>
                <a:latin typeface="Lato"/>
                <a:ea typeface="Lato"/>
              </a:rPr>
              <a:t>som</a:t>
            </a:r>
            <a:r>
              <a:rPr lang="en-US" sz="2000" b="0" dirty="0">
                <a:solidFill>
                  <a:schemeClr val="tx1"/>
                </a:solidFill>
                <a:latin typeface="Lato"/>
                <a:ea typeface="Lato"/>
              </a:rPr>
              <a:t> </a:t>
            </a:r>
            <a:r>
              <a:rPr lang="en-US" sz="2000" b="0" dirty="0" err="1">
                <a:solidFill>
                  <a:schemeClr val="tx1"/>
                </a:solidFill>
                <a:latin typeface="Lato"/>
                <a:ea typeface="Lato"/>
              </a:rPr>
              <a:t>krävs</a:t>
            </a:r>
            <a:r>
              <a:rPr lang="en-US" sz="2000" b="0" dirty="0">
                <a:solidFill>
                  <a:schemeClr val="tx1"/>
                </a:solidFill>
                <a:latin typeface="Lato"/>
                <a:ea typeface="Lato"/>
              </a:rPr>
              <a:t> för </a:t>
            </a:r>
            <a:r>
              <a:rPr lang="en-US" sz="2000" b="0" dirty="0" err="1">
                <a:solidFill>
                  <a:schemeClr val="tx1"/>
                </a:solidFill>
                <a:latin typeface="Lato"/>
                <a:ea typeface="Lato"/>
              </a:rPr>
              <a:t>att</a:t>
            </a:r>
            <a:r>
              <a:rPr lang="en-US" sz="2000" b="0" dirty="0">
                <a:solidFill>
                  <a:schemeClr val="tx1"/>
                </a:solidFill>
                <a:latin typeface="Lato"/>
                <a:ea typeface="Lato"/>
              </a:rPr>
              <a:t> </a:t>
            </a:r>
            <a:r>
              <a:rPr lang="en-US" sz="2000" b="0" dirty="0" err="1">
                <a:solidFill>
                  <a:schemeClr val="tx1"/>
                </a:solidFill>
                <a:latin typeface="Lato"/>
                <a:ea typeface="Lato"/>
              </a:rPr>
              <a:t>lösa</a:t>
            </a:r>
            <a:r>
              <a:rPr lang="en-US" sz="2000" b="0" dirty="0">
                <a:solidFill>
                  <a:schemeClr val="tx1"/>
                </a:solidFill>
                <a:latin typeface="Lato"/>
                <a:ea typeface="Lato"/>
              </a:rPr>
              <a:t> dem.</a:t>
            </a:r>
            <a:r>
              <a:rPr lang="en-US" sz="2000" dirty="0">
                <a:solidFill>
                  <a:schemeClr val="tx1"/>
                </a:solidFill>
                <a:latin typeface="Lato"/>
                <a:ea typeface="Lato"/>
              </a:rPr>
              <a:t> </a:t>
            </a:r>
          </a:p>
          <a:p>
            <a:endParaRPr lang="sv-SE" dirty="0"/>
          </a:p>
        </p:txBody>
      </p:sp>
      <p:sp>
        <p:nvSpPr>
          <p:cNvPr id="6" name="Text Placeholder 5">
            <a:extLst>
              <a:ext uri="{FF2B5EF4-FFF2-40B4-BE49-F238E27FC236}">
                <a16:creationId xmlns:a16="http://schemas.microsoft.com/office/drawing/2014/main" id="{D2DFCB38-F23F-D24E-8815-1C31A1D06532}"/>
              </a:ext>
            </a:extLst>
          </p:cNvPr>
          <p:cNvSpPr>
            <a:spLocks noGrp="1"/>
          </p:cNvSpPr>
          <p:nvPr>
            <p:ph type="body" sz="quarter" idx="4294967295"/>
          </p:nvPr>
        </p:nvSpPr>
        <p:spPr>
          <a:xfrm>
            <a:off x="424634" y="837497"/>
            <a:ext cx="8281988" cy="363538"/>
          </a:xfrm>
        </p:spPr>
        <p:txBody>
          <a:bodyPr vert="horz" lIns="0" tIns="0" rIns="0" bIns="0" rtlCol="0" anchor="t">
            <a:noAutofit/>
          </a:bodyPr>
          <a:lstStyle/>
          <a:p>
            <a:r>
              <a:rPr lang="en-US" sz="1500">
                <a:latin typeface="Lato"/>
                <a:ea typeface="Lato"/>
              </a:rPr>
              <a:t>Hur vi </a:t>
            </a:r>
            <a:r>
              <a:rPr lang="en-US" sz="1500" err="1">
                <a:latin typeface="Lato"/>
                <a:ea typeface="Lato"/>
              </a:rPr>
              <a:t>arbetar</a:t>
            </a:r>
            <a:r>
              <a:rPr lang="en-US" sz="1500">
                <a:latin typeface="Lato"/>
                <a:ea typeface="Lato"/>
              </a:rPr>
              <a:t> </a:t>
            </a:r>
            <a:r>
              <a:rPr lang="en-US" sz="1500" err="1">
                <a:latin typeface="Lato"/>
                <a:ea typeface="Lato"/>
              </a:rPr>
              <a:t>och</a:t>
            </a:r>
            <a:r>
              <a:rPr lang="en-US" sz="1500">
                <a:latin typeface="Lato"/>
                <a:ea typeface="Lato"/>
              </a:rPr>
              <a:t> </a:t>
            </a:r>
            <a:r>
              <a:rPr lang="en-US" sz="1500" err="1">
                <a:latin typeface="Lato"/>
                <a:ea typeface="Lato"/>
              </a:rPr>
              <a:t>gör</a:t>
            </a:r>
            <a:r>
              <a:rPr lang="en-US" sz="1500">
                <a:latin typeface="Lato"/>
                <a:ea typeface="Lato"/>
              </a:rPr>
              <a:t> </a:t>
            </a:r>
            <a:r>
              <a:rPr lang="en-US" sz="1500" err="1">
                <a:latin typeface="Lato"/>
                <a:ea typeface="Lato"/>
              </a:rPr>
              <a:t>skillnad</a:t>
            </a:r>
            <a:r>
              <a:rPr lang="en-US" sz="1500">
                <a:latin typeface="Lato"/>
                <a:ea typeface="Lato"/>
              </a:rPr>
              <a:t> </a:t>
            </a:r>
            <a:r>
              <a:rPr lang="en-US" sz="1500" err="1">
                <a:latin typeface="Lato"/>
                <a:ea typeface="Lato"/>
              </a:rPr>
              <a:t>lokalt</a:t>
            </a:r>
            <a:r>
              <a:rPr lang="en-US" sz="1500">
                <a:latin typeface="Lato"/>
                <a:ea typeface="Lato"/>
              </a:rPr>
              <a:t> </a:t>
            </a:r>
            <a:r>
              <a:rPr lang="en-US" sz="1500" err="1">
                <a:latin typeface="Lato"/>
                <a:ea typeface="Lato"/>
              </a:rPr>
              <a:t>och</a:t>
            </a:r>
            <a:r>
              <a:rPr lang="en-US" sz="1500">
                <a:latin typeface="Lato"/>
                <a:ea typeface="Lato"/>
              </a:rPr>
              <a:t> </a:t>
            </a:r>
            <a:r>
              <a:rPr lang="en-US" sz="1500" err="1">
                <a:latin typeface="Lato"/>
                <a:ea typeface="Lato"/>
              </a:rPr>
              <a:t>globalt</a:t>
            </a:r>
            <a:endParaRPr lang="en-US" sz="1500">
              <a:latin typeface="Lato"/>
              <a:ea typeface="Lato"/>
            </a:endParaRPr>
          </a:p>
        </p:txBody>
      </p:sp>
      <p:pic>
        <p:nvPicPr>
          <p:cNvPr id="10" name="Picture 10">
            <a:extLst>
              <a:ext uri="{FF2B5EF4-FFF2-40B4-BE49-F238E27FC236}">
                <a16:creationId xmlns:a16="http://schemas.microsoft.com/office/drawing/2014/main" id="{E3115F5A-DDE7-31A5-8E70-B188FD81D4B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43198" y="2039208"/>
            <a:ext cx="5669710" cy="3513439"/>
          </a:xfrm>
          <a:prstGeom prst="rect">
            <a:avLst/>
          </a:prstGeom>
        </p:spPr>
      </p:pic>
      <p:sp>
        <p:nvSpPr>
          <p:cNvPr id="12" name="textruta 11">
            <a:extLst>
              <a:ext uri="{FF2B5EF4-FFF2-40B4-BE49-F238E27FC236}">
                <a16:creationId xmlns:a16="http://schemas.microsoft.com/office/drawing/2014/main" id="{6655B847-3EF7-890E-1E97-F40FB2183BEF}"/>
              </a:ext>
            </a:extLst>
          </p:cNvPr>
          <p:cNvSpPr txBox="1"/>
          <p:nvPr/>
        </p:nvSpPr>
        <p:spPr>
          <a:xfrm>
            <a:off x="424634" y="1380226"/>
            <a:ext cx="8282151" cy="846386"/>
          </a:xfrm>
          <a:prstGeom prst="rect">
            <a:avLst/>
          </a:prstGeom>
          <a:noFill/>
        </p:spPr>
        <p:txBody>
          <a:bodyPr wrap="square" lIns="0" tIns="0" rIns="0" bIns="0" rtlCol="0">
            <a:spAutoFit/>
          </a:bodyPr>
          <a:lstStyle/>
          <a:p>
            <a:r>
              <a:rPr lang="en-US" sz="2000" b="1" dirty="0" err="1">
                <a:solidFill>
                  <a:schemeClr val="tx1"/>
                </a:solidFill>
                <a:latin typeface="Lato"/>
                <a:ea typeface="Lato"/>
              </a:rPr>
              <a:t>Vårt</a:t>
            </a:r>
            <a:r>
              <a:rPr lang="en-US" sz="2000" b="1" dirty="0">
                <a:solidFill>
                  <a:schemeClr val="tx1"/>
                </a:solidFill>
                <a:latin typeface="Lato"/>
                <a:ea typeface="Lato"/>
              </a:rPr>
              <a:t> </a:t>
            </a:r>
            <a:r>
              <a:rPr lang="en-US" sz="2000" b="1" dirty="0" err="1">
                <a:solidFill>
                  <a:schemeClr val="tx1"/>
                </a:solidFill>
                <a:latin typeface="Lato"/>
                <a:ea typeface="Lato"/>
              </a:rPr>
              <a:t>arbete</a:t>
            </a:r>
            <a:r>
              <a:rPr lang="en-US" sz="2000" b="1" dirty="0">
                <a:solidFill>
                  <a:schemeClr val="tx1"/>
                </a:solidFill>
                <a:latin typeface="Lato"/>
                <a:ea typeface="Lato"/>
              </a:rPr>
              <a:t> </a:t>
            </a:r>
            <a:r>
              <a:rPr lang="en-US" sz="2000" b="1" dirty="0" err="1">
                <a:solidFill>
                  <a:schemeClr val="tx1"/>
                </a:solidFill>
                <a:latin typeface="Lato"/>
                <a:ea typeface="Lato"/>
              </a:rPr>
              <a:t>består</a:t>
            </a:r>
            <a:r>
              <a:rPr lang="en-US" sz="2000" b="1" dirty="0">
                <a:solidFill>
                  <a:schemeClr val="tx1"/>
                </a:solidFill>
                <a:latin typeface="Lato"/>
                <a:ea typeface="Lato"/>
              </a:rPr>
              <a:t> av </a:t>
            </a:r>
            <a:r>
              <a:rPr lang="en-US" sz="2000" b="1" dirty="0" err="1">
                <a:solidFill>
                  <a:schemeClr val="tx1"/>
                </a:solidFill>
                <a:latin typeface="Lato"/>
                <a:ea typeface="Lato"/>
              </a:rPr>
              <a:t>tre</a:t>
            </a:r>
            <a:r>
              <a:rPr lang="en-US" sz="2000" b="1" dirty="0">
                <a:solidFill>
                  <a:schemeClr val="tx1"/>
                </a:solidFill>
                <a:latin typeface="Lato"/>
                <a:ea typeface="Lato"/>
              </a:rPr>
              <a:t> </a:t>
            </a:r>
            <a:r>
              <a:rPr lang="en-US" sz="2000" b="1" dirty="0" err="1">
                <a:solidFill>
                  <a:schemeClr val="tx1"/>
                </a:solidFill>
                <a:latin typeface="Lato"/>
                <a:ea typeface="Lato"/>
              </a:rPr>
              <a:t>inbördes</a:t>
            </a:r>
            <a:r>
              <a:rPr lang="en-US" sz="2000" b="1" dirty="0">
                <a:solidFill>
                  <a:schemeClr val="tx1"/>
                </a:solidFill>
                <a:latin typeface="Lato"/>
                <a:ea typeface="Lato"/>
              </a:rPr>
              <a:t> </a:t>
            </a:r>
            <a:r>
              <a:rPr lang="en-US" sz="2000" b="1" dirty="0" err="1">
                <a:solidFill>
                  <a:schemeClr val="tx1"/>
                </a:solidFill>
                <a:latin typeface="Lato"/>
                <a:ea typeface="Lato"/>
              </a:rPr>
              <a:t>beroende</a:t>
            </a:r>
            <a:r>
              <a:rPr lang="en-US" sz="2000" b="1" dirty="0">
                <a:solidFill>
                  <a:schemeClr val="tx1"/>
                </a:solidFill>
                <a:latin typeface="Lato"/>
                <a:ea typeface="Lato"/>
              </a:rPr>
              <a:t> </a:t>
            </a:r>
            <a:r>
              <a:rPr lang="en-US" sz="2000" b="1" dirty="0" err="1">
                <a:solidFill>
                  <a:schemeClr val="tx1"/>
                </a:solidFill>
                <a:latin typeface="Lato"/>
                <a:ea typeface="Lato"/>
              </a:rPr>
              <a:t>delar</a:t>
            </a:r>
            <a:r>
              <a:rPr lang="en-US" sz="2000" b="1" dirty="0">
                <a:solidFill>
                  <a:schemeClr val="tx1"/>
                </a:solidFill>
                <a:latin typeface="Lato"/>
                <a:ea typeface="Lato"/>
              </a:rPr>
              <a:t>. </a:t>
            </a:r>
            <a:r>
              <a:rPr lang="en-US" sz="2000" b="1" dirty="0" err="1">
                <a:solidFill>
                  <a:schemeClr val="tx1"/>
                </a:solidFill>
                <a:latin typeface="Lato"/>
                <a:ea typeface="Lato"/>
              </a:rPr>
              <a:t>Utan</a:t>
            </a:r>
            <a:r>
              <a:rPr lang="en-US" sz="2000" b="1" dirty="0">
                <a:solidFill>
                  <a:schemeClr val="tx1"/>
                </a:solidFill>
                <a:latin typeface="Lato"/>
                <a:ea typeface="Lato"/>
              </a:rPr>
              <a:t> </a:t>
            </a:r>
            <a:r>
              <a:rPr lang="en-US" sz="2000" b="1" dirty="0" err="1">
                <a:solidFill>
                  <a:schemeClr val="tx1"/>
                </a:solidFill>
                <a:latin typeface="Lato"/>
                <a:ea typeface="Lato"/>
              </a:rPr>
              <a:t>en</a:t>
            </a:r>
            <a:r>
              <a:rPr lang="en-US" sz="2000" b="1" dirty="0">
                <a:solidFill>
                  <a:schemeClr val="tx1"/>
                </a:solidFill>
                <a:latin typeface="Lato"/>
                <a:ea typeface="Lato"/>
              </a:rPr>
              <a:t> </a:t>
            </a:r>
            <a:r>
              <a:rPr lang="en-US" sz="2000" b="1" dirty="0" err="1">
                <a:solidFill>
                  <a:schemeClr val="tx1"/>
                </a:solidFill>
                <a:latin typeface="Lato"/>
                <a:ea typeface="Lato"/>
              </a:rPr>
              <a:t>så</a:t>
            </a:r>
            <a:r>
              <a:rPr lang="en-US" sz="2000" b="1" dirty="0">
                <a:solidFill>
                  <a:schemeClr val="tx1"/>
                </a:solidFill>
                <a:latin typeface="Lato"/>
                <a:ea typeface="Lato"/>
              </a:rPr>
              <a:t> faller de </a:t>
            </a:r>
            <a:r>
              <a:rPr lang="en-US" sz="2000" b="1" dirty="0" err="1">
                <a:solidFill>
                  <a:schemeClr val="tx1"/>
                </a:solidFill>
                <a:latin typeface="Lato"/>
                <a:ea typeface="Lato"/>
              </a:rPr>
              <a:t>andra</a:t>
            </a:r>
            <a:r>
              <a:rPr lang="en-US" sz="2000" b="1" dirty="0">
                <a:solidFill>
                  <a:schemeClr val="tx1"/>
                </a:solidFill>
                <a:latin typeface="Lato"/>
                <a:ea typeface="Lato"/>
              </a:rPr>
              <a:t> </a:t>
            </a:r>
            <a:r>
              <a:rPr lang="en-US" sz="2000" b="1" dirty="0" err="1">
                <a:solidFill>
                  <a:schemeClr val="tx1"/>
                </a:solidFill>
                <a:latin typeface="Lato"/>
                <a:ea typeface="Lato"/>
              </a:rPr>
              <a:t>två</a:t>
            </a:r>
            <a:r>
              <a:rPr lang="en-US" sz="2000" b="0" dirty="0">
                <a:solidFill>
                  <a:schemeClr val="tx1"/>
                </a:solidFill>
                <a:latin typeface="Lato"/>
                <a:ea typeface="Lato"/>
              </a:rPr>
              <a:t>.</a:t>
            </a:r>
            <a:endParaRPr lang="en-US" sz="2000" dirty="0">
              <a:solidFill>
                <a:schemeClr val="tx1"/>
              </a:solidFill>
              <a:latin typeface="Lato"/>
              <a:ea typeface="Lato"/>
            </a:endParaRPr>
          </a:p>
          <a:p>
            <a:endParaRPr lang="sv-SE" sz="1500" dirty="0">
              <a:latin typeface="Gill Sans Infant Std"/>
              <a:cs typeface="Gill Sans Infant Std"/>
            </a:endParaRPr>
          </a:p>
        </p:txBody>
      </p:sp>
    </p:spTree>
    <p:extLst>
      <p:ext uri="{BB962C8B-B14F-4D97-AF65-F5344CB8AC3E}">
        <p14:creationId xmlns:p14="http://schemas.microsoft.com/office/powerpoint/2010/main" val="350195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pPr defTabSz="342900">
              <a:buSzPct val="25000"/>
            </a:pPr>
            <a:fld id="{00000000-1234-1234-1234-123412341234}" type="slidenum">
              <a:rPr lang="en-GB">
                <a:solidFill>
                  <a:srgbClr val="888888"/>
                </a:solidFill>
                <a:latin typeface="Calibri"/>
                <a:ea typeface="Calibri"/>
                <a:cs typeface="Calibri"/>
                <a:sym typeface="Calibri"/>
              </a:rPr>
              <a:pPr defTabSz="342900">
                <a:buSzPct val="25000"/>
              </a:pPr>
              <a:t>6</a:t>
            </a:fld>
            <a:endParaRPr lang="en-GB">
              <a:solidFill>
                <a:srgbClr val="888888"/>
              </a:solidFill>
              <a:latin typeface="Calibri"/>
              <a:ea typeface="Calibri"/>
              <a:cs typeface="Calibri"/>
              <a:sym typeface="Calibri"/>
            </a:endParaRPr>
          </a:p>
        </p:txBody>
      </p:sp>
      <p:sp>
        <p:nvSpPr>
          <p:cNvPr id="2" name="Rubrik 1"/>
          <p:cNvSpPr>
            <a:spLocks noGrp="1"/>
          </p:cNvSpPr>
          <p:nvPr>
            <p:ph type="title"/>
          </p:nvPr>
        </p:nvSpPr>
        <p:spPr/>
        <p:txBody>
          <a:bodyPr>
            <a:normAutofit/>
          </a:bodyPr>
          <a:lstStyle/>
          <a:p>
            <a:r>
              <a:rPr lang="sv-SE" dirty="0">
                <a:latin typeface="Oswald Medium" pitchFamily="2" charset="0"/>
              </a:rPr>
              <a:t>Stöd, prevention och kompetensutveckling i Kärleken är fri</a:t>
            </a:r>
          </a:p>
        </p:txBody>
      </p:sp>
      <p:sp>
        <p:nvSpPr>
          <p:cNvPr id="13" name="Platshållare för bild 12">
            <a:extLst>
              <a:ext uri="{FF2B5EF4-FFF2-40B4-BE49-F238E27FC236}">
                <a16:creationId xmlns:a16="http://schemas.microsoft.com/office/drawing/2014/main" id="{18BEFE29-5355-E97F-BE7F-CDE14FC3A812}"/>
              </a:ext>
            </a:extLst>
          </p:cNvPr>
          <p:cNvSpPr>
            <a:spLocks noGrp="1"/>
          </p:cNvSpPr>
          <p:nvPr>
            <p:ph type="pic" sz="quarter" idx="13"/>
          </p:nvPr>
        </p:nvSpPr>
        <p:spPr>
          <a:xfrm>
            <a:off x="319250" y="1996547"/>
            <a:ext cx="8824750" cy="4106864"/>
          </a:xfrm>
        </p:spPr>
        <p:txBody>
          <a:bodyPr/>
          <a:lstStyle/>
          <a:p>
            <a:r>
              <a:rPr lang="sv-SE" sz="2000" dirty="0"/>
              <a:t>Förebyggande					</a:t>
            </a:r>
            <a:r>
              <a:rPr lang="sv-SE" sz="2000" dirty="0">
                <a:solidFill>
                  <a:srgbClr val="222221"/>
                </a:solidFill>
                <a:latin typeface="Gill Sans Infant Std"/>
                <a:cs typeface="Gill Sans Infant Std"/>
              </a:rPr>
              <a:t>Kärleken är fri på skolor genom samverkansgrupper</a:t>
            </a:r>
            <a:br>
              <a:rPr lang="sv-SE" sz="2000" dirty="0">
                <a:latin typeface="Gill Sans Infant Std"/>
                <a:cs typeface="Gill Sans Infant Std"/>
              </a:rPr>
            </a:br>
            <a:endParaRPr lang="sv-SE" sz="2000" dirty="0"/>
          </a:p>
          <a:p>
            <a:endParaRPr lang="sv-SE" sz="2000" dirty="0"/>
          </a:p>
          <a:p>
            <a:r>
              <a:rPr lang="sv-SE" sz="2000" dirty="0"/>
              <a:t>Stöd								</a:t>
            </a:r>
            <a:r>
              <a:rPr lang="sv-SE" sz="2000" dirty="0">
                <a:solidFill>
                  <a:srgbClr val="222221"/>
                </a:solidFill>
              </a:rPr>
              <a:t>Kärleken är Fri stödchatt</a:t>
            </a:r>
          </a:p>
          <a:p>
            <a:endParaRPr lang="sv-SE" sz="2000" dirty="0"/>
          </a:p>
          <a:p>
            <a:endParaRPr lang="sv-SE" sz="2000" dirty="0"/>
          </a:p>
          <a:p>
            <a:pPr defTabSz="342900">
              <a:spcAft>
                <a:spcPts val="0"/>
              </a:spcAft>
            </a:pPr>
            <a:r>
              <a:rPr lang="sv-SE" sz="2000" dirty="0"/>
              <a:t>Påverkansarbete				</a:t>
            </a:r>
            <a:r>
              <a:rPr lang="sv-SE" sz="2000" dirty="0">
                <a:solidFill>
                  <a:srgbClr val="222221"/>
                </a:solidFill>
              </a:rPr>
              <a:t>Föreläsningar</a:t>
            </a:r>
            <a:br>
              <a:rPr lang="sv-SE" sz="2000" dirty="0">
                <a:solidFill>
                  <a:srgbClr val="222221"/>
                </a:solidFill>
              </a:rPr>
            </a:br>
            <a:r>
              <a:rPr lang="sv-SE" sz="2000" dirty="0">
                <a:solidFill>
                  <a:srgbClr val="222221"/>
                </a:solidFill>
              </a:rPr>
              <a:t>									Fortbildning</a:t>
            </a:r>
            <a:br>
              <a:rPr lang="sv-SE" sz="2000" dirty="0">
                <a:solidFill>
                  <a:srgbClr val="222221"/>
                </a:solidFill>
              </a:rPr>
            </a:br>
            <a:r>
              <a:rPr lang="sv-SE" sz="2000" dirty="0">
                <a:solidFill>
                  <a:srgbClr val="222221"/>
                </a:solidFill>
              </a:rPr>
              <a:t>									Utbildningar för yrkesverksamma</a:t>
            </a:r>
          </a:p>
          <a:p>
            <a:pPr defTabSz="342900">
              <a:spcAft>
                <a:spcPts val="0"/>
              </a:spcAft>
            </a:pPr>
            <a:r>
              <a:rPr lang="sv-SE" sz="2000" dirty="0">
                <a:solidFill>
                  <a:srgbClr val="222221"/>
                </a:solidFill>
              </a:rPr>
              <a:t>									Deltar på debatter</a:t>
            </a:r>
          </a:p>
          <a:p>
            <a:pPr defTabSz="342900">
              <a:spcAft>
                <a:spcPts val="0"/>
              </a:spcAft>
            </a:pPr>
            <a:r>
              <a:rPr lang="sv-SE" sz="2000" dirty="0">
                <a:solidFill>
                  <a:srgbClr val="222221"/>
                </a:solidFill>
              </a:rPr>
              <a:t>									För samtal med politiker </a:t>
            </a:r>
            <a:r>
              <a:rPr lang="sv-SE" sz="2000" dirty="0" err="1">
                <a:solidFill>
                  <a:srgbClr val="222221"/>
                </a:solidFill>
              </a:rPr>
              <a:t>m.m</a:t>
            </a:r>
            <a:endParaRPr lang="sv-SE" sz="2000" dirty="0">
              <a:solidFill>
                <a:srgbClr val="222221"/>
              </a:solidFill>
            </a:endParaRPr>
          </a:p>
          <a:p>
            <a:endParaRPr lang="sv-SE" dirty="0"/>
          </a:p>
        </p:txBody>
      </p:sp>
      <p:pic>
        <p:nvPicPr>
          <p:cNvPr id="15" name="Bild 14" descr="Handskakning med hel fyllning">
            <a:extLst>
              <a:ext uri="{FF2B5EF4-FFF2-40B4-BE49-F238E27FC236}">
                <a16:creationId xmlns:a16="http://schemas.microsoft.com/office/drawing/2014/main" id="{9C9F9526-4088-677C-5522-85DF8F7FFB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5840" y="2844005"/>
            <a:ext cx="914400" cy="914400"/>
          </a:xfrm>
          <a:prstGeom prst="rect">
            <a:avLst/>
          </a:prstGeom>
        </p:spPr>
      </p:pic>
      <p:pic>
        <p:nvPicPr>
          <p:cNvPr id="17" name="Bild 16" descr="Hjärta med hel fyllning">
            <a:extLst>
              <a:ext uri="{FF2B5EF4-FFF2-40B4-BE49-F238E27FC236}">
                <a16:creationId xmlns:a16="http://schemas.microsoft.com/office/drawing/2014/main" id="{2D508B0E-97D9-99B1-CDFE-D17B6739FB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75840" y="1658937"/>
            <a:ext cx="914400" cy="914400"/>
          </a:xfrm>
          <a:prstGeom prst="rect">
            <a:avLst/>
          </a:prstGeom>
        </p:spPr>
      </p:pic>
      <p:pic>
        <p:nvPicPr>
          <p:cNvPr id="21" name="Bild 20" descr="Böcker med hel fyllning">
            <a:extLst>
              <a:ext uri="{FF2B5EF4-FFF2-40B4-BE49-F238E27FC236}">
                <a16:creationId xmlns:a16="http://schemas.microsoft.com/office/drawing/2014/main" id="{6570BE4F-F2E5-EA48-1ACC-997A5FCF2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46960" y="3912893"/>
            <a:ext cx="914400" cy="914400"/>
          </a:xfrm>
          <a:prstGeom prst="rect">
            <a:avLst/>
          </a:prstGeom>
        </p:spPr>
      </p:pic>
    </p:spTree>
    <p:extLst>
      <p:ext uri="{BB962C8B-B14F-4D97-AF65-F5344CB8AC3E}">
        <p14:creationId xmlns:p14="http://schemas.microsoft.com/office/powerpoint/2010/main" val="409179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924B8BDA-6D05-7521-1CF3-52904FADF971}"/>
              </a:ext>
            </a:extLst>
          </p:cNvPr>
          <p:cNvSpPr>
            <a:spLocks noGrp="1"/>
          </p:cNvSpPr>
          <p:nvPr>
            <p:ph type="title"/>
          </p:nvPr>
        </p:nvSpPr>
        <p:spPr/>
        <p:txBody>
          <a:bodyPr>
            <a:normAutofit/>
          </a:bodyPr>
          <a:lstStyle/>
          <a:p>
            <a:r>
              <a:rPr lang="sv-SE" sz="3200" dirty="0"/>
              <a:t>Påverkansarbete</a:t>
            </a:r>
          </a:p>
        </p:txBody>
      </p:sp>
      <p:sp>
        <p:nvSpPr>
          <p:cNvPr id="3" name="Platshållare för innehåll 2">
            <a:extLst>
              <a:ext uri="{FF2B5EF4-FFF2-40B4-BE49-F238E27FC236}">
                <a16:creationId xmlns:a16="http://schemas.microsoft.com/office/drawing/2014/main" id="{B3C6BE9A-B099-644D-6A15-8905614F3CCC}"/>
              </a:ext>
            </a:extLst>
          </p:cNvPr>
          <p:cNvSpPr>
            <a:spLocks noGrp="1"/>
          </p:cNvSpPr>
          <p:nvPr>
            <p:ph idx="4294967295"/>
          </p:nvPr>
        </p:nvSpPr>
        <p:spPr>
          <a:xfrm>
            <a:off x="264988" y="1513269"/>
            <a:ext cx="8275638" cy="4706937"/>
          </a:xfrm>
        </p:spPr>
        <p:txBody>
          <a:bodyPr>
            <a:normAutofit/>
          </a:bodyPr>
          <a:lstStyle/>
          <a:p>
            <a:pPr>
              <a:lnSpc>
                <a:spcPct val="107000"/>
              </a:lnSpc>
            </a:pPr>
            <a:r>
              <a:rPr lang="sv-SE" sz="1900" dirty="0">
                <a:solidFill>
                  <a:schemeClr val="tx1"/>
                </a:solidFill>
                <a:latin typeface="Calibri" panose="020F0502020204030204" pitchFamily="34" charset="0"/>
                <a:ea typeface="Calibri" panose="020F0502020204030204" pitchFamily="34" charset="0"/>
                <a:cs typeface="Times New Roman" panose="02020603050405020304" pitchFamily="18" charset="0"/>
              </a:rPr>
              <a:t>Rädda Barnen använder de kunskaper och erfarenheter som </a:t>
            </a:r>
            <a:br>
              <a:rPr lang="sv-SE" sz="19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sv-SE" sz="1900" dirty="0">
                <a:solidFill>
                  <a:schemeClr val="tx1"/>
                </a:solidFill>
                <a:latin typeface="Calibri" panose="020F0502020204030204" pitchFamily="34" charset="0"/>
                <a:ea typeface="Calibri" panose="020F0502020204030204" pitchFamily="34" charset="0"/>
                <a:cs typeface="Times New Roman" panose="02020603050405020304" pitchFamily="18" charset="0"/>
              </a:rPr>
              <a:t>arbetet med Kärleken är fri ger oss för att skapa långsiktig </a:t>
            </a:r>
            <a:br>
              <a:rPr lang="sv-SE" sz="19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sv-SE" sz="1900" dirty="0">
                <a:solidFill>
                  <a:schemeClr val="tx1"/>
                </a:solidFill>
                <a:latin typeface="Calibri" panose="020F0502020204030204" pitchFamily="34" charset="0"/>
                <a:ea typeface="Calibri" panose="020F0502020204030204" pitchFamily="34" charset="0"/>
                <a:cs typeface="Times New Roman" panose="02020603050405020304" pitchFamily="18" charset="0"/>
              </a:rPr>
              <a:t>förändring för barn. Det gör vi bl.a. genom:</a:t>
            </a:r>
            <a:br>
              <a:rPr lang="sv-SE" sz="19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sv-SE" sz="19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Calibri" panose="020F0502020204030204" pitchFamily="34" charset="0"/>
              <a:buChar char="-"/>
            </a:pPr>
            <a:r>
              <a:rPr lang="sv-SE" sz="19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Rapportsläpp</a:t>
            </a:r>
          </a:p>
          <a:p>
            <a:pPr marL="257175" indent="-257175">
              <a:lnSpc>
                <a:spcPct val="107000"/>
              </a:lnSpc>
              <a:buFont typeface="Calibri" panose="020F0502020204030204" pitchFamily="34" charset="0"/>
              <a:buChar char="-"/>
            </a:pPr>
            <a:r>
              <a:rPr lang="sv-SE" sz="19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Media </a:t>
            </a:r>
          </a:p>
          <a:p>
            <a:pPr marL="257175" indent="-257175">
              <a:lnSpc>
                <a:spcPct val="107000"/>
              </a:lnSpc>
              <a:buFont typeface="Calibri" panose="020F0502020204030204" pitchFamily="34" charset="0"/>
              <a:buChar char="-"/>
            </a:pPr>
            <a:r>
              <a:rPr lang="sv-SE" sz="19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Runda bord samtal med jämställdhetsminister</a:t>
            </a:r>
          </a:p>
          <a:p>
            <a:pPr marL="257175" indent="-257175">
              <a:lnSpc>
                <a:spcPct val="107000"/>
              </a:lnSpc>
              <a:buFont typeface="Calibri" panose="020F0502020204030204" pitchFamily="34" charset="0"/>
              <a:buChar char="-"/>
            </a:pPr>
            <a:r>
              <a:rPr lang="sv-SE" sz="1900" b="0" dirty="0">
                <a:solidFill>
                  <a:schemeClr val="tx1"/>
                </a:solidFill>
                <a:latin typeface="Calibri" panose="020F0502020204030204" pitchFamily="34" charset="0"/>
                <a:cs typeface="Times New Roman" panose="02020603050405020304" pitchFamily="18" charset="0"/>
              </a:rPr>
              <a:t>Medlemsrörelsen/samverkansgrupper/svarare </a:t>
            </a:r>
            <a:br>
              <a:rPr lang="sv-SE" sz="1900" b="0" dirty="0">
                <a:solidFill>
                  <a:schemeClr val="tx1"/>
                </a:solidFill>
                <a:latin typeface="Calibri" panose="020F0502020204030204" pitchFamily="34" charset="0"/>
                <a:cs typeface="Times New Roman" panose="02020603050405020304" pitchFamily="18" charset="0"/>
              </a:rPr>
            </a:br>
            <a:r>
              <a:rPr lang="sv-SE" sz="1900" b="0" dirty="0">
                <a:solidFill>
                  <a:schemeClr val="tx1"/>
                </a:solidFill>
                <a:latin typeface="Calibri" panose="020F0502020204030204" pitchFamily="34" charset="0"/>
                <a:cs typeface="Times New Roman" panose="02020603050405020304" pitchFamily="18" charset="0"/>
              </a:rPr>
              <a:t>i stödchatten </a:t>
            </a:r>
          </a:p>
          <a:p>
            <a:pPr marL="257175" indent="-257175">
              <a:lnSpc>
                <a:spcPct val="107000"/>
              </a:lnSpc>
              <a:buFont typeface="Calibri" panose="020F0502020204030204" pitchFamily="34" charset="0"/>
              <a:buChar char="-"/>
            </a:pPr>
            <a:r>
              <a:rPr lang="sv-SE" sz="1900" b="0" dirty="0">
                <a:solidFill>
                  <a:schemeClr val="tx1"/>
                </a:solidFill>
                <a:latin typeface="Calibri" panose="020F0502020204030204" pitchFamily="34" charset="0"/>
                <a:cs typeface="Times New Roman" panose="02020603050405020304" pitchFamily="18" charset="0"/>
              </a:rPr>
              <a:t>Remissvar</a:t>
            </a:r>
          </a:p>
          <a:p>
            <a:pPr marL="257175" indent="-257175">
              <a:lnSpc>
                <a:spcPct val="107000"/>
              </a:lnSpc>
              <a:buFont typeface="Calibri" panose="020F0502020204030204" pitchFamily="34" charset="0"/>
              <a:buChar char="-"/>
            </a:pPr>
            <a:r>
              <a:rPr lang="sv-SE" sz="1900" b="0" dirty="0" err="1">
                <a:solidFill>
                  <a:schemeClr val="tx1"/>
                </a:solidFill>
                <a:latin typeface="Calibri" panose="020F0502020204030204" pitchFamily="34" charset="0"/>
                <a:cs typeface="Times New Roman" panose="02020603050405020304" pitchFamily="18" charset="0"/>
              </a:rPr>
              <a:t>Fadimedagen</a:t>
            </a:r>
            <a:br>
              <a:rPr lang="sv-SE" sz="2800" dirty="0">
                <a:effectLst/>
                <a:latin typeface="Calibri" panose="020F0502020204030204" pitchFamily="34" charset="0"/>
                <a:ea typeface="Calibri" panose="020F0502020204030204" pitchFamily="34" charset="0"/>
              </a:rPr>
            </a:br>
            <a:endParaRPr lang="sv-SE" sz="2800" dirty="0"/>
          </a:p>
        </p:txBody>
      </p:sp>
      <p:pic>
        <p:nvPicPr>
          <p:cNvPr id="4" name="Platshållare för innehåll 9" descr="En bild som visar text&#10;&#10;Automatiskt genererad beskrivning">
            <a:extLst>
              <a:ext uri="{FF2B5EF4-FFF2-40B4-BE49-F238E27FC236}">
                <a16:creationId xmlns:a16="http://schemas.microsoft.com/office/drawing/2014/main" id="{84E08A9C-32E7-7BC9-65D4-ADA5AA3AA7D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64801" y="4374190"/>
            <a:ext cx="1555767" cy="2165322"/>
          </a:xfrm>
          <a:prstGeom prst="rect">
            <a:avLst/>
          </a:prstGeom>
        </p:spPr>
      </p:pic>
      <p:pic>
        <p:nvPicPr>
          <p:cNvPr id="5" name="Platshållare för innehåll 11" descr="En bild som visar text&#10;&#10;Automatiskt genererad beskrivning">
            <a:extLst>
              <a:ext uri="{FF2B5EF4-FFF2-40B4-BE49-F238E27FC236}">
                <a16:creationId xmlns:a16="http://schemas.microsoft.com/office/drawing/2014/main" id="{D4081AE9-BCD8-7E6A-7D46-6E7272019BC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02408" y="4398391"/>
            <a:ext cx="1555768" cy="2178076"/>
          </a:xfrm>
          <a:prstGeom prst="rect">
            <a:avLst/>
          </a:prstGeom>
        </p:spPr>
      </p:pic>
      <p:pic>
        <p:nvPicPr>
          <p:cNvPr id="6" name="Bildobjekt 5">
            <a:extLst>
              <a:ext uri="{FF2B5EF4-FFF2-40B4-BE49-F238E27FC236}">
                <a16:creationId xmlns:a16="http://schemas.microsoft.com/office/drawing/2014/main" id="{E7374D97-2592-6D1E-6B04-8F71F407CBE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199147" y="2219820"/>
            <a:ext cx="2006521" cy="2025558"/>
          </a:xfrm>
          <a:prstGeom prst="rect">
            <a:avLst/>
          </a:prstGeom>
        </p:spPr>
      </p:pic>
      <p:pic>
        <p:nvPicPr>
          <p:cNvPr id="8" name="Bildobjekt 7">
            <a:extLst>
              <a:ext uri="{FF2B5EF4-FFF2-40B4-BE49-F238E27FC236}">
                <a16:creationId xmlns:a16="http://schemas.microsoft.com/office/drawing/2014/main" id="{D2C12E6F-8EEE-87B3-D440-4DC8B016318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47732" y="271142"/>
            <a:ext cx="1919449" cy="1919449"/>
          </a:xfrm>
          <a:prstGeom prst="rect">
            <a:avLst/>
          </a:prstGeom>
        </p:spPr>
      </p:pic>
    </p:spTree>
    <p:extLst>
      <p:ext uri="{BB962C8B-B14F-4D97-AF65-F5344CB8AC3E}">
        <p14:creationId xmlns:p14="http://schemas.microsoft.com/office/powerpoint/2010/main" val="19453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F25DAA-687E-87DB-1D82-A0F4EA984447}"/>
              </a:ext>
            </a:extLst>
          </p:cNvPr>
          <p:cNvSpPr>
            <a:spLocks noGrp="1"/>
          </p:cNvSpPr>
          <p:nvPr>
            <p:ph type="title"/>
          </p:nvPr>
        </p:nvSpPr>
        <p:spPr/>
        <p:txBody>
          <a:bodyPr>
            <a:normAutofit/>
          </a:bodyPr>
          <a:lstStyle/>
          <a:p>
            <a:r>
              <a:rPr lang="sv-SE" sz="3200" b="0" dirty="0">
                <a:latin typeface="Oswald Medium" pitchFamily="2" charset="0"/>
              </a:rPr>
              <a:t>Förändringsteorin</a:t>
            </a:r>
          </a:p>
        </p:txBody>
      </p:sp>
      <p:sp>
        <p:nvSpPr>
          <p:cNvPr id="4" name="Platshållare för datum 3">
            <a:extLst>
              <a:ext uri="{FF2B5EF4-FFF2-40B4-BE49-F238E27FC236}">
                <a16:creationId xmlns:a16="http://schemas.microsoft.com/office/drawing/2014/main" id="{ED25CC62-C8E8-F7C5-E13A-E05958AE26AE}"/>
              </a:ext>
            </a:extLst>
          </p:cNvPr>
          <p:cNvSpPr>
            <a:spLocks noGrp="1"/>
          </p:cNvSpPr>
          <p:nvPr>
            <p:ph type="dt" sz="half" idx="10"/>
          </p:nvPr>
        </p:nvSpPr>
        <p:spPr/>
        <p:txBody>
          <a:bodyPr/>
          <a:lstStyle/>
          <a:p>
            <a:r>
              <a:rPr lang="en-US"/>
              <a:t>26 April 2016</a:t>
            </a:r>
          </a:p>
        </p:txBody>
      </p:sp>
      <p:sp>
        <p:nvSpPr>
          <p:cNvPr id="5" name="Platshållare för sidfot 4">
            <a:extLst>
              <a:ext uri="{FF2B5EF4-FFF2-40B4-BE49-F238E27FC236}">
                <a16:creationId xmlns:a16="http://schemas.microsoft.com/office/drawing/2014/main" id="{39894779-61A1-F741-0229-8F6483861F82}"/>
              </a:ext>
            </a:extLst>
          </p:cNvPr>
          <p:cNvSpPr>
            <a:spLocks noGrp="1"/>
          </p:cNvSpPr>
          <p:nvPr>
            <p:ph type="ftr" sz="quarter" idx="11"/>
          </p:nvPr>
        </p:nvSpPr>
        <p:spPr/>
        <p:txBody>
          <a:bodyPr/>
          <a:lstStyle/>
          <a:p>
            <a:r>
              <a:rPr lang="en-US"/>
              <a:t>Amend presentation name in Footer and Apply to All</a:t>
            </a:r>
          </a:p>
        </p:txBody>
      </p:sp>
      <p:sp>
        <p:nvSpPr>
          <p:cNvPr id="6" name="Platshållare för bildnummer 5">
            <a:extLst>
              <a:ext uri="{FF2B5EF4-FFF2-40B4-BE49-F238E27FC236}">
                <a16:creationId xmlns:a16="http://schemas.microsoft.com/office/drawing/2014/main" id="{5EB8CEF1-5857-3A3D-5C09-1EED1D5575E6}"/>
              </a:ext>
            </a:extLst>
          </p:cNvPr>
          <p:cNvSpPr>
            <a:spLocks noGrp="1"/>
          </p:cNvSpPr>
          <p:nvPr>
            <p:ph type="sldNum" sz="quarter" idx="12"/>
          </p:nvPr>
        </p:nvSpPr>
        <p:spPr/>
        <p:txBody>
          <a:bodyPr/>
          <a:lstStyle/>
          <a:p>
            <a:fld id="{C3FDE51E-0052-334C-A4B2-C567FE9F326F}" type="slidenum">
              <a:rPr lang="en-US" smtClean="0"/>
              <a:t>8</a:t>
            </a:fld>
            <a:endParaRPr lang="en-US"/>
          </a:p>
        </p:txBody>
      </p:sp>
      <p:sp>
        <p:nvSpPr>
          <p:cNvPr id="19" name="Platshållare för innehåll 18">
            <a:extLst>
              <a:ext uri="{FF2B5EF4-FFF2-40B4-BE49-F238E27FC236}">
                <a16:creationId xmlns:a16="http://schemas.microsoft.com/office/drawing/2014/main" id="{0DCABFB3-7207-166D-24DA-098FD395CF33}"/>
              </a:ext>
            </a:extLst>
          </p:cNvPr>
          <p:cNvSpPr>
            <a:spLocks noGrp="1"/>
          </p:cNvSpPr>
          <p:nvPr>
            <p:ph type="body" sz="quarter" idx="13"/>
          </p:nvPr>
        </p:nvSpPr>
        <p:spPr/>
        <p:txBody>
          <a:bodyPr/>
          <a:lstStyle/>
          <a:p>
            <a:r>
              <a:rPr lang="sv-SE" sz="1800" dirty="0">
                <a:solidFill>
                  <a:schemeClr val="tx1"/>
                </a:solidFill>
                <a:latin typeface="Lato" panose="020F0502020204030203" pitchFamily="34" charset="0"/>
                <a:ea typeface="Times New Roman" panose="02020603050405020304" pitchFamily="18" charset="0"/>
                <a:cs typeface="Times New Roman" panose="02020603050405020304" pitchFamily="18" charset="0"/>
              </a:rPr>
              <a:t>Målsättningen:</a:t>
            </a:r>
          </a:p>
          <a:p>
            <a:r>
              <a:rPr lang="sv-SE" sz="1800" dirty="0">
                <a:solidFill>
                  <a:schemeClr val="bg2"/>
                </a:solidFill>
                <a:latin typeface="Lato" panose="020F0502020204030203" pitchFamily="34" charset="0"/>
                <a:ea typeface="Times New Roman" panose="02020603050405020304" pitchFamily="18" charset="0"/>
                <a:cs typeface="Times New Roman" panose="02020603050405020304" pitchFamily="18" charset="0"/>
              </a:rPr>
              <a:t>Under det k</a:t>
            </a:r>
            <a:r>
              <a:rPr lang="sv-SE" sz="1800" b="1" dirty="0">
                <a:solidFill>
                  <a:schemeClr val="bg2"/>
                </a:solidFill>
                <a:effectLst/>
                <a:latin typeface="Lato" panose="020F0502020204030203" pitchFamily="34" charset="0"/>
                <a:ea typeface="Times New Roman" panose="02020603050405020304" pitchFamily="18" charset="0"/>
                <a:cs typeface="Times New Roman" panose="02020603050405020304" pitchFamily="18" charset="0"/>
              </a:rPr>
              <a:t>ortsiktiga utfall</a:t>
            </a:r>
            <a:r>
              <a:rPr lang="sv-SE" sz="1800" b="1" dirty="0">
                <a:solidFill>
                  <a:schemeClr val="bg2"/>
                </a:solidFill>
                <a:latin typeface="Lato" panose="020F0502020204030203" pitchFamily="34" charset="0"/>
                <a:ea typeface="Times New Roman" panose="02020603050405020304" pitchFamily="18" charset="0"/>
                <a:cs typeface="Times New Roman" panose="02020603050405020304" pitchFamily="18" charset="0"/>
              </a:rPr>
              <a:t>:</a:t>
            </a:r>
            <a:r>
              <a:rPr lang="sv-SE" sz="1800" dirty="0">
                <a:solidFill>
                  <a:schemeClr val="bg2"/>
                </a:solidFill>
                <a:effectLst/>
                <a:latin typeface="Lato" panose="020F0502020204030203"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sv-SE" sz="180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Ungdomar </a:t>
            </a:r>
            <a:r>
              <a:rPr lang="sv-SE" sz="1800" b="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får ökad kunskap kring </a:t>
            </a:r>
            <a:r>
              <a:rPr lang="sv-SE" sz="180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sina rättigheter och möjliga stödvägar</a:t>
            </a:r>
          </a:p>
          <a:p>
            <a:pPr marL="285750" indent="-285750">
              <a:buFont typeface="Arial" panose="020B0604020202020204" pitchFamily="34" charset="0"/>
              <a:buChar char="•"/>
            </a:pPr>
            <a:r>
              <a:rPr lang="sv-SE" sz="1800" dirty="0">
                <a:solidFill>
                  <a:schemeClr val="tx1"/>
                </a:solidFill>
                <a:latin typeface="Lato" panose="020F0502020204030203" pitchFamily="34" charset="0"/>
                <a:ea typeface="Times New Roman" panose="02020603050405020304" pitchFamily="18" charset="0"/>
                <a:cs typeface="Times New Roman" panose="02020603050405020304" pitchFamily="18" charset="0"/>
              </a:rPr>
              <a:t>Y</a:t>
            </a:r>
            <a:r>
              <a:rPr lang="sv-SE" sz="180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rkesverksamma, beslutsfattare och ideellt engagerade personer </a:t>
            </a:r>
            <a:r>
              <a:rPr lang="sv-SE" sz="1800" b="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i samverkansgrupper </a:t>
            </a:r>
            <a:r>
              <a:rPr lang="sv-SE" sz="180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får ökad kunskap </a:t>
            </a:r>
            <a:r>
              <a:rPr lang="sv-SE" sz="1800" b="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om normer och diskriminering, HRVF, stödvägar samt att hålla samtal kring rättigheter. </a:t>
            </a:r>
          </a:p>
          <a:p>
            <a:r>
              <a:rPr lang="sv-SE" sz="1800" dirty="0">
                <a:solidFill>
                  <a:schemeClr val="bg2"/>
                </a:solidFill>
                <a:effectLst/>
                <a:latin typeface="Lato" panose="020F0502020204030203" pitchFamily="34" charset="0"/>
                <a:ea typeface="Times New Roman" panose="02020603050405020304" pitchFamily="18" charset="0"/>
                <a:cs typeface="Times New Roman" panose="02020603050405020304" pitchFamily="18" charset="0"/>
              </a:rPr>
              <a:t>Under det </a:t>
            </a:r>
            <a:r>
              <a:rPr lang="sv-SE" sz="1800" b="1" dirty="0">
                <a:solidFill>
                  <a:schemeClr val="bg2"/>
                </a:solidFill>
                <a:effectLst/>
                <a:latin typeface="Lato" panose="020F0502020204030203" pitchFamily="34" charset="0"/>
                <a:ea typeface="Times New Roman" panose="02020603050405020304" pitchFamily="18" charset="0"/>
                <a:cs typeface="Times New Roman" panose="02020603050405020304" pitchFamily="18" charset="0"/>
              </a:rPr>
              <a:t>medelsiktiga utfallet</a:t>
            </a:r>
            <a:r>
              <a:rPr lang="sv-SE" sz="1800" b="1" dirty="0">
                <a:effectLst/>
                <a:latin typeface="Lato" panose="020F0502020204030203" pitchFamily="34"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sv-SE" sz="180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Ungdomar söker </a:t>
            </a:r>
            <a:r>
              <a:rPr lang="sv-SE" sz="1800" b="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vidare</a:t>
            </a:r>
            <a:r>
              <a:rPr lang="sv-SE" sz="180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stöd kring HRVF </a:t>
            </a:r>
            <a:r>
              <a:rPr lang="sv-SE" sz="1800" b="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utanför Rädda Barnens verksamhet vid behov </a:t>
            </a:r>
          </a:p>
          <a:p>
            <a:pPr marL="285750" indent="-285750">
              <a:buFont typeface="Arial" panose="020B0604020202020204" pitchFamily="34" charset="0"/>
              <a:buChar char="•"/>
            </a:pPr>
            <a:r>
              <a:rPr lang="sv-SE" sz="1800" dirty="0">
                <a:solidFill>
                  <a:schemeClr val="tx1"/>
                </a:solidFill>
                <a:latin typeface="Lato" panose="020F0502020204030203" pitchFamily="34" charset="0"/>
                <a:ea typeface="Times New Roman" panose="02020603050405020304" pitchFamily="18" charset="0"/>
                <a:cs typeface="Times New Roman" panose="02020603050405020304" pitchFamily="18" charset="0"/>
              </a:rPr>
              <a:t>N</a:t>
            </a:r>
            <a:r>
              <a:rPr lang="sv-SE" sz="180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ya samverkansgrupper </a:t>
            </a:r>
            <a:r>
              <a:rPr lang="sv-SE" sz="1800" b="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bland yrkesverksamma </a:t>
            </a:r>
            <a:r>
              <a:rPr lang="sv-SE" sz="180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bildas och genomför skolveckor enligt konceptet. </a:t>
            </a:r>
          </a:p>
          <a:p>
            <a:pPr marL="285750" indent="-285750">
              <a:buFont typeface="Arial" panose="020B0604020202020204" pitchFamily="34" charset="0"/>
              <a:buChar char="•"/>
            </a:pPr>
            <a:r>
              <a:rPr lang="sv-SE" sz="1800" dirty="0">
                <a:solidFill>
                  <a:schemeClr val="tx1"/>
                </a:solidFill>
                <a:latin typeface="Lato" panose="020F0502020204030203" pitchFamily="34" charset="0"/>
                <a:ea typeface="Times New Roman" panose="02020603050405020304" pitchFamily="18" charset="0"/>
                <a:cs typeface="Times New Roman" panose="02020603050405020304" pitchFamily="18" charset="0"/>
              </a:rPr>
              <a:t>B</a:t>
            </a:r>
            <a:r>
              <a:rPr lang="sv-SE" sz="180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eslutsfattare vidtar åtgärder för att förebygga att barn och unga </a:t>
            </a:r>
            <a:r>
              <a:rPr lang="sv-SE" sz="1800" b="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blir utsatta för HRVF och att de som drabbas får ändamålsenligt stöd. </a:t>
            </a:r>
          </a:p>
          <a:p>
            <a:r>
              <a:rPr lang="sv-SE" sz="1800" dirty="0">
                <a:solidFill>
                  <a:schemeClr val="bg2"/>
                </a:solidFill>
                <a:effectLst/>
                <a:latin typeface="Lato" panose="020F0502020204030203" pitchFamily="34" charset="0"/>
                <a:ea typeface="Times New Roman" panose="02020603050405020304" pitchFamily="18" charset="0"/>
                <a:cs typeface="Times New Roman" panose="02020603050405020304" pitchFamily="18" charset="0"/>
              </a:rPr>
              <a:t>Under det </a:t>
            </a:r>
            <a:r>
              <a:rPr lang="sv-SE" sz="1800" b="1" dirty="0">
                <a:solidFill>
                  <a:schemeClr val="bg2"/>
                </a:solidFill>
                <a:effectLst/>
                <a:latin typeface="Lato" panose="020F0502020204030203" pitchFamily="34" charset="0"/>
                <a:ea typeface="Times New Roman" panose="02020603050405020304" pitchFamily="18" charset="0"/>
                <a:cs typeface="Times New Roman" panose="02020603050405020304" pitchFamily="18" charset="0"/>
              </a:rPr>
              <a:t>långsiktiga utfallet:</a:t>
            </a:r>
          </a:p>
          <a:p>
            <a:pPr marL="285750" indent="-285750">
              <a:buFont typeface="Arial" panose="020B0604020202020204" pitchFamily="34" charset="0"/>
              <a:buChar char="•"/>
            </a:pPr>
            <a:r>
              <a:rPr lang="sv-SE" sz="180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Färre barn och unga</a:t>
            </a:r>
            <a:r>
              <a:rPr lang="sv-SE" sz="1800" b="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i Sverige </a:t>
            </a:r>
            <a:r>
              <a:rPr lang="sv-SE" sz="180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utsätts för HRVF och våld</a:t>
            </a:r>
          </a:p>
          <a:p>
            <a:pPr marL="285750" indent="-285750">
              <a:buFont typeface="Arial" panose="020B0604020202020204" pitchFamily="34" charset="0"/>
              <a:buChar char="•"/>
            </a:pPr>
            <a:r>
              <a:rPr lang="sv-SE" sz="1800" dirty="0">
                <a:solidFill>
                  <a:schemeClr val="tx1"/>
                </a:solidFill>
                <a:latin typeface="Lato" panose="020F0502020204030203" pitchFamily="34" charset="0"/>
                <a:ea typeface="Times New Roman" panose="02020603050405020304" pitchFamily="18" charset="0"/>
                <a:cs typeface="Times New Roman" panose="02020603050405020304" pitchFamily="18" charset="0"/>
              </a:rPr>
              <a:t>B</a:t>
            </a:r>
            <a:r>
              <a:rPr lang="sv-SE" sz="180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arn som utsätts för HRVF får bättre livsvillkor.</a:t>
            </a:r>
            <a:endParaRPr lang="sv-SE" sz="1800" dirty="0">
              <a:solidFill>
                <a:schemeClr val="tx1"/>
              </a:solidFill>
            </a:endParaRPr>
          </a:p>
        </p:txBody>
      </p:sp>
    </p:spTree>
    <p:extLst>
      <p:ext uri="{BB962C8B-B14F-4D97-AF65-F5344CB8AC3E}">
        <p14:creationId xmlns:p14="http://schemas.microsoft.com/office/powerpoint/2010/main" val="119414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422867C-F9E2-CA41-00AE-27C6B0D2EDDE}"/>
              </a:ext>
            </a:extLst>
          </p:cNvPr>
          <p:cNvGraphicFramePr/>
          <p:nvPr>
            <p:extLst>
              <p:ext uri="{D42A27DB-BD31-4B8C-83A1-F6EECF244321}">
                <p14:modId xmlns:p14="http://schemas.microsoft.com/office/powerpoint/2010/main" val="3505279797"/>
              </p:ext>
            </p:extLst>
          </p:nvPr>
        </p:nvGraphicFramePr>
        <p:xfrm>
          <a:off x="588619" y="1565379"/>
          <a:ext cx="7752192" cy="4056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ubrik 7">
            <a:extLst>
              <a:ext uri="{FF2B5EF4-FFF2-40B4-BE49-F238E27FC236}">
                <a16:creationId xmlns:a16="http://schemas.microsoft.com/office/drawing/2014/main" id="{345BF679-99F6-BD37-65FB-9999B9258DDB}"/>
              </a:ext>
            </a:extLst>
          </p:cNvPr>
          <p:cNvSpPr>
            <a:spLocks noGrp="1"/>
          </p:cNvSpPr>
          <p:nvPr>
            <p:ph type="title"/>
          </p:nvPr>
        </p:nvSpPr>
        <p:spPr/>
        <p:txBody>
          <a:bodyPr>
            <a:normAutofit/>
          </a:bodyPr>
          <a:lstStyle/>
          <a:p>
            <a:r>
              <a:rPr lang="sv-SE" sz="3200" dirty="0">
                <a:latin typeface="Oswald Medium" pitchFamily="2" charset="0"/>
                <a:cs typeface="Times New Roman" panose="02020603050405020304" pitchFamily="18" charset="0"/>
              </a:rPr>
              <a:t>Kärleken är Fris målgrupper</a:t>
            </a:r>
          </a:p>
        </p:txBody>
      </p:sp>
    </p:spTree>
    <p:extLst>
      <p:ext uri="{BB962C8B-B14F-4D97-AF65-F5344CB8AC3E}">
        <p14:creationId xmlns:p14="http://schemas.microsoft.com/office/powerpoint/2010/main" val="165478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C_Template_APR16">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Save the Children PowerPoint Template.potx" id="{B9491F3B-B3F1-4760-8708-2D60641AAB02}" vid="{B556FFA0-1DD8-4855-A198-C87B0AE87D67}"/>
    </a:ext>
  </a:extLst>
</a:theme>
</file>

<file path=ppt/theme/theme2.xml><?xml version="1.0" encoding="utf-8"?>
<a:theme xmlns:a="http://schemas.openxmlformats.org/drawingml/2006/main" name="Rädda Barnen mallsidor">
  <a:themeElements>
    <a:clrScheme name="Rädda barnen">
      <a:dk1>
        <a:sysClr val="windowText" lastClr="000000"/>
      </a:dk1>
      <a:lt1>
        <a:srgbClr val="FFFFFF"/>
      </a:lt1>
      <a:dk2>
        <a:srgbClr val="F6B0BD"/>
      </a:dk2>
      <a:lt2>
        <a:srgbClr val="DA291C"/>
      </a:lt2>
      <a:accent1>
        <a:srgbClr val="9A3324"/>
      </a:accent1>
      <a:accent2>
        <a:srgbClr val="D1CCBD"/>
      </a:accent2>
      <a:accent3>
        <a:srgbClr val="F2A900"/>
      </a:accent3>
      <a:accent4>
        <a:srgbClr val="FD673E"/>
      </a:accent4>
      <a:accent5>
        <a:srgbClr val="009CA6"/>
      </a:accent5>
      <a:accent6>
        <a:srgbClr val="45B383"/>
      </a:accent6>
      <a:hlink>
        <a:srgbClr val="DA291C"/>
      </a:hlink>
      <a:folHlink>
        <a:srgbClr val="9A3324"/>
      </a:folHlink>
    </a:clrScheme>
    <a:fontScheme name="Rädda Barnen 2">
      <a:majorFont>
        <a:latin typeface="Oswald Semi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l">
          <a:defRPr sz="2500" dirty="0" smtClean="0">
            <a:solidFill>
              <a:schemeClr val="tx1"/>
            </a:solidFill>
            <a:latin typeface="Oswald SemiBold" pitchFamily="2" charset="0"/>
            <a:cs typeface="Trade Gothic LT Std Bold Cn"/>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Presentation1" id="{9D178B18-5690-46C7-A99D-123C033EFDCC}" vid="{3B8A5CB5-F0A1-4A9B-B11D-CA35AA4A3B15}"/>
    </a:ext>
  </a:extLst>
</a:theme>
</file>

<file path=ppt/theme/theme3.xml><?xml version="1.0" encoding="utf-8"?>
<a:theme xmlns:a="http://schemas.openxmlformats.org/drawingml/2006/main" name="1_Rädda Barnen mallsidor">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Radda_Barnen_mall.potx" id="{FFE1A6B3-7B92-4FA2-A819-6A2B5A2B4B5B}" vid="{08DE2507-03E6-484E-8185-8D6B18E1823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FFB72140DCBD44EBC9EED83250ECA6A" ma:contentTypeVersion="13" ma:contentTypeDescription="Skapa ett nytt dokument." ma:contentTypeScope="" ma:versionID="96da269d0f35829163b1c441fc7558a4">
  <xsd:schema xmlns:xsd="http://www.w3.org/2001/XMLSchema" xmlns:xs="http://www.w3.org/2001/XMLSchema" xmlns:p="http://schemas.microsoft.com/office/2006/metadata/properties" xmlns:ns2="efeab04b-788a-4b39-857e-9cc4cd44e73e" xmlns:ns3="b1a25d56-6f3d-4cf9-8f75-af00573b6dbd" xmlns:ns4="0b342f20-b4b6-4d39-933c-8add63253cea" targetNamespace="http://schemas.microsoft.com/office/2006/metadata/properties" ma:root="true" ma:fieldsID="fe938dfc8a303483dec3bd9693cad217" ns2:_="" ns3:_="" ns4:_="">
    <xsd:import namespace="efeab04b-788a-4b39-857e-9cc4cd44e73e"/>
    <xsd:import namespace="b1a25d56-6f3d-4cf9-8f75-af00573b6dbd"/>
    <xsd:import namespace="0b342f20-b4b6-4d39-933c-8add63253ce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ServiceSearchPropertie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eab04b-788a-4b39-857e-9cc4cd44e73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eringar"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a25d56-6f3d-4cf9-8f75-af00573b6db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4108233-d372-409b-9236-399fe389b0a2}" ma:internalName="TaxCatchAll" ma:showField="CatchAllData" ma:web="0b342f20-b4b6-4d39-933c-8add63253c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342f20-b4b6-4d39-933c-8add63253cea"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1a25d56-6f3d-4cf9-8f75-af00573b6dbd" xsi:nil="true"/>
    <lcf76f155ced4ddcb4097134ff3c332f xmlns="efeab04b-788a-4b39-857e-9cc4cd44e73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463596-D612-4137-9B02-C4A3FBFF76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eab04b-788a-4b39-857e-9cc4cd44e73e"/>
    <ds:schemaRef ds:uri="b1a25d56-6f3d-4cf9-8f75-af00573b6dbd"/>
    <ds:schemaRef ds:uri="0b342f20-b4b6-4d39-933c-8add63253c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654786-52D6-4F9A-A24C-CE49F662D18D}">
  <ds:schemaRefs>
    <ds:schemaRef ds:uri="http://schemas.microsoft.com/sharepoint/v3/contenttype/forms"/>
  </ds:schemaRefs>
</ds:datastoreItem>
</file>

<file path=customXml/itemProps3.xml><?xml version="1.0" encoding="utf-8"?>
<ds:datastoreItem xmlns:ds="http://schemas.openxmlformats.org/officeDocument/2006/customXml" ds:itemID="{39937998-E2D0-4E83-BAF5-10CD0697E6A5}">
  <ds:schemaRefs>
    <ds:schemaRef ds:uri="http://purl.org/dc/elements/1.1/"/>
    <ds:schemaRef ds:uri="0b342f20-b4b6-4d39-933c-8add63253cea"/>
    <ds:schemaRef ds:uri="http://purl.org/dc/dcmitype/"/>
    <ds:schemaRef ds:uri="http://purl.org/dc/terms/"/>
    <ds:schemaRef ds:uri="http://schemas.microsoft.com/office/2006/documentManagement/types"/>
    <ds:schemaRef ds:uri="efeab04b-788a-4b39-857e-9cc4cd44e73e"/>
    <ds:schemaRef ds:uri="http://www.w3.org/XML/1998/namespace"/>
    <ds:schemaRef ds:uri="http://schemas.microsoft.com/office/2006/metadata/properties"/>
    <ds:schemaRef ds:uri="b1a25d56-6f3d-4cf9-8f75-af00573b6dbd"/>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10411</TotalTime>
  <Words>4247</Words>
  <Application>Microsoft Office PowerPoint</Application>
  <PresentationFormat>Bildspel på skärmen (4:3)</PresentationFormat>
  <Paragraphs>361</Paragraphs>
  <Slides>28</Slides>
  <Notes>23</Notes>
  <HiddenSlides>0</HiddenSlides>
  <MMClips>2</MMClips>
  <ScaleCrop>false</ScaleCrop>
  <HeadingPairs>
    <vt:vector size="6" baseType="variant">
      <vt:variant>
        <vt:lpstr>Använt teckensnitt</vt:lpstr>
      </vt:variant>
      <vt:variant>
        <vt:i4>17</vt:i4>
      </vt:variant>
      <vt:variant>
        <vt:lpstr>Tema</vt:lpstr>
      </vt:variant>
      <vt:variant>
        <vt:i4>3</vt:i4>
      </vt:variant>
      <vt:variant>
        <vt:lpstr>Bildrubriker</vt:lpstr>
      </vt:variant>
      <vt:variant>
        <vt:i4>28</vt:i4>
      </vt:variant>
    </vt:vector>
  </HeadingPairs>
  <TitlesOfParts>
    <vt:vector size="48" baseType="lpstr">
      <vt:lpstr>Arial</vt:lpstr>
      <vt:lpstr>Arial,Sans-Serif</vt:lpstr>
      <vt:lpstr>Calibri</vt:lpstr>
      <vt:lpstr>Courier New</vt:lpstr>
      <vt:lpstr>Gill Sans Infant MT</vt:lpstr>
      <vt:lpstr>Gill Sans Infant Std</vt:lpstr>
      <vt:lpstr>Gill Sans MT</vt:lpstr>
      <vt:lpstr>Lato</vt:lpstr>
      <vt:lpstr>Lato Black</vt:lpstr>
      <vt:lpstr>Oswald Medium</vt:lpstr>
      <vt:lpstr>Oswald SemiBold</vt:lpstr>
      <vt:lpstr>Segoe UI</vt:lpstr>
      <vt:lpstr>Symbol</vt:lpstr>
      <vt:lpstr>Trade Gothic LT Com Cn</vt:lpstr>
      <vt:lpstr>TradeGothic LT CondEighteen</vt:lpstr>
      <vt:lpstr>Wingdings</vt:lpstr>
      <vt:lpstr>WordVisiCarriageReturn_MSFontService</vt:lpstr>
      <vt:lpstr>STC_Template_APR16</vt:lpstr>
      <vt:lpstr>Rädda Barnen mallsidor</vt:lpstr>
      <vt:lpstr>1_Rädda Barnen mallsidor</vt:lpstr>
      <vt:lpstr>PowerPoint-presentation</vt:lpstr>
      <vt:lpstr>Innehåll</vt:lpstr>
      <vt:lpstr>Rädda Barnens arbete vilar på tre grundstenar</vt:lpstr>
      <vt:lpstr>Rädda Barnens arbete vilar på tre grundstenar</vt:lpstr>
      <vt:lpstr>Rädda Barnens arbete vilar på tre grundstenar</vt:lpstr>
      <vt:lpstr>Stöd, prevention och kompetensutveckling i Kärleken är fri</vt:lpstr>
      <vt:lpstr>Påverkansarbete</vt:lpstr>
      <vt:lpstr>Förändringsteorin</vt:lpstr>
      <vt:lpstr>Kärleken är Fris målgrupper</vt:lpstr>
      <vt:lpstr>Kärleken är Fri bygger på 3 grundprinciper:</vt:lpstr>
      <vt:lpstr>Kärleken är Fris skolkoncepet</vt:lpstr>
      <vt:lpstr>Kärleken är Fris process</vt:lpstr>
      <vt:lpstr>Utbildning av samverkansgrupp</vt:lpstr>
      <vt:lpstr>Webbutbildningar</vt:lpstr>
      <vt:lpstr>Skolveckans upplägg</vt:lpstr>
      <vt:lpstr>Klassrumsbesök </vt:lpstr>
      <vt:lpstr>Korridorshäng</vt:lpstr>
      <vt:lpstr>Utvärdering &amp; uppföljning</vt:lpstr>
      <vt:lpstr>PowerPoint-presentation</vt:lpstr>
      <vt:lpstr>Stödverksamheten Kärleken är fri</vt:lpstr>
      <vt:lpstr>Vad är stödchatten Kärleken är fri? </vt:lpstr>
      <vt:lpstr>  </vt:lpstr>
      <vt:lpstr>Resurser som behövs för KÄF</vt:lpstr>
      <vt:lpstr>Hur mycket tid?</vt:lpstr>
      <vt:lpstr>www.karlekenarfri.se</vt:lpstr>
      <vt:lpstr>Du kan möjliggöra att barn känner till  sina rättigheter </vt:lpstr>
      <vt:lpstr>PowerPoint-presentation</vt:lpstr>
      <vt:lpstr>Tack! </vt:lpstr>
    </vt:vector>
  </TitlesOfParts>
  <Company>Rädda Barnen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Sundvall-Taavo, Maria</dc:creator>
  <cp:lastModifiedBy>Westman, Emma</cp:lastModifiedBy>
  <cp:revision>6</cp:revision>
  <cp:lastPrinted>2021-01-21T07:18:52Z</cp:lastPrinted>
  <dcterms:created xsi:type="dcterms:W3CDTF">2019-05-09T09:12:44Z</dcterms:created>
  <dcterms:modified xsi:type="dcterms:W3CDTF">2024-09-02T11:54:07Z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0x0101009FFB72140DCBD44EBC9EED83250ECA6A</vt:lpwstr>
  </property>
  <property fmtid="{D5CDD505-2E9C-101B-9397-08002B2CF9AE}" pid="3" name="_AdHocReviewCycleID">
    <vt:i4>-454362605</vt:i4>
  </property>
  <property fmtid="{D5CDD505-2E9C-101B-9397-08002B2CF9AE}" pid="4" name="_NewReviewCycle">
    <vt:lpwstr/>
  </property>
  <property fmtid="{D5CDD505-2E9C-101B-9397-08002B2CF9AE}" pid="5" name="_EmailSubject">
    <vt:lpwstr>Tips på material till utskicket</vt:lpwstr>
  </property>
  <property fmtid="{D5CDD505-2E9C-101B-9397-08002B2CF9AE}" pid="6" name="_AuthorEmail">
    <vt:lpwstr>Maria.Sundvall-Taavo@rb.se</vt:lpwstr>
  </property>
  <property fmtid="{D5CDD505-2E9C-101B-9397-08002B2CF9AE}" pid="7" name="_AuthorEmailDisplayName">
    <vt:lpwstr>Sundvall-Taavo, Maria</vt:lpwstr>
  </property>
  <property fmtid="{D5CDD505-2E9C-101B-9397-08002B2CF9AE}" pid="8" name="MediaServiceImageTags">
    <vt:lpwstr/>
  </property>
</Properties>
</file>