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300" r:id="rId6"/>
    <p:sldId id="266" r:id="rId7"/>
    <p:sldId id="267" r:id="rId8"/>
    <p:sldId id="301" r:id="rId9"/>
    <p:sldId id="302" r:id="rId10"/>
    <p:sldId id="504" r:id="rId11"/>
    <p:sldId id="303" r:id="rId12"/>
    <p:sldId id="505" r:id="rId13"/>
  </p:sldIdLst>
  <p:sldSz cx="12192000" cy="6858000"/>
  <p:notesSz cx="6858000" cy="9144000"/>
  <p:defaultTextStyle>
    <a:defPPr>
      <a:defRPr lang="en-U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06E02-7771-0648-F436-374B8404E8A2}" v="1" dt="2025-02-13T08:58:25.672"/>
    <p1510:client id="{E93CDB45-6CA1-4061-A03C-A087213C3652}" v="17" dt="2025-02-13T08:52:59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188" autoAdjust="0"/>
  </p:normalViewPr>
  <p:slideViewPr>
    <p:cSldViewPr snapToGrid="0">
      <p:cViewPr varScale="1">
        <p:scale>
          <a:sx n="44" d="100"/>
          <a:sy n="44" d="100"/>
        </p:scale>
        <p:origin x="1524" y="4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14" Type="http://schemas.openxmlformats.org/officeDocument/2006/relationships/notesMaster" Target="notesMasters/notesMaster1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C5FF01-0D94-45B5-A6AA-51FA22C2D7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E48C1-6ABD-41A7-94C6-4068055F5D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BEB0D-DCF5-4FA8-AF0D-9BEE183CA743}" type="datetime1">
              <a:rPr lang="LID4096" smtClean="0"/>
              <a:t>03/24/2025</a:t>
            </a:fld>
            <a:endParaRPr lang="en-U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394F4-9201-492F-B8CE-18E39EC1BF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ED2BF-2B65-42C4-97F8-F99B793B9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F2DD2-20A7-4DD7-8E44-09CE7E29F5C4}" type="slidenum">
              <a:rPr lang="en-UK" smtClean="0"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11721891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4:03:25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24575,'0'24'0,"0"-1"0,-2 0 0,-1 0 0,-8 34 0,2-18 0,2-1 0,1 2 0,0 39 0,6 122 0,2-100 0,-1 889-1365,-1-953-5461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5:59.718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132 1,'0'1240,"3"-1190,15 90,1 2,-11-7,-12 146,0-243,-13 53,9-55,-6 59,9-47,-3 0,-17 60,-3 15,4-8,10-54,3 0,-6 105,19 216,-2-345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6:02.226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3484,'0'-2260,"2"2200,18-91,1-25,-18-278,-6 235,4 92,-1 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6:04.378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 1,'-1'10,"0"1,-1-1,0 1,-1-1,-6 16,-7 28,8 6,4 1,3 92,2-79,2-20,17 92,2 32,-19 375,-5-279,2 1512,-2-1748,-2-1,-12 56,4-27,6-29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6:07.573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 3517,'0'-1206,"-2"1171,-1 1,-10-44,-3-21,4-467,14 359,-2-1040,0 1202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6:11.338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 3628,'-6'-8,"1"1,-1-1,2 0,-1 0,1-1,0 1,1-1,0 0,0 0,-2-13,4 15,-24-101,-19-200,31-120,15-100,-2 333,2 155,12-68,-4 38,25-138,-10 62,-8 55,7-54,-3-14,1-4,-17-308,-7 261,2 194,-1 1,-1 0,0 0,-1 0,-6-19,-1 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6:13.590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0,'0'8,"1"0,0 0,0 0,1 0,0 0,0 0,1-1,4 8,5 8,17 26,-17-31,0 2,13 30,5 39,-3 2,-4 0,12 104,28 240,-50-307,-8 229,-8-198,3 81,2-213,1-1,2 0,0 0,1 0,12 28,10 42,-19-49,-2 0,1 63,-10 97,-1-79,3 451,0-533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6:16.632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0,'-1'79,"0"-2,3-1,15 107,12 2,25 115,-2-70,-42-168,4 110,-15-95,0-39,1 0,2 0,12 68,-4-58,-3 0,3 65,-10 97,-1-114,0 709,1-759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6:19.193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0,'3'4,"0"0,-1 0,1 0,-1 0,0 0,-1 0,1 1,-1-1,0 0,1 8,3 6,14 61,-4 1,-2 0,-5 1,-2 111,-6-140,2 1,11 74,31 157,-32-203,3 116,-16 84,-1-118,2 1723,0-1850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6:21.198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0,'0'549,"4"-479,3 0,16 71,-22-134,18 83,7 39,41 199,-40-189,-10-49,-6-33,-3 0,1 74,-7-113,1 1,0-1,1 0,1 0,1-1,10 23,-7-18,0 1,9 47,-9 12,-4 1,-7 100,-1-72,3-41,1-3,-3 0,-15 92,5-88,4 0,0 76,8-109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6:23.403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1,'0'669,"1"-621,3-1,11 55,28 92,-27-130,14 52,19 92,-27-105,-10-54,9 78,0 40,-9-94,2 89,-14 203,-2-153,4-174,2 0,11 50,4 33,-13 118,-6-201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4:03:38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0 24575,'5'4'0,"0"0"0,1 0 0,0 0 0,0-1 0,0 0 0,10 3 0,11 6 0,21 11 0,84 26 0,-90-35 0,0 1 0,-1 3 0,39 22 0,-50-24 0,0-1 0,59 21 0,-75-31 0,-1 1 0,0 1 0,0 0 0,22 17 0,45 43 0,-44-35 0,18 19 0,-40-37 0,1 1 0,0-2 0,1 0 0,0 0 0,1-2 0,29 16 0,25-2 0,-43-16 0,-2 1 0,47 24 0,-61-26 0,0 2 0,0-1 0,-1 2 0,0-1 0,12 17 0,-7-9 0,24 22 0,-22-26 0,1 0 0,1-1 0,34 17 0,70 24 0,-18-9 0,3 18 0,-92-52 0,-17-11 0,0 0 0,0 0 0,0 0 0,0 1 0,1-1 0,-1 0 0,0 0 0,0 0 0,0 0 0,0 1 0,0-1 0,0 0 0,0 0 0,0 0 0,-1 1 0,1-1 0,0 0 0,0 0 0,0 0 0,0 0 0,0 1 0,0-1 0,0 0 0,0 0 0,0 0 0,0 0 0,-1 1 0,1-1 0,0 0 0,0 0 0,0 0 0,0 0 0,0 0 0,-1 0 0,1 0 0,0 0 0,0 1 0,0-1 0,0 0 0,-1 0 0,1 0 0,0 0 0,0 0 0,0 0 0,-1 0 0,-34 4 0,-197-6 0,77 0 0,121 0 0,1-1 0,-1-3 0,1 0 0,-58-20 0,4 1 0,51 18 0,-1 2 0,0 2 0,-59 1 0,49 2 0,-69-9 0,13-7 0,-153-5 0,188 21 0,8 1 0,0-2 0,-83-14 0,-45-11-1365,150 24-5461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6:25.578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263 3220,'-3'-69,"-4"0,-21-94,2 17,4-130,22-2,1 148,-4 80,-16-96,9 90,-3-72,12 100,-2 0,0 0,-2 1,-1 0,-1 0,-17-43,-30-67,47 114,1-1,0 0,2 0,-2-41,6-104,2 90,0-414,0 453,2 0,10-49,5-35,-14 24,-4 57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6:27.801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3220,'0'-3177,"0"3135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6:30.521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 3113,'0'-7,"-1"0,0 1,0-1,-5-12,-2-13,-6-66,-2-128,17-108,1 150,16-298,9-197,-28-307,1 940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6:33.153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3297,'1'-24,"2"-1,1 1,1 0,1 1,13-34,9-37,-19 44,-1-1,1-69,-10-103,-2 107,1-1211,3 726,-2 575,-2 1,-1-1,-8-30,4 23,-3-37,8 39,1-4,-3 0,-9-39,7 43,3 15,0 0,-9-23,0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6:36.827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0,'0'3318,"0"-3282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6:48.434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91 0,'-2'32,"-1"-1,-13 55,-3 29,13 321,8-258,-2 579,2-705,17 89,-1-5,-11 287,-9-250,3-69,1-24,-13 128,-22 54,12-166,13-64,-7 57,10 185,6-197,-1-34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6:51.941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 1,'-1'15,"-1"1,0 0,-1 0,-7 18,-6 36,6 43,8 180,4-163,-4 86,5 188,18-204,-3-46,3 16,3 42,-24-38,2 44,1-194,2-1,1 1,0-1,12 26,12 46,-21-49,-2 1,0 62,-9 97,-1-77,3 400,0-483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6:54.911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0,'1'21,"2"0,0 0,10 36,-6-30,6 43,-6 331,-10-232,3 725,2-851,2 1,11 46,4 31,2-4,-13-79,6 49,-9 315,-8-225,3 598,0-737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4:03:43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84 24575,'0'-7'0,"-7"-3"0,-10 1 0,-10 2 0,1-6 0,-4 0 0,-3 2 0,-4 3 0,5 2-8191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5:44.822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 0,'0'514,"-3"-441,-15 83,-1 16,13 423,8-334,-2 1631,0-1855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5:48.351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129 0,'-4'5,"1"0,0 0,0 0,0 0,0 1,1-1,-4 12,0-1,-6 21,1 1,1 0,3 0,-6 77,11 163,4-164,-1 401,-4-463,-15 89,-2 16,17 262,5-216,-2 1111,0-1274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5:51.157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263 0,'-2'0,"0"1,1-1,-1 1,1-1,-1 1,1 0,0-1,-1 1,1 0,0 0,0 0,-1 0,1 0,0 0,0 0,0 1,0-1,0 0,0 1,1-1,-1 0,0 1,1-1,-1 1,1-1,-1 4,-9 45,10-45,-7 90,7 127,2-102,0 9,-5 198,-39-22,9-103,21-128,-27 86,23-100,-7 32,-18 140,34-156,3 0,7 79,0-131,0 0,2 0,1 0,1 0,1-1,1 0,1-1,16 27,-10-18,-1 0,-2 2,-1 0,-2 0,-1 1,7 48,-8 10,-7 173,-4-125,3 55,0-156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5:53.601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1,'0'834,"4"-763,13 85,3 31,-17 355,-5-282,2 1437,0-1659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5:55.604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 0,'15'173,"-4"-72,-2 8,18 179,-1 338,-26 87,-3-656,-13 77,0-11,6 33,-9 87,5-111,-14 108,13-96,6 236,9-347,0 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2T14:05:57.658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173 0,'0'1588,"-20"-1281,6-149,-9 70,-3 45,3-27,-3 70,26-270,-2 0,-11 61,2-39,-3 101,14 69,1-134,-1-58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64A73-71B3-4B38-B7DE-210C724A0AED}" type="datetime1">
              <a:rPr lang="LID4096" smtClean="0"/>
              <a:t>03/24/2025</a:t>
            </a:fld>
            <a:endParaRPr lang="en-U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K"/>
              <a:t>Click to edit Master text styles</a:t>
            </a:r>
          </a:p>
          <a:p>
            <a:pPr lvl="1"/>
            <a:r>
              <a:rPr lang="en-UK"/>
              <a:t>Second level</a:t>
            </a:r>
          </a:p>
          <a:p>
            <a:pPr lvl="2"/>
            <a:r>
              <a:rPr lang="en-UK"/>
              <a:t>Third level</a:t>
            </a:r>
          </a:p>
          <a:p>
            <a:pPr lvl="3"/>
            <a:r>
              <a:rPr lang="en-UK"/>
              <a:t>Fourth level</a:t>
            </a:r>
          </a:p>
          <a:p>
            <a:pPr lvl="4"/>
            <a:r>
              <a:rPr lang="en-UK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3DF67-57A7-4E60-B412-2E26C2D4287B}" type="slidenum">
              <a:rPr lang="en-UK" smtClean="0"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929256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 den här presentationen går vi igenom vad en barnvänlig plats är och vad syftet är med att driva en barnvänlig plats.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0164A73-71B3-4B38-B7DE-210C724A0AED}" type="datetime1">
              <a:rPr lang="LID4096" smtClean="0"/>
              <a:t>03/24/2025</a:t>
            </a:fld>
            <a:endParaRPr lang="en-UK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DF67-57A7-4E60-B412-2E26C2D4287B}" type="slidenum">
              <a:rPr lang="en-UK" smtClean="0"/>
              <a:t>1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98881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0164A73-71B3-4B38-B7DE-210C724A0AED}" type="datetime1">
              <a:rPr lang="LID4096" smtClean="0"/>
              <a:t>03/24/2025</a:t>
            </a:fld>
            <a:endParaRPr lang="en-UK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DF67-57A7-4E60-B412-2E26C2D4287B}" type="slidenum">
              <a:rPr lang="en-UK" smtClean="0"/>
              <a:t>3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855609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0164A73-71B3-4B38-B7DE-210C724A0AED}" type="datetime1">
              <a:rPr lang="LID4096" smtClean="0"/>
              <a:t>03/24/2025</a:t>
            </a:fld>
            <a:endParaRPr lang="en-UK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DF67-57A7-4E60-B412-2E26C2D4287B}" type="slidenum">
              <a:rPr lang="en-UK" smtClean="0"/>
              <a:t>5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89221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Grunden är förutsättningarna. </a:t>
            </a:r>
            <a:r>
              <a:rPr lang="sv-SE" sz="1200" dirty="0">
                <a:latin typeface="Lato" panose="020F0502020204030203" pitchFamily="34" charset="0"/>
              </a:rPr>
              <a:t>För att en barnvänlig plats verkligen ska ge ett bra stöd måste den vara:</a:t>
            </a:r>
            <a:endParaRPr lang="sv-SE" sz="1200" b="1" i="1" dirty="0">
              <a:latin typeface="Lato" panose="020F0502020204030203" pitchFamily="34" charset="0"/>
            </a:endParaRPr>
          </a:p>
          <a:p>
            <a:r>
              <a:rPr lang="sv-SE" dirty="0"/>
              <a:t> Oavsett vad vi gör behöver vi fundera över och aktivt arbete med vad dessa delar betyder för oss?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FFF08-BA74-3E4E-B67B-CFCBDE5D98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9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BDF8-3294-F243-8E02-B6435E5E5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8413"/>
            <a:ext cx="9144000" cy="224155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F2B1C-7582-114C-B870-5C836A680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K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006A92-8224-65D5-A67B-D7D7B290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444-0CD7-4263-9F30-938D9711D762}" type="datetime1">
              <a:rPr lang="sv-SE" smtClean="0"/>
              <a:t>2025-03-24</a:t>
            </a:fld>
            <a:endParaRPr lang="en-UK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51FB78-34C1-EE06-E26C-F903DFE9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Varje dag gör vi världen lite bättre för barn.</a:t>
            </a:r>
            <a:endParaRPr lang="en-UK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07808F-9FA4-9F6B-D8ED-9CFF8BF6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23708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C0FC662E-5766-3987-B567-276D1CE51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49907" y="6349706"/>
            <a:ext cx="1431763" cy="4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5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A29B1-FF2C-5D44-9076-0C2ECB267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2C061-2248-9248-9E14-C827AD0EA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8B412C-FF15-0145-9A45-54D2DADA8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5400000">
            <a:off x="-439372" y="5614935"/>
            <a:ext cx="1539875" cy="3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3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86D15-51D2-A24C-B04F-939835159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9425" y="576470"/>
            <a:ext cx="11233150" cy="560049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4162578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172308"/>
          </a:xfrm>
          <a:prstGeom prst="rect">
            <a:avLst/>
          </a:prstGeom>
          <a:gradFill flip="none" rotWithShape="1">
            <a:gsLst>
              <a:gs pos="40000">
                <a:schemeClr val="bg2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208411" y="149795"/>
            <a:ext cx="11766495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B2D9FBB2-AF4B-ADC3-FEAE-F5D8D0E48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732" y="289840"/>
            <a:ext cx="1675509" cy="413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99" y="866776"/>
            <a:ext cx="11174759" cy="1197787"/>
          </a:xfrm>
        </p:spPr>
        <p:txBody>
          <a:bodyPr anchor="t">
            <a:normAutofit/>
          </a:bodyPr>
          <a:lstStyle>
            <a:lvl1pPr>
              <a:lnSpc>
                <a:spcPct val="95000"/>
              </a:lnSpc>
              <a:defRPr sz="4800" b="0" i="0" cap="none">
                <a:latin typeface="Oswald Medium" pitchFamily="2" charset="0"/>
                <a:cs typeface="Oswald Medium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01085" y="2213628"/>
            <a:ext cx="11772900" cy="44942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>
          <a:xfrm>
            <a:off x="9631534" y="344651"/>
            <a:ext cx="2108425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sv-SE"/>
              <a:t>26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5CB6B-B954-8D4C-A951-369C766E6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6A816-062C-43A9-9196-6111219B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K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7A2149-42B2-ABD1-DCE7-EF150FA5B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4A28-1971-4624-8B1B-676B387347F7}" type="datetime1">
              <a:rPr lang="sv-SE" smtClean="0"/>
              <a:t>2025-03-24</a:t>
            </a:fld>
            <a:endParaRPr lang="en-UK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6C876F-838D-EC8F-2C54-252C07A8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Varje dag gör vi världen lite bättre för barn.</a:t>
            </a:r>
            <a:endParaRPr lang="en-UK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DD810-B813-6A4A-F642-17894DD3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617742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507C89-5F1B-9D47-9498-3C7F4510D874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23481-21D1-8E46-828B-4243BA124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86036-21EF-4A07-A6CE-792BE934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K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283D99-B745-688D-7639-7C9D20C5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0E8D-A763-4D7D-939E-84981194A130}" type="datetime1">
              <a:rPr lang="sv-SE" smtClean="0"/>
              <a:t>2025-03-24</a:t>
            </a:fld>
            <a:endParaRPr lang="en-UK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9055B7-0423-2822-88EC-3E5E8171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Varje dag gör vi världen lite bättre för barn.</a:t>
            </a:r>
            <a:endParaRPr lang="en-UK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C1150C-52F3-83D1-2406-250FC05D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414508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BC083B-0971-EE44-8965-5C1B1EAA73A2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A57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C165-D8C6-2C4D-87D0-E01DC0039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69DD1-EE61-4EBD-99D0-03078588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K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0494A5-5071-613A-F185-BB758E99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8652-B9AF-42B1-B9DF-84890D6B36DF}" type="datetime1">
              <a:rPr lang="sv-SE" smtClean="0"/>
              <a:t>2025-03-24</a:t>
            </a:fld>
            <a:endParaRPr lang="en-UK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942E38-2138-2C34-C891-B644B4B1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Varje dag gör vi världen lite bättre för barn.</a:t>
            </a:r>
            <a:endParaRPr lang="en-UK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E47A2E-309D-6E43-D026-B4134789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6711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A1ED10-E662-2740-A36A-71074A6507B1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D6C7-3B5C-BB42-9770-788A3893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D9912-D5BE-49AD-A7AB-3DC8A9B0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K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97099A-4EF8-D112-FBF8-76BBEE374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AF95-9288-4022-B96A-74BD1FF157FB}" type="datetime1">
              <a:rPr lang="sv-SE" smtClean="0"/>
              <a:t>2025-03-24</a:t>
            </a:fld>
            <a:endParaRPr lang="en-UK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A82478-A06D-E705-7081-1C39C7C9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Varje dag gör vi världen lite bättre för barn.</a:t>
            </a:r>
            <a:endParaRPr lang="en-UK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34D6C2-EA05-7152-6ABE-B2BC14C9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410562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4226F4-18C7-4D48-8BBF-042243518ECB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71C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888EF-8511-8447-84C9-54FE5B1BC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AA1C7-A8C7-4EE0-83BE-36035D84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K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C0AE6D-61CF-C1C3-8EB2-5109426A4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8F67-1A77-44BD-9230-973E215D3669}" type="datetime1">
              <a:rPr lang="sv-SE" smtClean="0"/>
              <a:t>2025-03-24</a:t>
            </a:fld>
            <a:endParaRPr lang="en-UK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C0D0F3-949B-B8EA-DDF7-6E4C90E5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Varje dag gör vi världen lite bättre för barn.</a:t>
            </a:r>
            <a:endParaRPr lang="en-UK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EA7938-E8F7-4765-1E3E-46CC3375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55199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830938-9E79-4F9C-AB82-F47C6100B0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425" y="257175"/>
            <a:ext cx="11501438" cy="60515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9D8F49B-F7EC-1E90-FD39-27BEEF0110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7CF3D01-B940-4FD1-BFC8-C87F1D0681B8}" type="datetime1">
              <a:rPr lang="sv-SE" smtClean="0"/>
              <a:t>2025-03-24</a:t>
            </a:fld>
            <a:endParaRPr lang="en-UK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D010ACD-7185-81EF-185D-2EEEF7D6088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Varje dag gör vi världen lite bättre för barn.</a:t>
            </a:r>
            <a:endParaRPr lang="en-UK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9CF382-FEA4-69D1-8BD5-421AB7B704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400672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ve the Childr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1B573-4064-4E6C-AB4B-578B45CB4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4196" y="2204357"/>
            <a:ext cx="6496524" cy="2000638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4887711-FA48-FC94-E31C-3BFC0863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FB729-AA12-4ACC-8930-CFA9D2A72AB7}" type="datetime1">
              <a:rPr lang="sv-SE" smtClean="0"/>
              <a:t>2025-03-24</a:t>
            </a:fld>
            <a:endParaRPr lang="en-UK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7E5F012-C191-CC22-28FF-B934292B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Varje dag gör vi världen lite bättre för barn.</a:t>
            </a:r>
            <a:endParaRPr lang="en-UK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44BFF11-A334-8939-0324-0E61D630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1414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B3A9DF24-DAC3-2CF9-E9C2-3BFD5E4624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49907" y="6349706"/>
            <a:ext cx="1431763" cy="4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10349907" y="6349706"/>
            <a:ext cx="1431763" cy="44091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3B62D-B5F3-43D5-AF61-262F4EDB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" y="640184"/>
            <a:ext cx="9528048" cy="90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A019-0712-4C58-B69B-2E930E508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816" y="1673351"/>
            <a:ext cx="9528048" cy="463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90B4C-104C-4581-BE11-4D52BE864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" y="6458740"/>
            <a:ext cx="171673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4CAED83-AD50-4566-9BDE-9C7898E2A617}" type="datetime1">
              <a:rPr lang="sv-SE" smtClean="0"/>
              <a:t>2025-03-24</a:t>
            </a:fld>
            <a:endParaRPr lang="en-U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5E446-7590-4BB6-A46F-9F2099285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0549" y="6458740"/>
            <a:ext cx="7130902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Varje dag gör vi världen lite bättre för barn.</a:t>
            </a:r>
            <a:endParaRPr lang="en-U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1451" y="6458740"/>
            <a:ext cx="640589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74664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  <p:sldLayoutId id="2147483653" r:id="rId6"/>
    <p:sldLayoutId id="2147483660" r:id="rId7"/>
    <p:sldLayoutId id="2147483654" r:id="rId8"/>
    <p:sldLayoutId id="2147483655" r:id="rId9"/>
    <p:sldLayoutId id="2147483656" r:id="rId10"/>
    <p:sldLayoutId id="2147483659" r:id="rId11"/>
    <p:sldLayoutId id="2147483658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6858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49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302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506" userDrawn="1">
          <p15:clr>
            <a:srgbClr val="F26B43"/>
          </p15:clr>
        </p15:guide>
        <p15:guide id="8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1gqiJb7ctc?feature=oembe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3.png"/><Relationship Id="rId42" Type="http://schemas.openxmlformats.org/officeDocument/2006/relationships/image" Target="../media/image27.png"/><Relationship Id="rId47" Type="http://schemas.openxmlformats.org/officeDocument/2006/relationships/customXml" Target="../ink/ink23.xml"/><Relationship Id="rId50" Type="http://schemas.openxmlformats.org/officeDocument/2006/relationships/image" Target="../media/image31.png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37" Type="http://schemas.openxmlformats.org/officeDocument/2006/relationships/customXml" Target="../ink/ink18.xml"/><Relationship Id="rId40" Type="http://schemas.openxmlformats.org/officeDocument/2006/relationships/image" Target="../media/image26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" Type="http://schemas.openxmlformats.org/officeDocument/2006/relationships/customXml" Target="../ink/ink2.xml"/><Relationship Id="rId10" Type="http://schemas.openxmlformats.org/officeDocument/2006/relationships/image" Target="../media/image11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8.png"/><Relationship Id="rId52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customXml" Target="../ink/ink13.xml"/><Relationship Id="rId30" Type="http://schemas.openxmlformats.org/officeDocument/2006/relationships/image" Target="../media/image21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0.png"/><Relationship Id="rId56" Type="http://schemas.openxmlformats.org/officeDocument/2006/relationships/image" Target="../media/image34.png"/><Relationship Id="rId8" Type="http://schemas.openxmlformats.org/officeDocument/2006/relationships/image" Target="../media/image10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5.png"/><Relationship Id="rId46" Type="http://schemas.openxmlformats.org/officeDocument/2006/relationships/image" Target="../media/image29.png"/><Relationship Id="rId20" Type="http://schemas.openxmlformats.org/officeDocument/2006/relationships/image" Target="../media/image16.png"/><Relationship Id="rId41" Type="http://schemas.openxmlformats.org/officeDocument/2006/relationships/customXml" Target="../ink/ink20.xml"/><Relationship Id="rId54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0.png"/><Relationship Id="rId36" Type="http://schemas.openxmlformats.org/officeDocument/2006/relationships/image" Target="../media/image24.png"/><Relationship Id="rId49" Type="http://schemas.openxmlformats.org/officeDocument/2006/relationships/customXml" Target="../ink/ink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B25802-FC39-BC49-92F3-6F6EC2C4DE5A}"/>
              </a:ext>
            </a:extLst>
          </p:cNvPr>
          <p:cNvSpPr txBox="1">
            <a:spLocks/>
          </p:cNvSpPr>
          <p:nvPr/>
        </p:nvSpPr>
        <p:spPr>
          <a:xfrm>
            <a:off x="515938" y="3937222"/>
            <a:ext cx="11233150" cy="903288"/>
          </a:xfrm>
          <a:prstGeom prst="rect">
            <a:avLst/>
          </a:prstGeom>
          <a:noFill/>
        </p:spPr>
        <p:txBody>
          <a:bodyPr tIns="7200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swald Medium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sv-SE" sz="6000" dirty="0">
                <a:solidFill>
                  <a:schemeClr val="bg1"/>
                </a:solidFill>
              </a:rPr>
              <a:t>Barnvänlig plats</a:t>
            </a:r>
            <a:endParaRPr lang="en-UK" sz="6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C31DA-F392-457D-82A9-17F28C66B4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33851" y="1926773"/>
            <a:ext cx="3796835" cy="11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0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C55A8-8D5F-9A44-A251-7381460D0CA8}"/>
              </a:ext>
            </a:extLst>
          </p:cNvPr>
          <p:cNvSpPr txBox="1"/>
          <p:nvPr/>
        </p:nvSpPr>
        <p:spPr>
          <a:xfrm>
            <a:off x="6092757" y="6581001"/>
            <a:ext cx="4704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Content Hub: </a:t>
            </a:r>
            <a:r>
              <a:rPr lang="sv-SE" sz="1200">
                <a:solidFill>
                  <a:schemeClr val="bg1"/>
                </a:solidFill>
              </a:rPr>
              <a:t>CH1304412 </a:t>
            </a:r>
            <a:endParaRPr lang="sv-SE" sz="12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6D398-7930-43E5-B54C-621E4A76C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723" y="2164870"/>
            <a:ext cx="9523556" cy="4476750"/>
          </a:xfrm>
        </p:spPr>
        <p:txBody>
          <a:bodyPr/>
          <a:lstStyle/>
          <a:p>
            <a:pPr algn="ctr"/>
            <a:r>
              <a:rPr lang="sv-SE" b="1" dirty="0"/>
              <a:t>Barn som är eller varit med om svåra händelser ska erbjudas en paus från det som tynger dem och ges möjlighet till återhämtning genom lek och engagemang.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C7B651-2555-A11C-34AF-E572DEC17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CB1F-F496-4C5F-B755-E16D05FB6F35}" type="datetime1">
              <a:rPr lang="sv-SE" smtClean="0"/>
              <a:t>2025-03-24</a:t>
            </a:fld>
            <a:endParaRPr lang="en-UK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E5FA94C-44F1-EBEB-9D53-32F9BDB8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Varje dag gör vi världen lite bättre för barn.</a:t>
            </a:r>
            <a:endParaRPr lang="en-UK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70C4429-E680-0193-BA47-0086879A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3B3B-BFB3-42E3-B409-FAAF558C2ACC}" type="slidenum">
              <a:rPr lang="en-UK" smtClean="0"/>
              <a:pPr/>
              <a:t>2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20455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D2789-7F09-C44E-A521-92E0AF25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6" y="911493"/>
            <a:ext cx="5531010" cy="4476750"/>
          </a:xfrm>
        </p:spPr>
        <p:txBody>
          <a:bodyPr>
            <a:normAutofit fontScale="70000" lnSpcReduction="20000"/>
          </a:bodyPr>
          <a:lstStyle/>
          <a:p>
            <a:pPr marL="0" lvl="1" indent="0">
              <a:buNone/>
            </a:pPr>
            <a:r>
              <a:rPr lang="sv-SE" sz="2900" b="1" dirty="0"/>
              <a:t>Rädda Barnens barnvänliga platser</a:t>
            </a:r>
          </a:p>
          <a:p>
            <a:pPr lvl="1"/>
            <a:r>
              <a:rPr lang="sv-SE" dirty="0"/>
              <a:t>ökar barns tillgång till en trygg plats​</a:t>
            </a:r>
          </a:p>
          <a:p>
            <a:pPr lvl="1"/>
            <a:r>
              <a:rPr lang="sv-SE" dirty="0"/>
              <a:t>ger barn möjlighet till lek i roliga och stimulerande miljöer</a:t>
            </a:r>
          </a:p>
          <a:p>
            <a:pPr marL="0" lvl="1" indent="0">
              <a:buNone/>
            </a:pPr>
            <a:endParaRPr lang="sv-SE" dirty="0"/>
          </a:p>
          <a:p>
            <a:pPr marL="0" lvl="1" indent="0">
              <a:buNone/>
            </a:pPr>
            <a:r>
              <a:rPr lang="sv-SE" sz="2900" b="1" dirty="0"/>
              <a:t>På vissa platser med rätt förutsättningar vill Rädda Barnen också:​</a:t>
            </a:r>
          </a:p>
          <a:p>
            <a:pPr lvl="1"/>
            <a:r>
              <a:rPr lang="sv-SE" dirty="0"/>
              <a:t>möta barn mer återkommande​</a:t>
            </a:r>
          </a:p>
          <a:p>
            <a:pPr lvl="1"/>
            <a:r>
              <a:rPr lang="sv-SE" dirty="0"/>
              <a:t>göra aktiviteter som stärker skyddsfaktorer för psykisk hälsa​</a:t>
            </a:r>
          </a:p>
          <a:p>
            <a:pPr lvl="1"/>
            <a:r>
              <a:rPr lang="sv-SE" dirty="0"/>
              <a:t>ge deltagare mer inflytande över platsen</a:t>
            </a:r>
            <a:br>
              <a:rPr lang="sv-SE" dirty="0"/>
            </a:br>
            <a:endParaRPr lang="sv-SE" dirty="0"/>
          </a:p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CDD31F0-0020-C391-E568-4C9DEEA5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1FDC-E9BC-4C91-80F4-0C590231563B}" type="datetime1">
              <a:rPr lang="sv-SE" smtClean="0"/>
              <a:t>2025-03-24</a:t>
            </a:fld>
            <a:endParaRPr lang="en-UK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C1AAFD-C84F-2E47-D9E4-079B5654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Varje dag gör vi världen lite bättre för barn.</a:t>
            </a:r>
            <a:endParaRPr lang="en-UK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27CF7E-7C8D-1B62-B663-FFD6001E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3B3B-BFB3-42E3-B409-FAAF558C2ACC}" type="slidenum">
              <a:rPr lang="en-UK" smtClean="0"/>
              <a:pPr/>
              <a:t>3</a:t>
            </a:fld>
            <a:endParaRPr lang="en-U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79E83A-C004-3A3E-1B17-425F63042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0" y="911493"/>
            <a:ext cx="5251471" cy="420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99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5DF7CC8-0747-BA58-DB80-6C6955ED9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595" y="1733477"/>
            <a:ext cx="10803861" cy="4476750"/>
          </a:xfrm>
        </p:spPr>
        <p:txBody>
          <a:bodyPr>
            <a:normAutofit fontScale="92500"/>
          </a:bodyPr>
          <a:lstStyle/>
          <a:p>
            <a:r>
              <a:rPr lang="sv-SE" b="1" dirty="0"/>
              <a:t>Några av rättigheterna som är i fokus på våra barnvänliga platser:</a:t>
            </a:r>
          </a:p>
          <a:p>
            <a:endParaRPr lang="sv-SE" dirty="0"/>
          </a:p>
          <a:p>
            <a:r>
              <a:rPr lang="sv-SE" sz="2200" dirty="0"/>
              <a:t>Artikel 2: Alla barn är lika mycket värda och har samma rättigheter. Ingen får diskrimineras.​</a:t>
            </a:r>
          </a:p>
          <a:p>
            <a:r>
              <a:rPr lang="sv-SE" sz="2200" dirty="0"/>
              <a:t>Artikel 3: Vid alla beslut som rör barn ska i första hand beaktas vad som bedöms vara barnets bästa.​</a:t>
            </a:r>
          </a:p>
          <a:p>
            <a:r>
              <a:rPr lang="sv-SE" sz="2200" b="1" dirty="0"/>
              <a:t>Artikel 6: Rätt till liv, utveckling och överlevnad​</a:t>
            </a:r>
          </a:p>
          <a:p>
            <a:r>
              <a:rPr lang="sv-SE" sz="2200" dirty="0"/>
              <a:t>Artikel 12: Barns rätt till inflytande ​</a:t>
            </a:r>
          </a:p>
          <a:p>
            <a:r>
              <a:rPr lang="sv-SE" sz="2200" dirty="0"/>
              <a:t>Artikel 18: Föräldrars ansvar för barns utveckling och uppfostran enligt barnets bästa​</a:t>
            </a:r>
          </a:p>
          <a:p>
            <a:r>
              <a:rPr lang="sv-SE" sz="2200" dirty="0"/>
              <a:t>Artikel 19: Frihet från våld ​</a:t>
            </a:r>
          </a:p>
          <a:p>
            <a:r>
              <a:rPr lang="sv-SE" sz="2200" dirty="0"/>
              <a:t>Artikel 24: Barns rätt till bästa möjliga uppnåeliga hälsa​</a:t>
            </a:r>
          </a:p>
          <a:p>
            <a:r>
              <a:rPr lang="sv-SE" sz="2200" b="1" dirty="0"/>
              <a:t>Artikel 31: Barn har rätt till lek, vila och fritid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29273BB-D2D3-67B2-8438-69655553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Rättighetsperspektiv – alla våra barnvänliga platser bedrivs med barns rättigheter i fokus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9EE5CE-FFE7-F21C-8A0D-DAA042105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4A28-1971-4624-8B1B-676B387347F7}" type="datetime1">
              <a:rPr lang="sv-SE" smtClean="0"/>
              <a:t>2025-03-24</a:t>
            </a:fld>
            <a:endParaRPr lang="en-UK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449FC2-E51C-65FC-3F1C-0EE27150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Varje dag gör vi världen lite bättre för barn.</a:t>
            </a:r>
            <a:endParaRPr lang="en-UK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DC0483-B640-4225-2249-BAF31FE1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3B3B-BFB3-42E3-B409-FAAF558C2ACC}" type="slidenum">
              <a:rPr lang="en-UK" smtClean="0"/>
              <a:pPr/>
              <a:t>4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132696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media 6" title="Rädda Barnens barnvänliga plats Jägersbo i Malmö">
            <a:hlinkClick r:id="" action="ppaction://media"/>
            <a:extLst>
              <a:ext uri="{FF2B5EF4-FFF2-40B4-BE49-F238E27FC236}">
                <a16:creationId xmlns:a16="http://schemas.microsoft.com/office/drawing/2014/main" id="{2E062C13-EF34-09A4-60C8-97E162B4BE8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00811" y="1118716"/>
            <a:ext cx="8880934" cy="5017879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EB90F0D-16B4-EFCD-5103-436F94EB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04" y="358603"/>
            <a:ext cx="9528048" cy="905256"/>
          </a:xfrm>
        </p:spPr>
        <p:txBody>
          <a:bodyPr/>
          <a:lstStyle/>
          <a:p>
            <a:r>
              <a:rPr lang="sv-SE" dirty="0"/>
              <a:t>Barnvänlig plats </a:t>
            </a:r>
            <a:r>
              <a:rPr lang="sv-SE" dirty="0" err="1"/>
              <a:t>Jägersbo</a:t>
            </a:r>
            <a:r>
              <a:rPr lang="sv-SE" dirty="0"/>
              <a:t>, Malmö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6A7F6D-D3FF-5110-6A4C-76625092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4A28-1971-4624-8B1B-676B387347F7}" type="datetime1">
              <a:rPr lang="sv-SE" smtClean="0"/>
              <a:t>2025-03-24</a:t>
            </a:fld>
            <a:endParaRPr lang="en-UK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BA1E13-DEAA-58B6-B241-4B1025A8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Varje dag gör vi världen lite bättre för barn.</a:t>
            </a:r>
            <a:endParaRPr lang="en-UK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4F2B6-F877-4D3D-AD1D-1F093281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3B3B-BFB3-42E3-B409-FAAF558C2ACC}" type="slidenum">
              <a:rPr lang="en-UK" smtClean="0"/>
              <a:pPr/>
              <a:t>5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00828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CD08-0E36-8DE1-E8B1-A6A09E252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941" y="938114"/>
            <a:ext cx="11174759" cy="1197787"/>
          </a:xfrm>
        </p:spPr>
        <p:txBody>
          <a:bodyPr/>
          <a:lstStyle/>
          <a:p>
            <a:r>
              <a:rPr lang="en-US" sz="2800" dirty="0">
                <a:latin typeface="Oswald Medium"/>
              </a:rPr>
              <a:t>GRUNDEN FÖR BARNVÄNLIG PLATS</a:t>
            </a:r>
            <a:endParaRPr lang="en-US" sz="2800" dirty="0"/>
          </a:p>
        </p:txBody>
      </p:sp>
      <p:sp>
        <p:nvSpPr>
          <p:cNvPr id="5" name="Rektangel 9">
            <a:extLst>
              <a:ext uri="{FF2B5EF4-FFF2-40B4-BE49-F238E27FC236}">
                <a16:creationId xmlns:a16="http://schemas.microsoft.com/office/drawing/2014/main" id="{14AFE2B7-EA18-B2DE-7EEE-6B56BE7EF7BB}"/>
              </a:ext>
            </a:extLst>
          </p:cNvPr>
          <p:cNvSpPr/>
          <p:nvPr/>
        </p:nvSpPr>
        <p:spPr>
          <a:xfrm>
            <a:off x="287603" y="4609678"/>
            <a:ext cx="11178259" cy="20154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Trade Gothic LT Std Bold Cn"/>
            </a:endParaRP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B5D77BD5-35A2-6B89-F8D6-BAD2704FE4F4}"/>
              </a:ext>
            </a:extLst>
          </p:cNvPr>
          <p:cNvSpPr/>
          <p:nvPr/>
        </p:nvSpPr>
        <p:spPr>
          <a:xfrm>
            <a:off x="486941" y="5293500"/>
            <a:ext cx="2624790" cy="10763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Trade Gothic LT Std Bold Cn"/>
              </a:rPr>
              <a:t>TRYGG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Lato"/>
                <a:cs typeface="Trade Gothic LT Std Bold Cn"/>
              </a:rPr>
              <a:t> &amp; SÄKER     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 SemiBold" pitchFamily="2" charset="0"/>
              <a:ea typeface="+mn-ea"/>
              <a:cs typeface="Trade Gothic LT Std Bold Cn"/>
            </a:endParaRP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00B132D8-A05E-17DA-77D8-62A1B4217943}"/>
              </a:ext>
            </a:extLst>
          </p:cNvPr>
          <p:cNvSpPr/>
          <p:nvPr/>
        </p:nvSpPr>
        <p:spPr>
          <a:xfrm>
            <a:off x="3413161" y="5287468"/>
            <a:ext cx="2347733" cy="10824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Lato"/>
                <a:cs typeface="Trade Gothic LT Std Bold Cn"/>
              </a:rPr>
              <a:t> 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Lato"/>
                <a:cs typeface="Trade Gothic LT Std Bold Cn"/>
              </a:rPr>
              <a:t> BARNVÄNLIG     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 SemiBold" pitchFamily="2" charset="0"/>
              <a:ea typeface="+mn-ea"/>
              <a:cs typeface="Trade Gothic LT Std Bold Cn"/>
            </a:endParaRP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45719C4F-3B32-5CD8-A65D-9CEAC8AD32F2}"/>
              </a:ext>
            </a:extLst>
          </p:cNvPr>
          <p:cNvSpPr/>
          <p:nvPr/>
        </p:nvSpPr>
        <p:spPr>
          <a:xfrm>
            <a:off x="6083500" y="5287468"/>
            <a:ext cx="2375406" cy="10824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Lato"/>
                <a:cs typeface="Trade Gothic LT Std Bold Cn"/>
              </a:rPr>
              <a:t> INKLUDERANDE         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 SemiBold" pitchFamily="2" charset="0"/>
              <a:ea typeface="+mn-ea"/>
              <a:cs typeface="Trade Gothic LT Std Bold Cn"/>
            </a:endParaRP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BCC9B80F-6325-5F30-DC94-FAF643020E1C}"/>
              </a:ext>
            </a:extLst>
          </p:cNvPr>
          <p:cNvSpPr/>
          <p:nvPr/>
        </p:nvSpPr>
        <p:spPr>
          <a:xfrm>
            <a:off x="8725207" y="5287468"/>
            <a:ext cx="2384586" cy="10824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Lato"/>
                <a:cs typeface="Trade Gothic LT Std Bold Cn"/>
              </a:rPr>
              <a:t>STIMULERANDE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 SemiBold" pitchFamily="2" charset="0"/>
              <a:ea typeface="+mn-ea"/>
              <a:cs typeface="Trade Gothic LT Std Bold Cn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8FE1D165-260C-11BA-1230-AF28D2451DC2}"/>
              </a:ext>
            </a:extLst>
          </p:cNvPr>
          <p:cNvSpPr txBox="1"/>
          <p:nvPr/>
        </p:nvSpPr>
        <p:spPr>
          <a:xfrm>
            <a:off x="3347119" y="4634239"/>
            <a:ext cx="553183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Infant Std"/>
                <a:ea typeface="+mn-ea"/>
                <a:cs typeface="Gill Sans Infant Std"/>
              </a:rPr>
              <a:t>B A R N V Ä N L I G   P L A T S</a:t>
            </a:r>
          </a:p>
        </p:txBody>
      </p:sp>
      <p:sp>
        <p:nvSpPr>
          <p:cNvPr id="10" name="Likbent triangel 9">
            <a:extLst>
              <a:ext uri="{FF2B5EF4-FFF2-40B4-BE49-F238E27FC236}">
                <a16:creationId xmlns:a16="http://schemas.microsoft.com/office/drawing/2014/main" id="{BCF1FD12-9629-600E-5FCB-C191EAB1ED5D}"/>
              </a:ext>
            </a:extLst>
          </p:cNvPr>
          <p:cNvSpPr/>
          <p:nvPr/>
        </p:nvSpPr>
        <p:spPr>
          <a:xfrm>
            <a:off x="1193369" y="1600504"/>
            <a:ext cx="9469465" cy="1148208"/>
          </a:xfrm>
          <a:prstGeom prst="triangle">
            <a:avLst>
              <a:gd name="adj" fmla="val 49345"/>
            </a:avLst>
          </a:prstGeom>
          <a:solidFill>
            <a:schemeClr val="accent5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sv-SE" sz="2500" dirty="0">
              <a:solidFill>
                <a:schemeClr val="tx1"/>
              </a:solidFill>
              <a:latin typeface="Oswald SemiBold" pitchFamily="2" charset="0"/>
              <a:cs typeface="Trade Gothic LT Std Bold C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Pennanteckning 10">
                <a:extLst>
                  <a:ext uri="{FF2B5EF4-FFF2-40B4-BE49-F238E27FC236}">
                    <a16:creationId xmlns:a16="http://schemas.microsoft.com/office/drawing/2014/main" id="{275BCE4A-3ED5-445C-01DB-D0D9B91226EF}"/>
                  </a:ext>
                </a:extLst>
              </p14:cNvPr>
              <p14:cNvContentPartPr/>
              <p14:nvPr/>
            </p14:nvContentPartPr>
            <p14:xfrm>
              <a:off x="5826100" y="944872"/>
              <a:ext cx="16560" cy="603360"/>
            </p14:xfrm>
          </p:contentPart>
        </mc:Choice>
        <mc:Fallback xmlns="">
          <p:pic>
            <p:nvPicPr>
              <p:cNvPr id="11" name="Pennanteckning 10">
                <a:extLst>
                  <a:ext uri="{FF2B5EF4-FFF2-40B4-BE49-F238E27FC236}">
                    <a16:creationId xmlns:a16="http://schemas.microsoft.com/office/drawing/2014/main" id="{275BCE4A-3ED5-445C-01DB-D0D9B91226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7460" y="935872"/>
                <a:ext cx="3420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Pennanteckning 13">
                <a:extLst>
                  <a:ext uri="{FF2B5EF4-FFF2-40B4-BE49-F238E27FC236}">
                    <a16:creationId xmlns:a16="http://schemas.microsoft.com/office/drawing/2014/main" id="{B1E522D2-EB65-F419-1F76-FEC3908E231D}"/>
                  </a:ext>
                </a:extLst>
              </p14:cNvPr>
              <p14:cNvContentPartPr/>
              <p14:nvPr/>
            </p14:nvContentPartPr>
            <p14:xfrm>
              <a:off x="5828260" y="960712"/>
              <a:ext cx="729000" cy="373320"/>
            </p14:xfrm>
          </p:contentPart>
        </mc:Choice>
        <mc:Fallback xmlns="">
          <p:pic>
            <p:nvPicPr>
              <p:cNvPr id="14" name="Pennanteckning 13">
                <a:extLst>
                  <a:ext uri="{FF2B5EF4-FFF2-40B4-BE49-F238E27FC236}">
                    <a16:creationId xmlns:a16="http://schemas.microsoft.com/office/drawing/2014/main" id="{B1E522D2-EB65-F419-1F76-FEC3908E23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19260" y="951712"/>
                <a:ext cx="7466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Pennanteckning 15">
                <a:extLst>
                  <a:ext uri="{FF2B5EF4-FFF2-40B4-BE49-F238E27FC236}">
                    <a16:creationId xmlns:a16="http://schemas.microsoft.com/office/drawing/2014/main" id="{B19F16DA-45CC-56A4-7D24-4B6DA49C58A6}"/>
                  </a:ext>
                </a:extLst>
              </p14:cNvPr>
              <p14:cNvContentPartPr/>
              <p14:nvPr/>
            </p14:nvContentPartPr>
            <p14:xfrm>
              <a:off x="5844820" y="945592"/>
              <a:ext cx="75960" cy="30240"/>
            </p14:xfrm>
          </p:contentPart>
        </mc:Choice>
        <mc:Fallback xmlns="">
          <p:pic>
            <p:nvPicPr>
              <p:cNvPr id="16" name="Pennanteckning 15">
                <a:extLst>
                  <a:ext uri="{FF2B5EF4-FFF2-40B4-BE49-F238E27FC236}">
                    <a16:creationId xmlns:a16="http://schemas.microsoft.com/office/drawing/2014/main" id="{B19F16DA-45CC-56A4-7D24-4B6DA49C58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36180" y="936592"/>
                <a:ext cx="93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Pennanteckning 16">
                <a:extLst>
                  <a:ext uri="{FF2B5EF4-FFF2-40B4-BE49-F238E27FC236}">
                    <a16:creationId xmlns:a16="http://schemas.microsoft.com/office/drawing/2014/main" id="{97F05106-304C-49C0-E203-5E333FD240CA}"/>
                  </a:ext>
                </a:extLst>
              </p14:cNvPr>
              <p14:cNvContentPartPr/>
              <p14:nvPr/>
            </p14:nvContentPartPr>
            <p14:xfrm>
              <a:off x="1564060" y="3006232"/>
              <a:ext cx="16920" cy="1332360"/>
            </p14:xfrm>
          </p:contentPart>
        </mc:Choice>
        <mc:Fallback xmlns="">
          <p:pic>
            <p:nvPicPr>
              <p:cNvPr id="17" name="Pennanteckning 16">
                <a:extLst>
                  <a:ext uri="{FF2B5EF4-FFF2-40B4-BE49-F238E27FC236}">
                    <a16:creationId xmlns:a16="http://schemas.microsoft.com/office/drawing/2014/main" id="{97F05106-304C-49C0-E203-5E333FD240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74420" y="2826232"/>
                <a:ext cx="196560" cy="16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Pennanteckning 17">
                <a:extLst>
                  <a:ext uri="{FF2B5EF4-FFF2-40B4-BE49-F238E27FC236}">
                    <a16:creationId xmlns:a16="http://schemas.microsoft.com/office/drawing/2014/main" id="{F2DCCFC8-A817-517D-BC76-6401E884A573}"/>
                  </a:ext>
                </a:extLst>
              </p14:cNvPr>
              <p14:cNvContentPartPr/>
              <p14:nvPr/>
            </p14:nvContentPartPr>
            <p14:xfrm>
              <a:off x="1890220" y="3068512"/>
              <a:ext cx="46800" cy="1284480"/>
            </p14:xfrm>
          </p:contentPart>
        </mc:Choice>
        <mc:Fallback xmlns="">
          <p:pic>
            <p:nvPicPr>
              <p:cNvPr id="18" name="Pennanteckning 17">
                <a:extLst>
                  <a:ext uri="{FF2B5EF4-FFF2-40B4-BE49-F238E27FC236}">
                    <a16:creationId xmlns:a16="http://schemas.microsoft.com/office/drawing/2014/main" id="{F2DCCFC8-A817-517D-BC76-6401E884A57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00220" y="2888512"/>
                <a:ext cx="226440" cy="16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Pennanteckning 18">
                <a:extLst>
                  <a:ext uri="{FF2B5EF4-FFF2-40B4-BE49-F238E27FC236}">
                    <a16:creationId xmlns:a16="http://schemas.microsoft.com/office/drawing/2014/main" id="{94681E97-72DA-E5E0-6D2C-6844DB9E8ADD}"/>
                  </a:ext>
                </a:extLst>
              </p14:cNvPr>
              <p14:cNvContentPartPr/>
              <p14:nvPr/>
            </p14:nvContentPartPr>
            <p14:xfrm>
              <a:off x="2245540" y="3006232"/>
              <a:ext cx="94680" cy="1316520"/>
            </p14:xfrm>
          </p:contentPart>
        </mc:Choice>
        <mc:Fallback xmlns="">
          <p:pic>
            <p:nvPicPr>
              <p:cNvPr id="19" name="Pennanteckning 18">
                <a:extLst>
                  <a:ext uri="{FF2B5EF4-FFF2-40B4-BE49-F238E27FC236}">
                    <a16:creationId xmlns:a16="http://schemas.microsoft.com/office/drawing/2014/main" id="{94681E97-72DA-E5E0-6D2C-6844DB9E8A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55540" y="2826232"/>
                <a:ext cx="274320" cy="16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Pennanteckning 20">
                <a:extLst>
                  <a:ext uri="{FF2B5EF4-FFF2-40B4-BE49-F238E27FC236}">
                    <a16:creationId xmlns:a16="http://schemas.microsoft.com/office/drawing/2014/main" id="{999333B8-FBB1-8BD9-82FE-808646BDFB26}"/>
                  </a:ext>
                </a:extLst>
              </p14:cNvPr>
              <p14:cNvContentPartPr/>
              <p14:nvPr/>
            </p14:nvContentPartPr>
            <p14:xfrm>
              <a:off x="2696620" y="2975272"/>
              <a:ext cx="16200" cy="1362960"/>
            </p14:xfrm>
          </p:contentPart>
        </mc:Choice>
        <mc:Fallback xmlns="">
          <p:pic>
            <p:nvPicPr>
              <p:cNvPr id="21" name="Pennanteckning 20">
                <a:extLst>
                  <a:ext uri="{FF2B5EF4-FFF2-40B4-BE49-F238E27FC236}">
                    <a16:creationId xmlns:a16="http://schemas.microsoft.com/office/drawing/2014/main" id="{999333B8-FBB1-8BD9-82FE-808646BDFB2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06620" y="2795632"/>
                <a:ext cx="195840" cy="17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Pennanteckning 21">
                <a:extLst>
                  <a:ext uri="{FF2B5EF4-FFF2-40B4-BE49-F238E27FC236}">
                    <a16:creationId xmlns:a16="http://schemas.microsoft.com/office/drawing/2014/main" id="{F3886ACF-301C-9401-010C-0FD869AFF2E2}"/>
                  </a:ext>
                </a:extLst>
              </p14:cNvPr>
              <p14:cNvContentPartPr/>
              <p14:nvPr/>
            </p14:nvContentPartPr>
            <p14:xfrm>
              <a:off x="3130420" y="3006232"/>
              <a:ext cx="47160" cy="1330200"/>
            </p14:xfrm>
          </p:contentPart>
        </mc:Choice>
        <mc:Fallback xmlns="">
          <p:pic>
            <p:nvPicPr>
              <p:cNvPr id="22" name="Pennanteckning 21">
                <a:extLst>
                  <a:ext uri="{FF2B5EF4-FFF2-40B4-BE49-F238E27FC236}">
                    <a16:creationId xmlns:a16="http://schemas.microsoft.com/office/drawing/2014/main" id="{F3886ACF-301C-9401-010C-0FD869AFF2E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40780" y="2826232"/>
                <a:ext cx="226800" cy="168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Pennanteckning 22">
                <a:extLst>
                  <a:ext uri="{FF2B5EF4-FFF2-40B4-BE49-F238E27FC236}">
                    <a16:creationId xmlns:a16="http://schemas.microsoft.com/office/drawing/2014/main" id="{10E018EB-83D0-8410-51FC-F2745DD50A0A}"/>
                  </a:ext>
                </a:extLst>
              </p14:cNvPr>
              <p14:cNvContentPartPr/>
              <p14:nvPr/>
            </p14:nvContentPartPr>
            <p14:xfrm>
              <a:off x="3564220" y="2928832"/>
              <a:ext cx="62280" cy="1418760"/>
            </p14:xfrm>
          </p:contentPart>
        </mc:Choice>
        <mc:Fallback xmlns="">
          <p:pic>
            <p:nvPicPr>
              <p:cNvPr id="23" name="Pennanteckning 22">
                <a:extLst>
                  <a:ext uri="{FF2B5EF4-FFF2-40B4-BE49-F238E27FC236}">
                    <a16:creationId xmlns:a16="http://schemas.microsoft.com/office/drawing/2014/main" id="{10E018EB-83D0-8410-51FC-F2745DD50A0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74580" y="2748832"/>
                <a:ext cx="241920" cy="177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Pennanteckning 23">
                <a:extLst>
                  <a:ext uri="{FF2B5EF4-FFF2-40B4-BE49-F238E27FC236}">
                    <a16:creationId xmlns:a16="http://schemas.microsoft.com/office/drawing/2014/main" id="{759C34BE-F664-A1CF-F0F5-C06F0D8155A0}"/>
                  </a:ext>
                </a:extLst>
              </p14:cNvPr>
              <p14:cNvContentPartPr/>
              <p14:nvPr/>
            </p14:nvContentPartPr>
            <p14:xfrm>
              <a:off x="4012780" y="3099112"/>
              <a:ext cx="64800" cy="1223280"/>
            </p14:xfrm>
          </p:contentPart>
        </mc:Choice>
        <mc:Fallback xmlns="">
          <p:pic>
            <p:nvPicPr>
              <p:cNvPr id="24" name="Pennanteckning 23">
                <a:extLst>
                  <a:ext uri="{FF2B5EF4-FFF2-40B4-BE49-F238E27FC236}">
                    <a16:creationId xmlns:a16="http://schemas.microsoft.com/office/drawing/2014/main" id="{759C34BE-F664-A1CF-F0F5-C06F0D8155A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23140" y="2919472"/>
                <a:ext cx="244440" cy="15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Pennanteckning 24">
                <a:extLst>
                  <a:ext uri="{FF2B5EF4-FFF2-40B4-BE49-F238E27FC236}">
                    <a16:creationId xmlns:a16="http://schemas.microsoft.com/office/drawing/2014/main" id="{B2C8D1BB-EE92-2FE8-B906-642AB7973D4B}"/>
                  </a:ext>
                </a:extLst>
              </p14:cNvPr>
              <p14:cNvContentPartPr/>
              <p14:nvPr/>
            </p14:nvContentPartPr>
            <p14:xfrm>
              <a:off x="4525060" y="3085072"/>
              <a:ext cx="16920" cy="1254240"/>
            </p14:xfrm>
          </p:contentPart>
        </mc:Choice>
        <mc:Fallback xmlns="">
          <p:pic>
            <p:nvPicPr>
              <p:cNvPr id="25" name="Pennanteckning 24">
                <a:extLst>
                  <a:ext uri="{FF2B5EF4-FFF2-40B4-BE49-F238E27FC236}">
                    <a16:creationId xmlns:a16="http://schemas.microsoft.com/office/drawing/2014/main" id="{B2C8D1BB-EE92-2FE8-B906-642AB7973D4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35420" y="2905432"/>
                <a:ext cx="196560" cy="16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Pennanteckning 25">
                <a:extLst>
                  <a:ext uri="{FF2B5EF4-FFF2-40B4-BE49-F238E27FC236}">
                    <a16:creationId xmlns:a16="http://schemas.microsoft.com/office/drawing/2014/main" id="{20E43083-1A3D-E72F-A133-BAFCA25A01B7}"/>
                  </a:ext>
                </a:extLst>
              </p14:cNvPr>
              <p14:cNvContentPartPr/>
              <p14:nvPr/>
            </p14:nvContentPartPr>
            <p14:xfrm>
              <a:off x="4911700" y="3021712"/>
              <a:ext cx="18000" cy="1347480"/>
            </p14:xfrm>
          </p:contentPart>
        </mc:Choice>
        <mc:Fallback xmlns="">
          <p:pic>
            <p:nvPicPr>
              <p:cNvPr id="26" name="Pennanteckning 25">
                <a:extLst>
                  <a:ext uri="{FF2B5EF4-FFF2-40B4-BE49-F238E27FC236}">
                    <a16:creationId xmlns:a16="http://schemas.microsoft.com/office/drawing/2014/main" id="{20E43083-1A3D-E72F-A133-BAFCA25A01B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21700" y="2842072"/>
                <a:ext cx="197640" cy="17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Pennanteckning 26">
                <a:extLst>
                  <a:ext uri="{FF2B5EF4-FFF2-40B4-BE49-F238E27FC236}">
                    <a16:creationId xmlns:a16="http://schemas.microsoft.com/office/drawing/2014/main" id="{E54327CD-730D-3415-1312-C616338F5C1E}"/>
                  </a:ext>
                </a:extLst>
              </p14:cNvPr>
              <p14:cNvContentPartPr/>
              <p14:nvPr/>
            </p14:nvContentPartPr>
            <p14:xfrm>
              <a:off x="5299060" y="3073192"/>
              <a:ext cx="17280" cy="1266120"/>
            </p14:xfrm>
          </p:contentPart>
        </mc:Choice>
        <mc:Fallback xmlns="">
          <p:pic>
            <p:nvPicPr>
              <p:cNvPr id="27" name="Pennanteckning 26">
                <a:extLst>
                  <a:ext uri="{FF2B5EF4-FFF2-40B4-BE49-F238E27FC236}">
                    <a16:creationId xmlns:a16="http://schemas.microsoft.com/office/drawing/2014/main" id="{E54327CD-730D-3415-1312-C616338F5C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09420" y="2893192"/>
                <a:ext cx="196920" cy="16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Pennanteckning 27">
                <a:extLst>
                  <a:ext uri="{FF2B5EF4-FFF2-40B4-BE49-F238E27FC236}">
                    <a16:creationId xmlns:a16="http://schemas.microsoft.com/office/drawing/2014/main" id="{DFE9244E-C74F-A644-8DB2-1760498D7489}"/>
                  </a:ext>
                </a:extLst>
              </p14:cNvPr>
              <p14:cNvContentPartPr/>
              <p14:nvPr/>
            </p14:nvContentPartPr>
            <p14:xfrm>
              <a:off x="5671300" y="3017392"/>
              <a:ext cx="64080" cy="1306080"/>
            </p14:xfrm>
          </p:contentPart>
        </mc:Choice>
        <mc:Fallback xmlns="">
          <p:pic>
            <p:nvPicPr>
              <p:cNvPr id="28" name="Pennanteckning 27">
                <a:extLst>
                  <a:ext uri="{FF2B5EF4-FFF2-40B4-BE49-F238E27FC236}">
                    <a16:creationId xmlns:a16="http://schemas.microsoft.com/office/drawing/2014/main" id="{DFE9244E-C74F-A644-8DB2-1760498D748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81300" y="2837392"/>
                <a:ext cx="243720" cy="16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" name="Pennanteckning 28">
                <a:extLst>
                  <a:ext uri="{FF2B5EF4-FFF2-40B4-BE49-F238E27FC236}">
                    <a16:creationId xmlns:a16="http://schemas.microsoft.com/office/drawing/2014/main" id="{0AF5F51B-251A-8CCF-A3E8-1FC7DBCD3987}"/>
                  </a:ext>
                </a:extLst>
              </p14:cNvPr>
              <p14:cNvContentPartPr/>
              <p14:nvPr/>
            </p14:nvContentPartPr>
            <p14:xfrm>
              <a:off x="6012580" y="3006232"/>
              <a:ext cx="141840" cy="1248840"/>
            </p14:xfrm>
          </p:contentPart>
        </mc:Choice>
        <mc:Fallback xmlns="">
          <p:pic>
            <p:nvPicPr>
              <p:cNvPr id="29" name="Pennanteckning 28">
                <a:extLst>
                  <a:ext uri="{FF2B5EF4-FFF2-40B4-BE49-F238E27FC236}">
                    <a16:creationId xmlns:a16="http://schemas.microsoft.com/office/drawing/2014/main" id="{0AF5F51B-251A-8CCF-A3E8-1FC7DBCD398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22940" y="2826232"/>
                <a:ext cx="321480" cy="16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Pennanteckning 29">
                <a:extLst>
                  <a:ext uri="{FF2B5EF4-FFF2-40B4-BE49-F238E27FC236}">
                    <a16:creationId xmlns:a16="http://schemas.microsoft.com/office/drawing/2014/main" id="{DEAC804E-F4C6-63EE-FEAF-595A8E4888C5}"/>
                  </a:ext>
                </a:extLst>
              </p14:cNvPr>
              <p14:cNvContentPartPr/>
              <p14:nvPr/>
            </p14:nvContentPartPr>
            <p14:xfrm>
              <a:off x="6415060" y="3068512"/>
              <a:ext cx="79560" cy="1090080"/>
            </p14:xfrm>
          </p:contentPart>
        </mc:Choice>
        <mc:Fallback xmlns="">
          <p:pic>
            <p:nvPicPr>
              <p:cNvPr id="30" name="Pennanteckning 29">
                <a:extLst>
                  <a:ext uri="{FF2B5EF4-FFF2-40B4-BE49-F238E27FC236}">
                    <a16:creationId xmlns:a16="http://schemas.microsoft.com/office/drawing/2014/main" id="{DEAC804E-F4C6-63EE-FEAF-595A8E4888C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25420" y="2888512"/>
                <a:ext cx="259200" cy="14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Pennanteckning 30">
                <a:extLst>
                  <a:ext uri="{FF2B5EF4-FFF2-40B4-BE49-F238E27FC236}">
                    <a16:creationId xmlns:a16="http://schemas.microsoft.com/office/drawing/2014/main" id="{B4810942-F4D5-FA23-E608-D5A496FB6CC3}"/>
                  </a:ext>
                </a:extLst>
              </p14:cNvPr>
              <p14:cNvContentPartPr/>
              <p14:nvPr/>
            </p14:nvContentPartPr>
            <p14:xfrm>
              <a:off x="6819340" y="2990392"/>
              <a:ext cx="63000" cy="1347840"/>
            </p14:xfrm>
          </p:contentPart>
        </mc:Choice>
        <mc:Fallback xmlns="">
          <p:pic>
            <p:nvPicPr>
              <p:cNvPr id="31" name="Pennanteckning 30">
                <a:extLst>
                  <a:ext uri="{FF2B5EF4-FFF2-40B4-BE49-F238E27FC236}">
                    <a16:creationId xmlns:a16="http://schemas.microsoft.com/office/drawing/2014/main" id="{B4810942-F4D5-FA23-E608-D5A496FB6CC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29340" y="2810392"/>
                <a:ext cx="242640" cy="17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Pennanteckning 31">
                <a:extLst>
                  <a:ext uri="{FF2B5EF4-FFF2-40B4-BE49-F238E27FC236}">
                    <a16:creationId xmlns:a16="http://schemas.microsoft.com/office/drawing/2014/main" id="{C3A45CA1-31D4-1B40-972A-169FB2728252}"/>
                  </a:ext>
                </a:extLst>
              </p14:cNvPr>
              <p14:cNvContentPartPr/>
              <p14:nvPr/>
            </p14:nvContentPartPr>
            <p14:xfrm>
              <a:off x="7175020" y="3036832"/>
              <a:ext cx="111240" cy="1177200"/>
            </p14:xfrm>
          </p:contentPart>
        </mc:Choice>
        <mc:Fallback xmlns="">
          <p:pic>
            <p:nvPicPr>
              <p:cNvPr id="32" name="Pennanteckning 31">
                <a:extLst>
                  <a:ext uri="{FF2B5EF4-FFF2-40B4-BE49-F238E27FC236}">
                    <a16:creationId xmlns:a16="http://schemas.microsoft.com/office/drawing/2014/main" id="{C3A45CA1-31D4-1B40-972A-169FB272825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85380" y="2856832"/>
                <a:ext cx="290880" cy="15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Pennanteckning 32">
                <a:extLst>
                  <a:ext uri="{FF2B5EF4-FFF2-40B4-BE49-F238E27FC236}">
                    <a16:creationId xmlns:a16="http://schemas.microsoft.com/office/drawing/2014/main" id="{BC725277-FF8E-87F3-0559-CAD3CBB2A5BF}"/>
                  </a:ext>
                </a:extLst>
              </p14:cNvPr>
              <p14:cNvContentPartPr/>
              <p14:nvPr/>
            </p14:nvContentPartPr>
            <p14:xfrm>
              <a:off x="7531780" y="3021712"/>
              <a:ext cx="109800" cy="1176840"/>
            </p14:xfrm>
          </p:contentPart>
        </mc:Choice>
        <mc:Fallback xmlns="">
          <p:pic>
            <p:nvPicPr>
              <p:cNvPr id="33" name="Pennanteckning 32">
                <a:extLst>
                  <a:ext uri="{FF2B5EF4-FFF2-40B4-BE49-F238E27FC236}">
                    <a16:creationId xmlns:a16="http://schemas.microsoft.com/office/drawing/2014/main" id="{BC725277-FF8E-87F3-0559-CAD3CBB2A5B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42140" y="2842072"/>
                <a:ext cx="289440" cy="15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Pennanteckning 33">
                <a:extLst>
                  <a:ext uri="{FF2B5EF4-FFF2-40B4-BE49-F238E27FC236}">
                    <a16:creationId xmlns:a16="http://schemas.microsoft.com/office/drawing/2014/main" id="{891CBBDB-7DFE-0E32-ADD0-814B5D20374D}"/>
                  </a:ext>
                </a:extLst>
              </p14:cNvPr>
              <p14:cNvContentPartPr/>
              <p14:nvPr/>
            </p14:nvContentPartPr>
            <p14:xfrm>
              <a:off x="7948660" y="3071032"/>
              <a:ext cx="94680" cy="1159200"/>
            </p14:xfrm>
          </p:contentPart>
        </mc:Choice>
        <mc:Fallback xmlns="">
          <p:pic>
            <p:nvPicPr>
              <p:cNvPr id="34" name="Pennanteckning 33">
                <a:extLst>
                  <a:ext uri="{FF2B5EF4-FFF2-40B4-BE49-F238E27FC236}">
                    <a16:creationId xmlns:a16="http://schemas.microsoft.com/office/drawing/2014/main" id="{891CBBDB-7DFE-0E32-ADD0-814B5D20374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59020" y="2891032"/>
                <a:ext cx="274320" cy="15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Pennanteckning 34">
                <a:extLst>
                  <a:ext uri="{FF2B5EF4-FFF2-40B4-BE49-F238E27FC236}">
                    <a16:creationId xmlns:a16="http://schemas.microsoft.com/office/drawing/2014/main" id="{6B7E41C6-5A8A-697D-B2EE-EF1EF5521DB2}"/>
                  </a:ext>
                </a:extLst>
              </p14:cNvPr>
              <p14:cNvContentPartPr/>
              <p14:nvPr/>
            </p14:nvContentPartPr>
            <p14:xfrm>
              <a:off x="8322700" y="3071032"/>
              <a:ext cx="360" cy="1159200"/>
            </p14:xfrm>
          </p:contentPart>
        </mc:Choice>
        <mc:Fallback xmlns="">
          <p:pic>
            <p:nvPicPr>
              <p:cNvPr id="35" name="Pennanteckning 34">
                <a:extLst>
                  <a:ext uri="{FF2B5EF4-FFF2-40B4-BE49-F238E27FC236}">
                    <a16:creationId xmlns:a16="http://schemas.microsoft.com/office/drawing/2014/main" id="{6B7E41C6-5A8A-697D-B2EE-EF1EF5521DB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32700" y="2891392"/>
                <a:ext cx="180000" cy="15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Pennanteckning 35">
                <a:extLst>
                  <a:ext uri="{FF2B5EF4-FFF2-40B4-BE49-F238E27FC236}">
                    <a16:creationId xmlns:a16="http://schemas.microsoft.com/office/drawing/2014/main" id="{504D05EE-66C2-467D-6FE6-70133836FCAA}"/>
                  </a:ext>
                </a:extLst>
              </p14:cNvPr>
              <p14:cNvContentPartPr/>
              <p14:nvPr/>
            </p14:nvContentPartPr>
            <p14:xfrm>
              <a:off x="8646700" y="3109552"/>
              <a:ext cx="17640" cy="1121040"/>
            </p14:xfrm>
          </p:contentPart>
        </mc:Choice>
        <mc:Fallback xmlns="">
          <p:pic>
            <p:nvPicPr>
              <p:cNvPr id="36" name="Pennanteckning 35">
                <a:extLst>
                  <a:ext uri="{FF2B5EF4-FFF2-40B4-BE49-F238E27FC236}">
                    <a16:creationId xmlns:a16="http://schemas.microsoft.com/office/drawing/2014/main" id="{504D05EE-66C2-467D-6FE6-70133836FCA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56700" y="2929552"/>
                <a:ext cx="197280" cy="14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Pennanteckning 36">
                <a:extLst>
                  <a:ext uri="{FF2B5EF4-FFF2-40B4-BE49-F238E27FC236}">
                    <a16:creationId xmlns:a16="http://schemas.microsoft.com/office/drawing/2014/main" id="{0A60FDE1-C4D7-3CF3-B061-3DADB71793CF}"/>
                  </a:ext>
                </a:extLst>
              </p14:cNvPr>
              <p14:cNvContentPartPr/>
              <p14:nvPr/>
            </p14:nvContentPartPr>
            <p14:xfrm>
              <a:off x="8967100" y="2997592"/>
              <a:ext cx="39600" cy="1186920"/>
            </p14:xfrm>
          </p:contentPart>
        </mc:Choice>
        <mc:Fallback xmlns="">
          <p:pic>
            <p:nvPicPr>
              <p:cNvPr id="37" name="Pennanteckning 36">
                <a:extLst>
                  <a:ext uri="{FF2B5EF4-FFF2-40B4-BE49-F238E27FC236}">
                    <a16:creationId xmlns:a16="http://schemas.microsoft.com/office/drawing/2014/main" id="{0A60FDE1-C4D7-3CF3-B061-3DADB71793C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877100" y="2817952"/>
                <a:ext cx="219240" cy="15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Pennanteckning 37">
                <a:extLst>
                  <a:ext uri="{FF2B5EF4-FFF2-40B4-BE49-F238E27FC236}">
                    <a16:creationId xmlns:a16="http://schemas.microsoft.com/office/drawing/2014/main" id="{8828FAC2-0D23-2B8F-265E-760CBA30E875}"/>
                  </a:ext>
                </a:extLst>
              </p14:cNvPr>
              <p14:cNvContentPartPr/>
              <p14:nvPr/>
            </p14:nvContentPartPr>
            <p14:xfrm>
              <a:off x="10228540" y="3006232"/>
              <a:ext cx="360" cy="1207800"/>
            </p14:xfrm>
          </p:contentPart>
        </mc:Choice>
        <mc:Fallback xmlns="">
          <p:pic>
            <p:nvPicPr>
              <p:cNvPr id="38" name="Pennanteckning 37">
                <a:extLst>
                  <a:ext uri="{FF2B5EF4-FFF2-40B4-BE49-F238E27FC236}">
                    <a16:creationId xmlns:a16="http://schemas.microsoft.com/office/drawing/2014/main" id="{8828FAC2-0D23-2B8F-265E-760CBA30E87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138540" y="2826232"/>
                <a:ext cx="180000" cy="15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Pennanteckning 39">
                <a:extLst>
                  <a:ext uri="{FF2B5EF4-FFF2-40B4-BE49-F238E27FC236}">
                    <a16:creationId xmlns:a16="http://schemas.microsoft.com/office/drawing/2014/main" id="{E56F1C49-4360-8BA7-FFE8-5E99F863BDD4}"/>
                  </a:ext>
                </a:extLst>
              </p14:cNvPr>
              <p14:cNvContentPartPr/>
              <p14:nvPr/>
            </p14:nvContentPartPr>
            <p14:xfrm>
              <a:off x="9917500" y="2990392"/>
              <a:ext cx="33840" cy="1377360"/>
            </p14:xfrm>
          </p:contentPart>
        </mc:Choice>
        <mc:Fallback xmlns="">
          <p:pic>
            <p:nvPicPr>
              <p:cNvPr id="40" name="Pennanteckning 39">
                <a:extLst>
                  <a:ext uri="{FF2B5EF4-FFF2-40B4-BE49-F238E27FC236}">
                    <a16:creationId xmlns:a16="http://schemas.microsoft.com/office/drawing/2014/main" id="{E56F1C49-4360-8BA7-FFE8-5E99F863BDD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827860" y="2810392"/>
                <a:ext cx="213480" cy="17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1" name="Pennanteckning 40">
                <a:extLst>
                  <a:ext uri="{FF2B5EF4-FFF2-40B4-BE49-F238E27FC236}">
                    <a16:creationId xmlns:a16="http://schemas.microsoft.com/office/drawing/2014/main" id="{7BEBD17B-EDD6-F45D-617D-1FAA9181F6F7}"/>
                  </a:ext>
                </a:extLst>
              </p14:cNvPr>
              <p14:cNvContentPartPr/>
              <p14:nvPr/>
            </p14:nvContentPartPr>
            <p14:xfrm>
              <a:off x="9638860" y="2975272"/>
              <a:ext cx="65520" cy="1368720"/>
            </p14:xfrm>
          </p:contentPart>
        </mc:Choice>
        <mc:Fallback xmlns="">
          <p:pic>
            <p:nvPicPr>
              <p:cNvPr id="41" name="Pennanteckning 40">
                <a:extLst>
                  <a:ext uri="{FF2B5EF4-FFF2-40B4-BE49-F238E27FC236}">
                    <a16:creationId xmlns:a16="http://schemas.microsoft.com/office/drawing/2014/main" id="{7BEBD17B-EDD6-F45D-617D-1FAA9181F6F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549220" y="2795632"/>
                <a:ext cx="245160" cy="17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Pennanteckning 41">
                <a:extLst>
                  <a:ext uri="{FF2B5EF4-FFF2-40B4-BE49-F238E27FC236}">
                    <a16:creationId xmlns:a16="http://schemas.microsoft.com/office/drawing/2014/main" id="{CE75B8F5-7837-0D79-8117-8625F3164D4E}"/>
                  </a:ext>
                </a:extLst>
              </p14:cNvPr>
              <p14:cNvContentPartPr/>
              <p14:nvPr/>
            </p14:nvContentPartPr>
            <p14:xfrm>
              <a:off x="9283180" y="3006232"/>
              <a:ext cx="47880" cy="1301040"/>
            </p14:xfrm>
          </p:contentPart>
        </mc:Choice>
        <mc:Fallback xmlns="">
          <p:pic>
            <p:nvPicPr>
              <p:cNvPr id="42" name="Pennanteckning 41">
                <a:extLst>
                  <a:ext uri="{FF2B5EF4-FFF2-40B4-BE49-F238E27FC236}">
                    <a16:creationId xmlns:a16="http://schemas.microsoft.com/office/drawing/2014/main" id="{CE75B8F5-7837-0D79-8117-8625F3164D4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193180" y="2826232"/>
                <a:ext cx="227520" cy="166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80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2C499B7-E4D9-EB8D-5040-CA059848A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5792267" cy="44767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Viktigt för hälsa och välmående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Bidrar till meningsfullhet och normalitet i vardagen – artikel 31 barns rätt till lek vila och fritid​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Utvecklande på många olika sätt- artikel 6 barns rätt till liv och utveckling​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Kan främja barns lärande och förmåga att ta in information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B9D01E6-8E42-58DA-1F21-D7202598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Värdet av lek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BC4D7B-7A38-D764-AAF2-568B9E16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4A28-1971-4624-8B1B-676B387347F7}" type="datetime1">
              <a:rPr lang="sv-SE" smtClean="0"/>
              <a:t>2025-03-24</a:t>
            </a:fld>
            <a:endParaRPr lang="en-UK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5F4D35-C5B9-E5A8-A51D-4613F0D9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Varje dag gör vi världen lite bättre för barn.</a:t>
            </a:r>
            <a:endParaRPr lang="en-UK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6E2257-508D-E310-CF7B-4F8E2F9A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3B3B-BFB3-42E3-B409-FAAF558C2ACC}" type="slidenum">
              <a:rPr lang="en-UK" smtClean="0"/>
              <a:pPr/>
              <a:t>7</a:t>
            </a:fld>
            <a:endParaRPr lang="en-U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78EB52-181D-3198-B9DD-D828477A1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628294"/>
            <a:ext cx="4973254" cy="37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5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C30D2F0-9EE3-FFE8-F407-261FC2851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Vårt främsta arbete handlar om att finnas där som trygga vuxna, skapa goda relationer och social trygghet i nya relationer​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Trygga vuxna stödjer barn att återhämta sig från svåra händelser​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Relationsskapandet är verktyg för förändring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FCFA07-D68D-644B-D909-DB35847B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Trygga vuxna – vikten av att skapa relationer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D48186-314B-43B3-A043-9B3202A1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4A28-1971-4624-8B1B-676B387347F7}" type="datetime1">
              <a:rPr lang="sv-SE" smtClean="0"/>
              <a:t>2025-03-24</a:t>
            </a:fld>
            <a:endParaRPr lang="en-UK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43237E-EDFE-58B3-125A-708B87CE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Varje dag gör vi världen lite bättre för barn.</a:t>
            </a:r>
            <a:endParaRPr lang="en-UK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839A40-AAD3-CAAD-3F9C-EDA98362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3B3B-BFB3-42E3-B409-FAAF558C2ACC}" type="slidenum">
              <a:rPr lang="en-UK" smtClean="0"/>
              <a:pPr/>
              <a:t>8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1950632108"/>
      </p:ext>
    </p:extLst>
  </p:cSld>
  <p:clrMapOvr>
    <a:masterClrMapping/>
  </p:clrMapOvr>
</p:sld>
</file>

<file path=ppt/theme/theme1.xml><?xml version="1.0" encoding="utf-8"?>
<a:theme xmlns:a="http://schemas.openxmlformats.org/drawingml/2006/main" name="Save the Children Theme">
  <a:themeElements>
    <a:clrScheme name="STC Colours">
      <a:dk1>
        <a:srgbClr val="000000"/>
      </a:dk1>
      <a:lt1>
        <a:srgbClr val="FFFFFF"/>
      </a:lt1>
      <a:dk2>
        <a:srgbClr val="A51414"/>
      </a:dk2>
      <a:lt2>
        <a:srgbClr val="F3F2EE"/>
      </a:lt2>
      <a:accent1>
        <a:srgbClr val="DA291C"/>
      </a:accent1>
      <a:accent2>
        <a:srgbClr val="D1CCBD"/>
      </a:accent2>
      <a:accent3>
        <a:srgbClr val="9A3324"/>
      </a:accent3>
      <a:accent4>
        <a:srgbClr val="FF6A39"/>
      </a:accent4>
      <a:accent5>
        <a:srgbClr val="F2A900"/>
      </a:accent5>
      <a:accent6>
        <a:srgbClr val="00B2A9"/>
      </a:accent6>
      <a:hlink>
        <a:srgbClr val="E1251B"/>
      </a:hlink>
      <a:folHlink>
        <a:srgbClr val="9A3324"/>
      </a:folHlink>
    </a:clrScheme>
    <a:fontScheme name="Save the Children fonts">
      <a:majorFont>
        <a:latin typeface="Oswald Medium"/>
        <a:ea typeface=""/>
        <a:cs typeface=""/>
      </a:majorFont>
      <a:minorFont>
        <a:latin typeface="Lato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/>
        </a:solidFill>
      </a:spPr>
      <a:bodyPr wrap="square" rtlCol="0">
        <a:sp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  <a:custClrLst>
    <a:custClr name="Green">
      <a:srgbClr val="71CC98"/>
    </a:custClr>
    <a:custClr name="Pink">
      <a:srgbClr val="F8B5C4"/>
    </a:custClr>
    <a:custClr name="Purple">
      <a:srgbClr val="A57FB2"/>
    </a:custClr>
    <a:custClr name="Biscuit 25%">
      <a:srgbClr val="F3F2EE"/>
    </a:custClr>
    <a:custClr name="Light Grey">
      <a:srgbClr val="999999"/>
    </a:custClr>
    <a:custClr name="Dark Grey">
      <a:srgbClr val="4A4F53"/>
    </a:custClr>
  </a:custClrLst>
  <a:extLst>
    <a:ext uri="{05A4C25C-085E-4340-85A3-A5531E510DB2}">
      <thm15:themeFamily xmlns:thm15="http://schemas.microsoft.com/office/thememl/2012/main" name="Powerpointmall_SV_2023 (1).pptx" id="{B33447CA-2FF9-4951-BF04-56A363C7140D}" vid="{688067B6-F4CB-463E-9BD2-C0BA1FC9B2A5}"/>
    </a:ext>
  </a:extLst>
</a:theme>
</file>

<file path=ppt/theme/theme2.xml><?xml version="1.0" encoding="utf-8"?>
<a:theme xmlns:a="http://schemas.openxmlformats.org/drawingml/2006/main" name="Save the Children Theme">
  <a:themeElements>
    <a:clrScheme name="STC Colours">
      <a:dk1>
        <a:srgbClr val="000000"/>
      </a:dk1>
      <a:lt1>
        <a:srgbClr val="FFFFFF"/>
      </a:lt1>
      <a:dk2>
        <a:srgbClr val="A51414"/>
      </a:dk2>
      <a:lt2>
        <a:srgbClr val="F3F2EE"/>
      </a:lt2>
      <a:accent1>
        <a:srgbClr val="DA291C"/>
      </a:accent1>
      <a:accent2>
        <a:srgbClr val="D1CCBD"/>
      </a:accent2>
      <a:accent3>
        <a:srgbClr val="9A3324"/>
      </a:accent3>
      <a:accent4>
        <a:srgbClr val="FF6A39"/>
      </a:accent4>
      <a:accent5>
        <a:srgbClr val="F2A900"/>
      </a:accent5>
      <a:accent6>
        <a:srgbClr val="00B2A9"/>
      </a:accent6>
      <a:hlink>
        <a:srgbClr val="E1251B"/>
      </a:hlink>
      <a:folHlink>
        <a:srgbClr val="9A3324"/>
      </a:folHlink>
    </a:clrScheme>
    <a:fontScheme name="Save the Children fonts">
      <a:majorFont>
        <a:latin typeface="Oswald Medium"/>
        <a:ea typeface=""/>
        <a:cs typeface=""/>
      </a:majorFont>
      <a:minorFont>
        <a:latin typeface="Lato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/>
        </a:solidFill>
      </a:spPr>
      <a:bodyPr wrap="square" rtlCol="0">
        <a:sp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  <a:custClrLst>
    <a:custClr name="Green">
      <a:srgbClr val="71CC98"/>
    </a:custClr>
    <a:custClr name="Pink">
      <a:srgbClr val="F8B5C4"/>
    </a:custClr>
    <a:custClr name="Purple">
      <a:srgbClr val="A57FB2"/>
    </a:custClr>
    <a:custClr name="Biscuit 25%">
      <a:srgbClr val="F3F2EE"/>
    </a:custClr>
    <a:custClr name="Light Grey">
      <a:srgbClr val="999999"/>
    </a:custClr>
    <a:custClr name="Dark Grey">
      <a:srgbClr val="4A4F53"/>
    </a:custClr>
  </a:custClrLst>
  <a:extLst>
    <a:ext uri="{05A4C25C-085E-4340-85A3-A5531E510DB2}">
      <thm15:themeFamily xmlns:thm15="http://schemas.microsoft.com/office/thememl/2012/main" name="SCUK 4.potx" id="{54C92407-FB20-455C-8653-A464E1A62228}" vid="{EE82997C-2C2B-4978-8C9F-A1B4E8F65C00}"/>
    </a:ext>
  </a:extLst>
</a:theme>
</file>

<file path=ppt/theme/theme3.xml><?xml version="1.0" encoding="utf-8"?>
<a:theme xmlns:a="http://schemas.openxmlformats.org/drawingml/2006/main" name="Save the Children Theme">
  <a:themeElements>
    <a:clrScheme name="STC Colours">
      <a:dk1>
        <a:srgbClr val="000000"/>
      </a:dk1>
      <a:lt1>
        <a:srgbClr val="FFFFFF"/>
      </a:lt1>
      <a:dk2>
        <a:srgbClr val="A51414"/>
      </a:dk2>
      <a:lt2>
        <a:srgbClr val="F3F2EE"/>
      </a:lt2>
      <a:accent1>
        <a:srgbClr val="DA291C"/>
      </a:accent1>
      <a:accent2>
        <a:srgbClr val="D1CCBD"/>
      </a:accent2>
      <a:accent3>
        <a:srgbClr val="9A3324"/>
      </a:accent3>
      <a:accent4>
        <a:srgbClr val="FF6A39"/>
      </a:accent4>
      <a:accent5>
        <a:srgbClr val="F2A900"/>
      </a:accent5>
      <a:accent6>
        <a:srgbClr val="00B2A9"/>
      </a:accent6>
      <a:hlink>
        <a:srgbClr val="E1251B"/>
      </a:hlink>
      <a:folHlink>
        <a:srgbClr val="9A3324"/>
      </a:folHlink>
    </a:clrScheme>
    <a:fontScheme name="Save the Children fonts">
      <a:majorFont>
        <a:latin typeface="Oswald Medium"/>
        <a:ea typeface=""/>
        <a:cs typeface=""/>
      </a:majorFont>
      <a:minorFont>
        <a:latin typeface="Lato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/>
        </a:solidFill>
      </a:spPr>
      <a:bodyPr wrap="square" rtlCol="0">
        <a:sp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  <a:custClrLst>
    <a:custClr name="Green">
      <a:srgbClr val="71CC98"/>
    </a:custClr>
    <a:custClr name="Pink">
      <a:srgbClr val="F8B5C4"/>
    </a:custClr>
    <a:custClr name="Purple">
      <a:srgbClr val="A57FB2"/>
    </a:custClr>
    <a:custClr name="Biscuit 25%">
      <a:srgbClr val="F3F2EE"/>
    </a:custClr>
    <a:custClr name="Light Grey">
      <a:srgbClr val="999999"/>
    </a:custClr>
    <a:custClr name="Dark Grey">
      <a:srgbClr val="4A4F53"/>
    </a:custClr>
  </a:custClrLst>
  <a:extLst>
    <a:ext uri="{05A4C25C-085E-4340-85A3-A5531E510DB2}">
      <thm15:themeFamily xmlns:thm15="http://schemas.microsoft.com/office/thememl/2012/main" name="SCUK 4.potx" id="{54C92407-FB20-455C-8653-A464E1A62228}" vid="{EE82997C-2C2B-4978-8C9F-A1B4E8F65C0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F9A8989A5ABE4E9278A14B19679B31" ma:contentTypeVersion="18" ma:contentTypeDescription="Skapa ett nytt dokument." ma:contentTypeScope="" ma:versionID="6d537d6313cc7b8443336ea806733584">
  <xsd:schema xmlns:xsd="http://www.w3.org/2001/XMLSchema" xmlns:xs="http://www.w3.org/2001/XMLSchema" xmlns:p="http://schemas.microsoft.com/office/2006/metadata/properties" xmlns:ns2="04ba8a4c-1655-4ef8-811a-f8408fe84b19" xmlns:ns3="6f2ecf57-ee56-4392-8748-0cf823e5c42b" targetNamespace="http://schemas.microsoft.com/office/2006/metadata/properties" ma:root="true" ma:fieldsID="0d1fea43a186a9dcb5691f1c57d74bfb" ns2:_="" ns3:_="">
    <xsd:import namespace="04ba8a4c-1655-4ef8-811a-f8408fe84b19"/>
    <xsd:import namespace="6f2ecf57-ee56-4392-8748-0cf823e5c4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a8a4c-1655-4ef8-811a-f8408fe84b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b23ec234-cbf3-4cc2-a0ae-2bfafc310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ecf57-ee56-4392-8748-0cf823e5c42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43df4c0-ecba-4622-a2da-c024a4662e35}" ma:internalName="TaxCatchAll" ma:showField="CatchAllData" ma:web="6f2ecf57-ee56-4392-8748-0cf823e5c4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2ecf57-ee56-4392-8748-0cf823e5c42b">
      <Value>143</Value>
      <Value>12</Value>
    </TaxCatchAll>
    <lcf76f155ced4ddcb4097134ff3c332f xmlns="04ba8a4c-1655-4ef8-811a-f8408fe84b19">
      <Terms xmlns="http://schemas.microsoft.com/office/infopath/2007/PartnerControls"/>
    </lcf76f155ced4ddcb4097134ff3c332f>
    <SharedWithUsers xmlns="6f2ecf57-ee56-4392-8748-0cf823e5c42b">
      <UserInfo>
        <DisplayName>Grenstedt, Elisabet</DisplayName>
        <AccountId>469</AccountId>
        <AccountType/>
      </UserInfo>
    </SharedWithUsers>
  </documentManagement>
</p:properties>
</file>

<file path=customXml/item4.xml><?xml version="1.0" encoding="utf-8"?>
<?mso-contentType ?>
<SharedContentType xmlns="Microsoft.SharePoint.Taxonomy.ContentTypeSync" SourceId="b23ec234-cbf3-4cc2-a0ae-2bfafc310c72" ContentTypeId="0x0101003D6C73BB38D93149870CDC6EBA8F17DD01" PreviousValue="false" LastSyncTimeStamp="2023-04-26T13:37:44.54Z"/>
</file>

<file path=customXml/itemProps1.xml><?xml version="1.0" encoding="utf-8"?>
<ds:datastoreItem xmlns:ds="http://schemas.openxmlformats.org/officeDocument/2006/customXml" ds:itemID="{9A8D32A6-208C-46BC-B4BD-51E80B187948}"/>
</file>

<file path=customXml/itemProps2.xml><?xml version="1.0" encoding="utf-8"?>
<ds:datastoreItem xmlns:ds="http://schemas.openxmlformats.org/officeDocument/2006/customXml" ds:itemID="{C444437D-3756-439E-B7E6-CB15034100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00087-3BD2-44B1-A0B4-40D3B21AFA4C}">
  <ds:schemaRefs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1a25d56-6f3d-4cf9-8f75-af00573b6dbd"/>
    <ds:schemaRef ds:uri="8e7835d3-688c-41e8-8959-32819ba222ea"/>
    <ds:schemaRef ds:uri="502b42c6-03af-4a44-b0e5-eeff57d6d627"/>
    <ds:schemaRef ds:uri="7a828fdc-ba97-4ac7-a0a0-0491a2024661"/>
  </ds:schemaRefs>
</ds:datastoreItem>
</file>

<file path=customXml/itemProps4.xml><?xml version="1.0" encoding="utf-8"?>
<ds:datastoreItem xmlns:ds="http://schemas.openxmlformats.org/officeDocument/2006/customXml" ds:itemID="{212D9E75-E721-4D1E-930A-E3882E3BAFE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Powerpointmall_SV_2024</Template>
  <TotalTime>1121</TotalTime>
  <Words>518</Words>
  <Application>Microsoft Office PowerPoint</Application>
  <PresentationFormat>Widescreen</PresentationFormat>
  <Paragraphs>74</Paragraphs>
  <Slides>8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Save the Children Theme</vt:lpstr>
      <vt:lpstr>PowerPoint Presentation</vt:lpstr>
      <vt:lpstr>PowerPoint Presentation</vt:lpstr>
      <vt:lpstr>PowerPoint Presentation</vt:lpstr>
      <vt:lpstr>Rättighetsperspektiv – alla våra barnvänliga platser bedrivs med barns rättigheter i fokus</vt:lpstr>
      <vt:lpstr>Barnvänlig plats Jägersbo, Malmö</vt:lpstr>
      <vt:lpstr>GRUNDEN FÖR BARNVÄNLIG PLATS</vt:lpstr>
      <vt:lpstr>Värdet av lek</vt:lpstr>
      <vt:lpstr>Trygga vuxna – vikten av att skapa relationer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Ahlenius, Rebecca</dc:creator>
  <cp:lastModifiedBy>Ahlenius, Rebecca</cp:lastModifiedBy>
  <cp:revision>3</cp:revision>
  <dcterms:created xsi:type="dcterms:W3CDTF">2025-02-12T14:12:11Z</dcterms:created>
  <dcterms:modified xsi:type="dcterms:W3CDTF">2025-03-24T10:50:56Z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0x010100A1F9A8989A5ABE4E9278A14B19679B31</vt:lpwstr>
  </property>
  <property fmtid="{D5CDD505-2E9C-101B-9397-08002B2CF9AE}" pid="3" name="SC Sweden Topic">
    <vt:lpwstr/>
  </property>
  <property fmtid="{D5CDD505-2E9C-101B-9397-08002B2CF9AE}" pid="4" name="MediaServiceImageTags">
    <vt:lpwstr/>
  </property>
  <property fmtid="{D5CDD505-2E9C-101B-9397-08002B2CF9AE}" pid="5" name="SC Sweden Location">
    <vt:lpwstr/>
  </property>
  <property fmtid="{D5CDD505-2E9C-101B-9397-08002B2CF9AE}" pid="6" name="SC Sweden Department">
    <vt:lpwstr>13;#Kommunikation och Insamling|023f9a7e-10da-44a3-9392-561a92d387a7</vt:lpwstr>
  </property>
  <property fmtid="{D5CDD505-2E9C-101B-9397-08002B2CF9AE}" pid="7" name="lcf76f155ced4ddcb4097134ff3c332f">
    <vt:lpwstr/>
  </property>
  <property fmtid="{D5CDD505-2E9C-101B-9397-08002B2CF9AE}" pid="8" name="Document type">
    <vt:lpwstr>14;#Mallar|a504c005-2948-42bb-8c75-558869c92acb</vt:lpwstr>
  </property>
  <property fmtid="{D5CDD505-2E9C-101B-9397-08002B2CF9AE}" pid="9" name="SharedWithUsers">
    <vt:lpwstr>469;#Grenstedt, Elisabet</vt:lpwstr>
  </property>
  <property fmtid="{D5CDD505-2E9C-101B-9397-08002B2CF9AE}" pid="10" name="SC_x0020_Sweden_x0020_Location">
    <vt:lpwstr/>
  </property>
  <property fmtid="{D5CDD505-2E9C-101B-9397-08002B2CF9AE}" pid="11" name="SC_x0020_Sweden_x0020_Topic">
    <vt:lpwstr/>
  </property>
  <property fmtid="{D5CDD505-2E9C-101B-9397-08002B2CF9AE}" pid="12" name="Document_x0020_type">
    <vt:lpwstr>14;#Mallar|a504c005-2948-42bb-8c75-558869c92acb</vt:lpwstr>
  </property>
  <property fmtid="{D5CDD505-2E9C-101B-9397-08002B2CF9AE}" pid="13" name="SC_x0020_Sweden_x0020_Department">
    <vt:lpwstr>13;#Kommunikation och Insamling|023f9a7e-10da-44a3-9392-561a92d387a7</vt:lpwstr>
  </property>
</Properties>
</file>