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handoutMasterIdLst>
    <p:handoutMasterId r:id="rId29"/>
  </p:handoutMasterIdLst>
  <p:sldIdLst>
    <p:sldId id="285" r:id="rId5"/>
    <p:sldId id="278" r:id="rId6"/>
    <p:sldId id="284" r:id="rId7"/>
    <p:sldId id="276" r:id="rId8"/>
    <p:sldId id="279" r:id="rId9"/>
    <p:sldId id="281" r:id="rId10"/>
    <p:sldId id="282" r:id="rId11"/>
    <p:sldId id="287" r:id="rId12"/>
    <p:sldId id="288" r:id="rId13"/>
    <p:sldId id="289" r:id="rId14"/>
    <p:sldId id="290" r:id="rId15"/>
    <p:sldId id="280" r:id="rId16"/>
    <p:sldId id="291" r:id="rId17"/>
    <p:sldId id="294" r:id="rId18"/>
    <p:sldId id="293" r:id="rId19"/>
    <p:sldId id="292" r:id="rId20"/>
    <p:sldId id="297" r:id="rId21"/>
    <p:sldId id="296" r:id="rId22"/>
    <p:sldId id="299" r:id="rId23"/>
    <p:sldId id="300" r:id="rId24"/>
    <p:sldId id="298" r:id="rId25"/>
    <p:sldId id="277" r:id="rId26"/>
    <p:sldId id="29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userDrawn="1">
          <p15:clr>
            <a:srgbClr val="A4A3A4"/>
          </p15:clr>
        </p15:guide>
        <p15:guide id="2" orient="horz" pos="738" userDrawn="1">
          <p15:clr>
            <a:srgbClr val="A4A3A4"/>
          </p15:clr>
        </p15:guide>
        <p15:guide id="3" orient="horz" pos="997" userDrawn="1">
          <p15:clr>
            <a:srgbClr val="A4A3A4"/>
          </p15:clr>
        </p15:guide>
        <p15:guide id="4" pos="7544" userDrawn="1">
          <p15:clr>
            <a:srgbClr val="A4A3A4"/>
          </p15:clr>
        </p15:guide>
        <p15:guide id="5" pos="127" userDrawn="1">
          <p15:clr>
            <a:srgbClr val="A4A3A4"/>
          </p15:clr>
        </p15:guide>
        <p15:guide id="6" pos="363" userDrawn="1">
          <p15:clr>
            <a:srgbClr val="A4A3A4"/>
          </p15:clr>
        </p15:guide>
        <p15:guide id="7"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F17"/>
    <a:srgbClr val="FA0007"/>
    <a:srgbClr val="F60006"/>
    <a:srgbClr val="F1030A"/>
    <a:srgbClr val="ED0409"/>
    <a:srgbClr val="ED100C"/>
    <a:srgbClr val="ED1C10"/>
    <a:srgbClr val="ED1F13"/>
    <a:srgbClr val="E12417"/>
    <a:srgbClr val="DD2B1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927" autoAdjust="0"/>
  </p:normalViewPr>
  <p:slideViewPr>
    <p:cSldViewPr snapToGrid="0" showGuides="1">
      <p:cViewPr varScale="1">
        <p:scale>
          <a:sx n="58" d="100"/>
          <a:sy n="58" d="100"/>
        </p:scale>
        <p:origin x="1182" y="78"/>
      </p:cViewPr>
      <p:guideLst>
        <p:guide orient="horz" pos="3973"/>
        <p:guide orient="horz" pos="738"/>
        <p:guide orient="horz" pos="997"/>
        <p:guide pos="7544"/>
        <p:guide pos="127"/>
        <p:guide pos="363"/>
        <p:guide pos="3839"/>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howGuides="1">
      <p:cViewPr varScale="1">
        <p:scale>
          <a:sx n="77" d="100"/>
          <a:sy n="77" d="100"/>
        </p:scale>
        <p:origin x="321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0D6A37-291F-4E46-BB73-3B99CE153558}" type="datetimeFigureOut">
              <a:rPr lang="en-US" smtClean="0"/>
              <a:t>3/15/2019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CCD24-79A0-1B45-AEA8-F931F4D6188E}" type="datetimeFigureOut">
              <a:rPr lang="en-US" smtClean="0"/>
              <a:t>3/15/2019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err="1" smtClean="0"/>
              <a:t>Eglantyne</a:t>
            </a:r>
            <a:r>
              <a:rPr lang="sv-SE" dirty="0" smtClean="0"/>
              <a:t> kallades för den vita flamman för hennes brinnande engagemang för barn i nöd. Hon delade flygblad och agiterade s</a:t>
            </a:r>
            <a:r>
              <a:rPr lang="sv-SE" baseline="0" dirty="0" smtClean="0"/>
              <a:t>å ihärdigt att hon fängslades och åtalades men domaren som var tvungen att döma henne till 5£ i böter valde att betala hennes böter för att han ansåg att hon hade rätt. Själv ville hon åka i fängelse…</a:t>
            </a:r>
            <a:endParaRPr lang="sv-SE"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sv-SE" dirty="0" smtClean="0"/>
          </a:p>
          <a:p>
            <a:r>
              <a:rPr lang="sv-SE" altLang="sv-SE" dirty="0" smtClean="0">
                <a:latin typeface="Arial" panose="020B0604020202020204" pitchFamily="34" charset="0"/>
              </a:rPr>
              <a:t>Rädda Barnens historia började i England under första världskriget med en engagerad, klok och kunnig kvinna, </a:t>
            </a:r>
            <a:r>
              <a:rPr lang="sv-SE" altLang="sv-SE" dirty="0" err="1" smtClean="0">
                <a:latin typeface="Arial" panose="020B0604020202020204" pitchFamily="34" charset="0"/>
              </a:rPr>
              <a:t>Eglantyne</a:t>
            </a:r>
            <a:r>
              <a:rPr lang="sv-SE" altLang="sv-SE" dirty="0" smtClean="0">
                <a:latin typeface="Arial" panose="020B0604020202020204" pitchFamily="34" charset="0"/>
              </a:rPr>
              <a:t> </a:t>
            </a:r>
            <a:r>
              <a:rPr lang="sv-SE" altLang="sv-SE" dirty="0" err="1" smtClean="0">
                <a:latin typeface="Arial" panose="020B0604020202020204" pitchFamily="34" charset="0"/>
              </a:rPr>
              <a:t>Jebb</a:t>
            </a:r>
            <a:r>
              <a:rPr lang="sv-SE" altLang="sv-SE" dirty="0" smtClean="0">
                <a:latin typeface="Arial" panose="020B0604020202020204" pitchFamily="34" charset="0"/>
              </a:rPr>
              <a:t>, hennes syster Dorothy och deras vänner från kvinnorörelsen, kväkarna och pacifisterna. </a:t>
            </a:r>
          </a:p>
          <a:p>
            <a:endParaRPr lang="sv-SE" altLang="sv-SE" dirty="0" smtClean="0">
              <a:latin typeface="Arial" panose="020B0604020202020204" pitchFamily="34" charset="0"/>
            </a:endParaRPr>
          </a:p>
          <a:p>
            <a:r>
              <a:rPr lang="sv-SE" altLang="sv-SE" dirty="0" smtClean="0">
                <a:latin typeface="Arial" panose="020B0604020202020204" pitchFamily="34" charset="0"/>
              </a:rPr>
              <a:t>De upprördes av nyheterna om tre miljoner svältande barn i Europa, en följd av första världskrigets handelsblockad. </a:t>
            </a:r>
          </a:p>
          <a:p>
            <a:endParaRPr lang="sv-SE" altLang="sv-SE" dirty="0" smtClean="0">
              <a:latin typeface="Arial" panose="020B0604020202020204" pitchFamily="34" charset="0"/>
            </a:endParaRPr>
          </a:p>
          <a:p>
            <a:r>
              <a:rPr lang="sv-SE" altLang="sv-SE" dirty="0" smtClean="0">
                <a:latin typeface="Arial" panose="020B0604020202020204" pitchFamily="34" charset="0"/>
              </a:rPr>
              <a:t>Vid den tiden en radikal syn på barn och på att</a:t>
            </a:r>
            <a:r>
              <a:rPr lang="sv-SE" altLang="sv-SE" baseline="0" dirty="0" smtClean="0">
                <a:latin typeface="Arial" panose="020B0604020202020204" pitchFamily="34" charset="0"/>
              </a:rPr>
              <a:t> arbeta med hjälp till barn</a:t>
            </a:r>
            <a:r>
              <a:rPr lang="sv-SE" altLang="sv-SE" dirty="0" smtClean="0">
                <a:latin typeface="Arial" panose="020B0604020202020204" pitchFamily="34" charset="0"/>
              </a:rPr>
              <a:t>:</a:t>
            </a:r>
          </a:p>
          <a:p>
            <a:endParaRPr lang="sv-SE" altLang="sv-SE" dirty="0" smtClean="0">
              <a:latin typeface="Arial" panose="020B0604020202020204" pitchFamily="34" charset="0"/>
            </a:endParaRPr>
          </a:p>
          <a:p>
            <a:pPr>
              <a:buFontTx/>
              <a:buChar char="•"/>
            </a:pPr>
            <a:r>
              <a:rPr lang="sv-SE" altLang="sv-SE" dirty="0" smtClean="0">
                <a:latin typeface="Arial" panose="020B0604020202020204" pitchFamily="34" charset="0"/>
              </a:rPr>
              <a:t>Varje barn har rätt till utveckling och skydd </a:t>
            </a:r>
          </a:p>
          <a:p>
            <a:pPr>
              <a:buFontTx/>
              <a:buChar char="•"/>
            </a:pPr>
            <a:r>
              <a:rPr lang="sv-SE" altLang="sv-SE" dirty="0" smtClean="0">
                <a:latin typeface="Arial" panose="020B0604020202020204" pitchFamily="34" charset="0"/>
              </a:rPr>
              <a:t>Barn är allas ansvar och en samhällsfråga. Barn har särskilda rättigheter </a:t>
            </a:r>
          </a:p>
          <a:p>
            <a:pPr>
              <a:buFontTx/>
              <a:buChar char="•"/>
            </a:pPr>
            <a:r>
              <a:rPr lang="sv-SE" altLang="sv-SE" dirty="0" smtClean="0">
                <a:latin typeface="Arial" panose="020B0604020202020204" pitchFamily="34" charset="0"/>
              </a:rPr>
              <a:t>Barn ska respekteras och tas på allvar</a:t>
            </a:r>
          </a:p>
          <a:p>
            <a:pPr>
              <a:buFontTx/>
              <a:buNone/>
            </a:pPr>
            <a:endParaRPr lang="sv-SE" altLang="sv-SE" dirty="0" smtClean="0">
              <a:latin typeface="Arial" panose="020B0604020202020204" pitchFamily="34" charset="0"/>
            </a:endParaRPr>
          </a:p>
          <a:p>
            <a:pPr>
              <a:buFontTx/>
              <a:buChar char="•"/>
            </a:pPr>
            <a:r>
              <a:rPr lang="sv-SE" altLang="sv-SE" dirty="0" smtClean="0">
                <a:latin typeface="Arial" panose="020B0604020202020204" pitchFamily="34" charset="0"/>
              </a:rPr>
              <a:t>All hjälp är solidarisk och långsiktig hjälp till självhjälp </a:t>
            </a:r>
          </a:p>
          <a:p>
            <a:pPr>
              <a:buFontTx/>
              <a:buChar char="•"/>
            </a:pPr>
            <a:r>
              <a:rPr lang="sv-SE" sz="1200" dirty="0" smtClean="0">
                <a:latin typeface="Arial" charset="0"/>
              </a:rPr>
              <a:t>Bestående resultat ”Inte en gåva från ovan utan hjälp till självhjälp likar emellan” </a:t>
            </a:r>
            <a:r>
              <a:rPr lang="sv-SE" sz="1200" dirty="0" err="1" smtClean="0">
                <a:latin typeface="Arial" charset="0"/>
              </a:rPr>
              <a:t>Eglantyne</a:t>
            </a:r>
            <a:r>
              <a:rPr lang="sv-SE" sz="1200" dirty="0" smtClean="0">
                <a:latin typeface="Arial" charset="0"/>
              </a:rPr>
              <a:t> </a:t>
            </a:r>
            <a:r>
              <a:rPr lang="sv-SE" sz="1200" dirty="0" err="1" smtClean="0">
                <a:latin typeface="Arial" charset="0"/>
              </a:rPr>
              <a:t>Jebb</a:t>
            </a:r>
            <a:r>
              <a:rPr lang="sv-SE" sz="1200" dirty="0" smtClean="0">
                <a:latin typeface="Arial" charset="0"/>
              </a:rPr>
              <a:t> </a:t>
            </a:r>
          </a:p>
          <a:p>
            <a:pPr>
              <a:buFontTx/>
              <a:buChar char="•"/>
            </a:pPr>
            <a:r>
              <a:rPr lang="sv-SE" sz="1200" dirty="0" smtClean="0">
                <a:latin typeface="Arial" charset="0"/>
              </a:rPr>
              <a:t>Internationalism ”Alla nationer bär gemensamt ansvar för hur barnen har det i vår värld ” </a:t>
            </a:r>
            <a:r>
              <a:rPr lang="sv-SE" sz="1200" dirty="0" err="1" smtClean="0">
                <a:latin typeface="Arial" charset="0"/>
              </a:rPr>
              <a:t>Eglantyne</a:t>
            </a:r>
            <a:r>
              <a:rPr lang="sv-SE" sz="1200" dirty="0" smtClean="0">
                <a:latin typeface="Arial" charset="0"/>
              </a:rPr>
              <a:t> </a:t>
            </a:r>
            <a:r>
              <a:rPr lang="sv-SE" sz="1200" dirty="0" err="1" smtClean="0">
                <a:latin typeface="Arial" charset="0"/>
              </a:rPr>
              <a:t>Jebb</a:t>
            </a:r>
            <a:r>
              <a:rPr lang="sv-SE" sz="1200" dirty="0" smtClean="0">
                <a:latin typeface="Arial" charset="0"/>
              </a:rPr>
              <a:t> </a:t>
            </a:r>
          </a:p>
          <a:p>
            <a:pPr>
              <a:buFontTx/>
              <a:buNone/>
            </a:pPr>
            <a:endParaRPr lang="sv-SE" altLang="sv-SE" dirty="0" smtClean="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sv-SE" dirty="0" smtClean="0"/>
              <a:t>Bild: </a:t>
            </a:r>
            <a:r>
              <a:rPr lang="sv-SE" dirty="0" err="1" smtClean="0"/>
              <a:t>Eglantyne</a:t>
            </a:r>
            <a:r>
              <a:rPr lang="sv-SE" baseline="0" dirty="0" smtClean="0"/>
              <a:t> </a:t>
            </a:r>
            <a:r>
              <a:rPr lang="sv-SE" baseline="0" dirty="0" err="1" smtClean="0"/>
              <a:t>Jebb</a:t>
            </a:r>
            <a:endParaRPr lang="sv-SE" dirty="0" smtClean="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2</a:t>
            </a:fld>
            <a:endParaRPr lang="en-US"/>
          </a:p>
        </p:txBody>
      </p:sp>
    </p:spTree>
    <p:extLst>
      <p:ext uri="{BB962C8B-B14F-4D97-AF65-F5344CB8AC3E}">
        <p14:creationId xmlns:p14="http://schemas.microsoft.com/office/powerpoint/2010/main" val="3898335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Bilden visar ett läger för internflyktingar under svältkatastrofen i Etiopien</a:t>
            </a:r>
            <a:r>
              <a:rPr lang="sv-SE" sz="1200" kern="1200" baseline="0" dirty="0" smtClean="0">
                <a:solidFill>
                  <a:schemeClr val="tx1"/>
                </a:solidFill>
                <a:effectLst/>
                <a:latin typeface="+mn-lt"/>
                <a:ea typeface="+mn-ea"/>
                <a:cs typeface="+mn-cs"/>
              </a:rPr>
              <a:t> 1984.</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Den internationella verksamheten blir mer mångsidig under 1970-80-talen. Projekten är fortsatt huvudsakligen inriktade på mödra-och barnavård men inriktas också på skola och socialt arbete. Insatserna kan gälla förskola, barn-och ungdomshem, barnbibliotek, skola för minoritetsbarn, familjeåterförening, rehabilitering av funktionshindrade eller kamp mot könsstympning av flickor. En del insatser kom att också att  inbegripa borrning av brunnar, drivande av en mjölkfarm med mejeri och allehanda byggverksamhet (Rädda Barnen hade två egna arkitekter anställda vid slutet av 80-talet). Rädda Barnen satsar på utbildning av socialarbetare i flera länder.</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Verksamheten spreds nu också till fler länder i Asien, Afrika och Latinamerika. Störst var insatserna  i Jemen, Mellanöstern, Etiopien, Eritrea och Sudan, Kap Verde och Sao </a:t>
            </a:r>
            <a:r>
              <a:rPr lang="sv-SE" sz="1200" kern="1200" dirty="0" err="1" smtClean="0">
                <a:solidFill>
                  <a:schemeClr val="tx1"/>
                </a:solidFill>
                <a:effectLst/>
                <a:latin typeface="+mn-lt"/>
                <a:ea typeface="+mn-ea"/>
                <a:cs typeface="+mn-cs"/>
              </a:rPr>
              <a:t>Tome</a:t>
            </a:r>
            <a:r>
              <a:rPr lang="sv-SE" sz="1200" kern="1200" dirty="0" smtClean="0">
                <a:solidFill>
                  <a:schemeClr val="tx1"/>
                </a:solidFill>
                <a:effectLst/>
                <a:latin typeface="+mn-lt"/>
                <a:ea typeface="+mn-ea"/>
                <a:cs typeface="+mn-cs"/>
              </a:rPr>
              <a:t>, Bangladesh, Pakistan, Vietnam, Peru, </a:t>
            </a:r>
            <a:r>
              <a:rPr lang="sv-SE" sz="1200" kern="1200" dirty="0" err="1" smtClean="0">
                <a:solidFill>
                  <a:schemeClr val="tx1"/>
                </a:solidFill>
                <a:effectLst/>
                <a:latin typeface="+mn-lt"/>
                <a:ea typeface="+mn-ea"/>
                <a:cs typeface="+mn-cs"/>
              </a:rPr>
              <a:t>Mexico</a:t>
            </a:r>
            <a:r>
              <a:rPr lang="sv-SE" sz="1200" kern="1200" dirty="0" smtClean="0">
                <a:solidFill>
                  <a:schemeClr val="tx1"/>
                </a:solidFill>
                <a:effectLst/>
                <a:latin typeface="+mn-lt"/>
                <a:ea typeface="+mn-ea"/>
                <a:cs typeface="+mn-cs"/>
              </a:rPr>
              <a:t>, El Salvador och Nicaragua. Rädda Barnen började samarbeta med många lokala organisationer och drev inte all verksamhet i egen regi. Kansliorganisationen i Stockholm växte och blev alltmer självständig i förhållande till den frivilliga medlemsrörelsen..</a:t>
            </a:r>
          </a:p>
          <a:p>
            <a:endParaRPr lang="sv-SE" sz="1200" b="0" kern="1200" dirty="0" smtClean="0">
              <a:solidFill>
                <a:schemeClr val="tx1"/>
              </a:solidFill>
              <a:effectLst/>
              <a:latin typeface="+mn-lt"/>
              <a:ea typeface="+mn-ea"/>
              <a:cs typeface="+mn-cs"/>
            </a:endParaRPr>
          </a:p>
          <a:p>
            <a:r>
              <a:rPr lang="sv-SE" sz="1200" b="0" dirty="0" smtClean="0"/>
              <a:t>1977 bildas Save the Children Alliance i syfte att koordinera globala insamlingskampanjer i syfte att nå fler barn och förbättra verksamheten i fält.</a:t>
            </a:r>
            <a:r>
              <a:rPr lang="sv-SE" sz="1200" b="0" baseline="0" dirty="0" smtClean="0"/>
              <a:t> Rädda Barnen går med tio år senare, 1988. </a:t>
            </a:r>
            <a:endParaRPr lang="sv-SE" sz="1200" b="0" dirty="0" smtClean="0"/>
          </a:p>
        </p:txBody>
      </p:sp>
      <p:sp>
        <p:nvSpPr>
          <p:cNvPr id="4" name="Platshållare för bildnummer 3"/>
          <p:cNvSpPr>
            <a:spLocks noGrp="1"/>
          </p:cNvSpPr>
          <p:nvPr>
            <p:ph type="sldNum" sz="quarter" idx="10"/>
          </p:nvPr>
        </p:nvSpPr>
        <p:spPr/>
        <p:txBody>
          <a:bodyPr/>
          <a:lstStyle/>
          <a:p>
            <a:fld id="{23FFFF08-BA74-3E4E-B67B-CFCBDE5D9836}" type="slidenum">
              <a:rPr lang="en-US" smtClean="0"/>
              <a:t>11</a:t>
            </a:fld>
            <a:endParaRPr lang="en-US"/>
          </a:p>
        </p:txBody>
      </p:sp>
    </p:spTree>
    <p:extLst>
      <p:ext uri="{BB962C8B-B14F-4D97-AF65-F5344CB8AC3E}">
        <p14:creationId xmlns:p14="http://schemas.microsoft.com/office/powerpoint/2010/main" val="241039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noProof="0" dirty="0" smtClean="0">
                <a:effectLst/>
              </a:rPr>
              <a:t>Bild: Förslaget till</a:t>
            </a:r>
            <a:r>
              <a:rPr lang="sv-SE" baseline="0" noProof="0" dirty="0" smtClean="0">
                <a:effectLst/>
              </a:rPr>
              <a:t> Genève-deklarationen för barns rättigheter som blev den första internationella deklarationen som rör mänskliga rättigheter som senare antogs, med vissa smärre justeringar. </a:t>
            </a:r>
            <a:r>
              <a:rPr lang="sv-SE" baseline="0" noProof="0" dirty="0" err="1" smtClean="0">
                <a:effectLst/>
              </a:rPr>
              <a:t>Eglantyne</a:t>
            </a:r>
            <a:r>
              <a:rPr lang="sv-SE" baseline="0" noProof="0" dirty="0" smtClean="0">
                <a:effectLst/>
              </a:rPr>
              <a:t> </a:t>
            </a:r>
            <a:r>
              <a:rPr lang="sv-SE" baseline="0" noProof="0" dirty="0" err="1" smtClean="0">
                <a:effectLst/>
              </a:rPr>
              <a:t>Jebb</a:t>
            </a:r>
            <a:r>
              <a:rPr lang="sv-SE" baseline="0" noProof="0" dirty="0" smtClean="0">
                <a:effectLst/>
              </a:rPr>
              <a:t> var författaren.</a:t>
            </a:r>
            <a:endParaRPr lang="sv-SE" noProof="0" dirty="0" smtClean="0"/>
          </a:p>
          <a:p>
            <a:endParaRPr lang="sv-SE" dirty="0" smtClean="0"/>
          </a:p>
          <a:p>
            <a:endParaRPr lang="sv-SE" dirty="0" smtClean="0"/>
          </a:p>
          <a:p>
            <a:r>
              <a:rPr lang="sv-SE" sz="1200" b="0" dirty="0" smtClean="0">
                <a:solidFill>
                  <a:schemeClr val="tx1"/>
                </a:solidFill>
              </a:rPr>
              <a:t>1924 - Nationernas Förbund antar den första internationella deklarationen som fastslår att människor har rättigheter. Den så kallade </a:t>
            </a:r>
            <a:r>
              <a:rPr lang="sv-SE" sz="1200" b="0" dirty="0" smtClean="0">
                <a:solidFill>
                  <a:srgbClr val="C00000"/>
                </a:solidFill>
              </a:rPr>
              <a:t>Genève-deklarationen om barns rättigheter</a:t>
            </a:r>
            <a:r>
              <a:rPr lang="sv-SE" sz="1200" b="0" dirty="0" smtClean="0">
                <a:solidFill>
                  <a:schemeClr val="tx1"/>
                </a:solidFill>
              </a:rPr>
              <a:t>. Författaren var </a:t>
            </a:r>
            <a:r>
              <a:rPr lang="sv-SE" sz="1200" b="0" dirty="0" err="1" smtClean="0">
                <a:solidFill>
                  <a:schemeClr val="tx1"/>
                </a:solidFill>
              </a:rPr>
              <a:t>Eglantyne</a:t>
            </a:r>
            <a:r>
              <a:rPr lang="sv-SE" sz="1200" b="0" dirty="0" smtClean="0">
                <a:solidFill>
                  <a:schemeClr val="tx1"/>
                </a:solidFill>
              </a:rPr>
              <a:t> </a:t>
            </a:r>
            <a:r>
              <a:rPr lang="sv-SE" sz="1200" b="0" dirty="0" err="1" smtClean="0">
                <a:solidFill>
                  <a:schemeClr val="tx1"/>
                </a:solidFill>
              </a:rPr>
              <a:t>Jebb</a:t>
            </a:r>
            <a:r>
              <a:rPr lang="sv-SE" sz="1200" b="0" dirty="0" smtClean="0">
                <a:solidFill>
                  <a:schemeClr val="tx1"/>
                </a:solidFill>
              </a:rPr>
              <a:t>.</a:t>
            </a:r>
          </a:p>
          <a:p>
            <a:endParaRPr lang="sv-SE" sz="1200" b="0" dirty="0" smtClean="0">
              <a:solidFill>
                <a:schemeClr val="tx1"/>
              </a:solidFill>
            </a:endParaRPr>
          </a:p>
          <a:p>
            <a:r>
              <a:rPr lang="sv-SE" sz="1200" b="0" dirty="0" smtClean="0">
                <a:solidFill>
                  <a:schemeClr val="tx1"/>
                </a:solidFill>
              </a:rPr>
              <a:t>1959 Förenta Nationerna antar en </a:t>
            </a:r>
            <a:r>
              <a:rPr lang="sv-SE" sz="1200" b="0" dirty="0" smtClean="0">
                <a:solidFill>
                  <a:srgbClr val="C00000"/>
                </a:solidFill>
              </a:rPr>
              <a:t>Deklarationen om barns rättigheter </a:t>
            </a:r>
            <a:r>
              <a:rPr lang="sv-SE" sz="1200" b="0" dirty="0" smtClean="0">
                <a:solidFill>
                  <a:schemeClr val="tx1"/>
                </a:solidFill>
              </a:rPr>
              <a:t>Afghanistans FN-delegation krävde att staterna skulle erkänna barns rättigheter, eftersträva att staterna efterlever dem och spridas så brett som möjligt.</a:t>
            </a:r>
          </a:p>
          <a:p>
            <a:endParaRPr lang="sv-SE" sz="1200" b="0" dirty="0" smtClean="0">
              <a:solidFill>
                <a:schemeClr val="tx1"/>
              </a:solidFill>
            </a:endParaRPr>
          </a:p>
          <a:p>
            <a:r>
              <a:rPr lang="sv-SE" dirty="0" smtClean="0"/>
              <a:t>20 november 1989</a:t>
            </a:r>
            <a:r>
              <a:rPr lang="sv-SE" sz="1200" b="0" dirty="0" smtClean="0">
                <a:solidFill>
                  <a:schemeClr val="tx1"/>
                </a:solidFill>
              </a:rPr>
              <a:t> Förenta Nationerna antar </a:t>
            </a:r>
            <a:r>
              <a:rPr lang="sv-SE" sz="1200" b="0" dirty="0" smtClean="0">
                <a:solidFill>
                  <a:srgbClr val="C00000"/>
                </a:solidFill>
              </a:rPr>
              <a:t>Konventionen om barnets rättigheter</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12</a:t>
            </a:fld>
            <a:endParaRPr lang="en-US"/>
          </a:p>
        </p:txBody>
      </p:sp>
    </p:spTree>
    <p:extLst>
      <p:ext uri="{BB962C8B-B14F-4D97-AF65-F5344CB8AC3E}">
        <p14:creationId xmlns:p14="http://schemas.microsoft.com/office/powerpoint/2010/main" val="87003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smtClean="0"/>
              <a:t>Bilden är från</a:t>
            </a:r>
            <a:r>
              <a:rPr lang="sv-SE" sz="1200" b="0" baseline="0" dirty="0" smtClean="0"/>
              <a:t> kammaren för FN:s Ekonomiska och Sociala råd, ECOSOC i Genève.</a:t>
            </a:r>
            <a:endParaRPr lang="sv-SE" sz="1200" b="0" dirty="0" smtClean="0"/>
          </a:p>
          <a:p>
            <a:endParaRPr lang="sv-SE" sz="1200" b="0" dirty="0" smtClean="0"/>
          </a:p>
          <a:p>
            <a:r>
              <a:rPr lang="sv-SE" sz="1200" b="0" dirty="0" smtClean="0"/>
              <a:t>Att få konsultativ status möjliggjorde att vi kunde öppna ett kontor i Genève och delta mer aktivt i diskussionerna med statsföreträdare från hela världen. Det öppnade för helt nya möjligheter att påverka framtiden för barn.</a:t>
            </a:r>
          </a:p>
          <a:p>
            <a:r>
              <a:rPr lang="sv-SE" sz="1200" b="0" dirty="0" smtClean="0"/>
              <a:t>Bureau </a:t>
            </a:r>
            <a:r>
              <a:rPr lang="sv-SE" sz="1200" b="0" dirty="0" err="1" smtClean="0"/>
              <a:t>Internationale</a:t>
            </a:r>
            <a:r>
              <a:rPr lang="sv-SE" sz="1200" b="0" dirty="0" smtClean="0"/>
              <a:t> de Rädda Barnen hette kontoret som genom</a:t>
            </a:r>
            <a:r>
              <a:rPr lang="sv-SE" sz="1200" b="0" baseline="0" dirty="0" smtClean="0"/>
              <a:t> </a:t>
            </a:r>
            <a:r>
              <a:rPr lang="sv-SE" sz="1200" b="0" dirty="0" smtClean="0">
                <a:solidFill>
                  <a:schemeClr val="tx1"/>
                </a:solidFill>
              </a:rPr>
              <a:t>okonventionella lobbymetoder som informella middagar med ärtsoppa slutligen kunde bryta barriären mellan diplomaterna och frivilligorganisationerna. Vi</a:t>
            </a:r>
            <a:r>
              <a:rPr lang="sv-SE" sz="1200" b="0" baseline="0" dirty="0" smtClean="0">
                <a:solidFill>
                  <a:schemeClr val="tx1"/>
                </a:solidFill>
              </a:rPr>
              <a:t> var kunniga och bra </a:t>
            </a:r>
            <a:r>
              <a:rPr lang="sv-SE" sz="1200" b="0" baseline="0" dirty="0" err="1" smtClean="0">
                <a:solidFill>
                  <a:schemeClr val="tx1"/>
                </a:solidFill>
              </a:rPr>
              <a:t>diskussionsparter</a:t>
            </a:r>
            <a:r>
              <a:rPr lang="sv-SE" sz="1200" b="0" baseline="0" dirty="0" smtClean="0">
                <a:solidFill>
                  <a:schemeClr val="tx1"/>
                </a:solidFill>
              </a:rPr>
              <a:t> och inte ett hot. </a:t>
            </a:r>
            <a:r>
              <a:rPr lang="sv-SE" sz="1200" b="0" dirty="0" smtClean="0">
                <a:solidFill>
                  <a:schemeClr val="tx1"/>
                </a:solidFill>
              </a:rPr>
              <a:t>Den</a:t>
            </a:r>
            <a:r>
              <a:rPr lang="sv-SE" sz="1200" b="0" baseline="0" dirty="0" smtClean="0">
                <a:solidFill>
                  <a:schemeClr val="tx1"/>
                </a:solidFill>
              </a:rPr>
              <a:t> mer uppsluppna atmosfär som middagarna erbjöd möjliggjorde även samtal mellan regeringar som i normala fall hade svårt att tala med varandra</a:t>
            </a:r>
            <a:endParaRPr lang="sv-SE" sz="1200" b="0" dirty="0" smtClean="0">
              <a:solidFill>
                <a:schemeClr val="tx1"/>
              </a:solidFill>
            </a:endParaRPr>
          </a:p>
          <a:p>
            <a:endParaRPr lang="sv-SE" sz="1200" b="0" dirty="0" smtClean="0">
              <a:solidFill>
                <a:schemeClr val="tx1"/>
              </a:solidFill>
            </a:endParaRPr>
          </a:p>
          <a:p>
            <a:r>
              <a:rPr lang="sv-SE" sz="1200" b="0" dirty="0" smtClean="0">
                <a:solidFill>
                  <a:schemeClr val="tx1"/>
                </a:solidFill>
              </a:rPr>
              <a:t>Genève-kontoret</a:t>
            </a:r>
            <a:r>
              <a:rPr lang="sv-SE" sz="1200" b="0" baseline="0" dirty="0" smtClean="0">
                <a:solidFill>
                  <a:schemeClr val="tx1"/>
                </a:solidFill>
              </a:rPr>
              <a:t> lämnades över till </a:t>
            </a:r>
            <a:r>
              <a:rPr lang="sv-SE" sz="1200" b="0" baseline="0" dirty="0" err="1" smtClean="0">
                <a:solidFill>
                  <a:schemeClr val="tx1"/>
                </a:solidFill>
              </a:rPr>
              <a:t>Iinternational</a:t>
            </a:r>
            <a:r>
              <a:rPr lang="sv-SE" sz="1200" b="0" baseline="0" dirty="0" smtClean="0">
                <a:solidFill>
                  <a:schemeClr val="tx1"/>
                </a:solidFill>
              </a:rPr>
              <a:t> Save the Children Alliance 1990. Då var Barnkonventionen ett faktum </a:t>
            </a:r>
            <a:endParaRPr lang="sv-SE" sz="1200" b="0" dirty="0" smtClean="0"/>
          </a:p>
          <a:p>
            <a:endParaRPr lang="sv-SE" sz="1200" b="0" dirty="0" smtClean="0"/>
          </a:p>
        </p:txBody>
      </p:sp>
      <p:sp>
        <p:nvSpPr>
          <p:cNvPr id="4" name="Platshållare för bildnummer 3"/>
          <p:cNvSpPr>
            <a:spLocks noGrp="1"/>
          </p:cNvSpPr>
          <p:nvPr>
            <p:ph type="sldNum" sz="quarter" idx="10"/>
          </p:nvPr>
        </p:nvSpPr>
        <p:spPr/>
        <p:txBody>
          <a:bodyPr/>
          <a:lstStyle/>
          <a:p>
            <a:fld id="{23FFFF08-BA74-3E4E-B67B-CFCBDE5D9836}" type="slidenum">
              <a:rPr lang="en-US" smtClean="0"/>
              <a:t>13</a:t>
            </a:fld>
            <a:endParaRPr lang="en-US"/>
          </a:p>
        </p:txBody>
      </p:sp>
    </p:spTree>
    <p:extLst>
      <p:ext uri="{BB962C8B-B14F-4D97-AF65-F5344CB8AC3E}">
        <p14:creationId xmlns:p14="http://schemas.microsoft.com/office/powerpoint/2010/main" val="112052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Bilden kommer</a:t>
            </a:r>
            <a:r>
              <a:rPr lang="sv-SE" baseline="0" dirty="0" smtClean="0"/>
              <a:t> från kampanj som blev oväntat kontroversiell. En knuten barnhand kunde tolkas aggressivt och politiskt. Kommentarer som att barn inte alls alltid har rätt var vanliga åren efter att Barnkonventionen blivit antagen. (BEKRÄFTA STORYN MED Lotta Sterky)</a:t>
            </a:r>
          </a:p>
          <a:p>
            <a:endParaRPr lang="sv-SE" baseline="0" dirty="0" smtClean="0"/>
          </a:p>
          <a:p>
            <a:r>
              <a:rPr lang="sv-SE" sz="1200" kern="1200" dirty="0" smtClean="0">
                <a:solidFill>
                  <a:schemeClr val="tx1"/>
                </a:solidFill>
                <a:effectLst/>
                <a:latin typeface="+mn-lt"/>
                <a:ea typeface="+mn-ea"/>
                <a:cs typeface="+mn-cs"/>
              </a:rPr>
              <a:t>Rädda Barnen satsade på att bilda opinion och påverka makthavare att respektera och leva upp till barns rättigheter.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Opinionsbildade </a:t>
            </a:r>
            <a:r>
              <a:rPr lang="sv-SE" baseline="0" dirty="0" smtClean="0"/>
              <a:t>om gode mäns situation och </a:t>
            </a:r>
          </a:p>
          <a:p>
            <a:r>
              <a:rPr lang="sv-SE" baseline="0" dirty="0" smtClean="0"/>
              <a:t>Kampanjade </a:t>
            </a:r>
          </a:p>
          <a:p>
            <a:pPr marL="171450" indent="-171450">
              <a:buFont typeface="Arial" panose="020B0604020202020204" pitchFamily="34" charset="0"/>
              <a:buChar char="•"/>
            </a:pPr>
            <a:r>
              <a:rPr lang="sv-SE" baseline="0" dirty="0" smtClean="0"/>
              <a:t>om sexturism </a:t>
            </a:r>
          </a:p>
          <a:p>
            <a:pPr marL="171450" indent="-171450">
              <a:buFont typeface="Arial" panose="020B0604020202020204" pitchFamily="34" charset="0"/>
              <a:buChar char="•"/>
            </a:pPr>
            <a:r>
              <a:rPr lang="sv-SE" baseline="0" dirty="0" smtClean="0"/>
              <a:t>mot barnpornografi </a:t>
            </a:r>
          </a:p>
          <a:p>
            <a:pPr marL="171450" indent="-171450">
              <a:buFont typeface="Arial" panose="020B0604020202020204" pitchFamily="34" charset="0"/>
              <a:buChar char="•"/>
            </a:pPr>
            <a:r>
              <a:rPr lang="sv-SE" baseline="0" dirty="0" smtClean="0"/>
              <a:t>mot barnarbete</a:t>
            </a:r>
          </a:p>
          <a:p>
            <a:pPr marL="171450" indent="-171450">
              <a:buFont typeface="Arial" panose="020B0604020202020204" pitchFamily="34" charset="0"/>
              <a:buChar char="•"/>
            </a:pPr>
            <a:r>
              <a:rPr lang="sv-SE" baseline="0" dirty="0" smtClean="0"/>
              <a:t>mot rekrytering av barnsoldater</a:t>
            </a:r>
          </a:p>
          <a:p>
            <a:endParaRPr lang="sv-SE"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Inom ramen för sitt Sverigeprogram byggde Rädda Barnen upp en barnpsykologisk expertis och mottagning, till att börja med inriktad på pojkar som utsatts för sexuella övergrepp. Verksamheten växte och breddades till ett särskilt centrum för barn i kris, som bedrev klinisk verksamhet, forskning och opinionsbildning om olika utsatthetsproblem, som samhällsinstitutionerna ännu inte uppmärksammat. Rädda Barnen etablerade sig alltmer som en kunskapsproducerande organisation. Media vände sig till Rädda Barnens experter, också i andra barnfrågor än de Rädda Barnen själva drev.</a:t>
            </a: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14</a:t>
            </a:fld>
            <a:endParaRPr lang="en-US"/>
          </a:p>
        </p:txBody>
      </p:sp>
    </p:spTree>
    <p:extLst>
      <p:ext uri="{BB962C8B-B14F-4D97-AF65-F5344CB8AC3E}">
        <p14:creationId xmlns:p14="http://schemas.microsoft.com/office/powerpoint/2010/main" val="403604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Rädda Barnen deltar också aktivt i FNs studie om barn i krig, ”Machelstudien”  ledd av </a:t>
            </a:r>
            <a:r>
              <a:rPr lang="sv-SE" sz="1200" kern="1200" dirty="0" err="1" smtClean="0">
                <a:solidFill>
                  <a:schemeClr val="tx1"/>
                </a:solidFill>
                <a:effectLst/>
                <a:latin typeface="+mn-lt"/>
                <a:ea typeface="+mn-ea"/>
                <a:cs typeface="+mn-cs"/>
              </a:rPr>
              <a:t>Graca</a:t>
            </a:r>
            <a:r>
              <a:rPr lang="sv-SE" sz="1200" kern="1200" dirty="0" smtClean="0">
                <a:solidFill>
                  <a:schemeClr val="tx1"/>
                </a:solidFill>
                <a:effectLst/>
                <a:latin typeface="+mn-lt"/>
                <a:ea typeface="+mn-ea"/>
                <a:cs typeface="+mn-cs"/>
              </a:rPr>
              <a:t> Machel 1996. Studien fick stort genomslag</a:t>
            </a:r>
            <a:r>
              <a:rPr lang="sv-SE" sz="1200" kern="1200" baseline="0" dirty="0" smtClean="0">
                <a:solidFill>
                  <a:schemeClr val="tx1"/>
                </a:solidFill>
                <a:effectLst/>
                <a:latin typeface="+mn-lt"/>
                <a:ea typeface="+mn-ea"/>
                <a:cs typeface="+mn-cs"/>
              </a:rPr>
              <a:t> och ändrade synen på barn i konflikt. Det är i linje med den rapporten som vi bedriver vårt arbete för barn i katastrofer och konflikter idag.</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baseline="0" dirty="0" smtClean="0">
                <a:solidFill>
                  <a:schemeClr val="tx1"/>
                </a:solidFill>
                <a:effectLst/>
                <a:latin typeface="+mn-lt"/>
                <a:ea typeface="+mn-ea"/>
                <a:cs typeface="+mn-cs"/>
              </a:rPr>
              <a:t>Det är inte bara förbudet mot landminorna vi kampanjade för - </a:t>
            </a:r>
            <a:r>
              <a:rPr lang="sv-SE" sz="1200" kern="1200" dirty="0" smtClean="0">
                <a:solidFill>
                  <a:schemeClr val="tx1"/>
                </a:solidFill>
                <a:effectLst/>
                <a:latin typeface="+mn-lt"/>
                <a:ea typeface="+mn-ea"/>
                <a:cs typeface="+mn-cs"/>
              </a:rPr>
              <a:t>Rädda Barnen fortsätter med att spela en central roll i en kampanj mot barnsoldater, vilken år 2000 resulterar i att FN antar en resolution som förbjuder användandet och rekrytering av barnsoldater under 18år.</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För att trygga barns behov vid en naturkatastrof eller kris</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visade</a:t>
            </a:r>
            <a:r>
              <a:rPr lang="sv-SE" sz="1200" kern="1200" baseline="0" dirty="0" smtClean="0">
                <a:solidFill>
                  <a:schemeClr val="tx1"/>
                </a:solidFill>
                <a:effectLst/>
                <a:latin typeface="+mn-lt"/>
                <a:ea typeface="+mn-ea"/>
                <a:cs typeface="+mn-cs"/>
              </a:rPr>
              <a:t> det sig vara otroligt viktigt </a:t>
            </a:r>
            <a:r>
              <a:rPr lang="sv-SE" sz="1200" kern="1200" dirty="0" smtClean="0">
                <a:solidFill>
                  <a:schemeClr val="tx1"/>
                </a:solidFill>
                <a:effectLst/>
                <a:latin typeface="+mn-lt"/>
                <a:ea typeface="+mn-ea"/>
                <a:cs typeface="+mn-cs"/>
              </a:rPr>
              <a:t>att snabbt vara på plats. Rädda Barnen som hade byggt upp en gedigen erfarenhet av att stödja barn i krig och på flykt och sätter upp en beredskapsstyrka av erfarna socialarbetare som kan rycka ut inom 72 timmar vid behov i katastrofer. (Styrkan har idag integrerats i Internationella Rädda Barnens resurser.)</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15</a:t>
            </a:fld>
            <a:endParaRPr lang="en-US"/>
          </a:p>
        </p:txBody>
      </p:sp>
    </p:spTree>
    <p:extLst>
      <p:ext uri="{BB962C8B-B14F-4D97-AF65-F5344CB8AC3E}">
        <p14:creationId xmlns:p14="http://schemas.microsoft.com/office/powerpoint/2010/main" val="322713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Efter</a:t>
            </a:r>
            <a:r>
              <a:rPr lang="sv-SE" sz="1200" kern="1200" baseline="0" dirty="0" smtClean="0">
                <a:solidFill>
                  <a:schemeClr val="tx1"/>
                </a:solidFill>
                <a:effectLst/>
                <a:latin typeface="+mn-lt"/>
                <a:ea typeface="+mn-ea"/>
                <a:cs typeface="+mn-cs"/>
              </a:rPr>
              <a:t> Barnkonventionen såg Rädda Barnen behovet av att </a:t>
            </a:r>
            <a:r>
              <a:rPr lang="sv-SE" sz="1200" kern="1200" dirty="0" smtClean="0">
                <a:solidFill>
                  <a:schemeClr val="tx1"/>
                </a:solidFill>
                <a:effectLst/>
                <a:latin typeface="+mn-lt"/>
                <a:ea typeface="+mn-ea"/>
                <a:cs typeface="+mn-cs"/>
              </a:rPr>
              <a:t>stärka framväxten av nya barnrättsorganisationer i världen. Man satsade på utbyte och nätverk mellan organisationer som arbetade för barns rättigheter, s k nationella koalitioner, och  på nätverk mellan länder. Ett mer strukturerat samarbete</a:t>
            </a:r>
            <a:r>
              <a:rPr lang="sv-SE" sz="1200" kern="1200" baseline="0" dirty="0" smtClean="0">
                <a:solidFill>
                  <a:schemeClr val="tx1"/>
                </a:solidFill>
                <a:effectLst/>
                <a:latin typeface="+mn-lt"/>
                <a:ea typeface="+mn-ea"/>
                <a:cs typeface="+mn-cs"/>
              </a:rPr>
              <a:t> med International Save the Children Alliance inleds 1995</a:t>
            </a:r>
            <a:endParaRPr lang="sv-SE"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dirty="0" smtClean="0">
                <a:solidFill>
                  <a:schemeClr val="tx1"/>
                </a:solidFill>
              </a:rPr>
              <a:t>Våra sjukhus och kliniker lämnades över till livskraftiga lokala krafter under 90-talet. Istället kom </a:t>
            </a:r>
            <a:r>
              <a:rPr lang="sv-SE" sz="1200" kern="1200" dirty="0" smtClean="0">
                <a:solidFill>
                  <a:schemeClr val="tx1"/>
                </a:solidFill>
                <a:effectLst/>
                <a:latin typeface="+mn-lt"/>
                <a:ea typeface="+mn-ea"/>
                <a:cs typeface="+mn-cs"/>
              </a:rPr>
              <a:t>Rädda Barnens erfarenheter av partnerskap från Latinamerika, där det fanns flera välutvecklade och radikala organisationer, att visa vägen för  arbetet i andra delar av världen. Stegvis utvecklade Rädda Barnen ett globalt och regionalt utbyte och samarbete i olika barnrättsfrågor i Afrika, Asien och Latinamerika.  Växande kontakter i de baltiska staterna, stöd till organisationer på Balkan och Sveriges medlemskap i EU bidrog till att  lägga grunden för ett mer sammanhängande arbete för barns rättigheter i Europa som region. </a:t>
            </a:r>
            <a:endParaRPr lang="sv-SE" sz="1200" dirty="0" smtClean="0">
              <a:solidFill>
                <a:schemeClr val="tx1"/>
              </a:solidFill>
            </a:endParaRP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Organisationer som arbetade för socialt och ekonomiskt utsatta barn som barn på gatan, barn i slavliknande arbete eller i fängelse, barn som var diskriminerade t ex barn med funktionshinder, flickor eller från etniska minoriteter. Många av Rädda Barnens lokala samarbetsorganisationer arbetade redan med dessa problem – barnprostitution, barnarbete, landminor och barnsoldater. Rädda Barnen försökte använda sin plattform att uppmärksamma dessa frågor internationellt och i Sverige. </a:t>
            </a:r>
          </a:p>
          <a:p>
            <a:endParaRPr lang="sv-SE"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Rädda Barnen deltar exempelvis i en internationell kampanj mot landminor, som får Nobels fredspris 1997. </a:t>
            </a:r>
            <a:endParaRPr lang="sv-SE" dirty="0" smtClean="0"/>
          </a:p>
        </p:txBody>
      </p:sp>
      <p:sp>
        <p:nvSpPr>
          <p:cNvPr id="4" name="Platshållare för bildnummer 3"/>
          <p:cNvSpPr>
            <a:spLocks noGrp="1"/>
          </p:cNvSpPr>
          <p:nvPr>
            <p:ph type="sldNum" sz="quarter" idx="10"/>
          </p:nvPr>
        </p:nvSpPr>
        <p:spPr/>
        <p:txBody>
          <a:bodyPr/>
          <a:lstStyle/>
          <a:p>
            <a:fld id="{23FFFF08-BA74-3E4E-B67B-CFCBDE5D9836}" type="slidenum">
              <a:rPr lang="en-US" smtClean="0"/>
              <a:t>16</a:t>
            </a:fld>
            <a:endParaRPr lang="en-US"/>
          </a:p>
        </p:txBody>
      </p:sp>
    </p:spTree>
    <p:extLst>
      <p:ext uri="{BB962C8B-B14F-4D97-AF65-F5344CB8AC3E}">
        <p14:creationId xmlns:p14="http://schemas.microsoft.com/office/powerpoint/2010/main" val="925392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Bilden är från Mynttorget utanför riksdagen i samband med Rädda Barnens demonstration för att papperslösa barn ska få</a:t>
            </a:r>
            <a:r>
              <a:rPr lang="sv-SE" baseline="0" dirty="0" smtClean="0"/>
              <a:t> gå i skolan.</a:t>
            </a:r>
          </a:p>
          <a:p>
            <a:endParaRPr lang="sv-SE" baseline="0" dirty="0" smtClean="0"/>
          </a:p>
          <a:p>
            <a:r>
              <a:rPr lang="sv-SE" baseline="0" dirty="0" smtClean="0"/>
              <a:t>2002 kommer den första Barnfattigdomsrapporten – nya släpps varje år.</a:t>
            </a:r>
          </a:p>
          <a:p>
            <a:r>
              <a:rPr lang="sv-SE" baseline="0" dirty="0" smtClean="0"/>
              <a:t>2003 yngre medlemmar bildar Rädda Barnens Ungdomsförbund</a:t>
            </a:r>
          </a:p>
          <a:p>
            <a:r>
              <a:rPr lang="sv-SE" baseline="0" dirty="0" smtClean="0"/>
              <a:t>2004 Största insamlingen i Rädda Barnens historia inträffar efter tsunamin  under julhelgen</a:t>
            </a:r>
          </a:p>
          <a:p>
            <a:r>
              <a:rPr lang="sv-SE" baseline="0" dirty="0" smtClean="0"/>
              <a:t>2009 Sverigeprogrammet flyttar ut i landet, till fyra stora och sju mindre regionkontor, för att stötta frivilligarbetet i arbetet med att leva upp till Barnkonventionen</a:t>
            </a:r>
          </a:p>
          <a:p>
            <a:r>
              <a:rPr lang="sv-SE" baseline="0" dirty="0" smtClean="0"/>
              <a:t>2010 Landsomfattande påverkanskampanj ”Landa tryggt” för att förbättra mottagandet av ensamkommande barn och ungdomar.</a:t>
            </a: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17</a:t>
            </a:fld>
            <a:endParaRPr lang="en-US"/>
          </a:p>
        </p:txBody>
      </p:sp>
    </p:spTree>
    <p:extLst>
      <p:ext uri="{BB962C8B-B14F-4D97-AF65-F5344CB8AC3E}">
        <p14:creationId xmlns:p14="http://schemas.microsoft.com/office/powerpoint/2010/main" val="2104650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smtClean="0">
                <a:solidFill>
                  <a:schemeClr val="tx1"/>
                </a:solidFill>
              </a:rPr>
              <a:t>En internationell samverkansallians bildas 1999 av 29 Rädda Barnen-organisationer med gemensam vision, verksamhetsidé, logotyp och huvudkontor i London. </a:t>
            </a:r>
            <a:r>
              <a:rPr lang="sv-SE" sz="1200" b="0" baseline="0" dirty="0" smtClean="0">
                <a:solidFill>
                  <a:schemeClr val="tx1"/>
                </a:solidFill>
              </a:rPr>
              <a:t> </a:t>
            </a:r>
            <a:r>
              <a:rPr lang="sv-SE" sz="1200" b="0" dirty="0" smtClean="0">
                <a:solidFill>
                  <a:schemeClr val="tx1"/>
                </a:solidFill>
              </a:rPr>
              <a:t>Tillsammans arbetar man med akuta insatser i krig och katastrofer, med långsiktigt påverkansarbete för barns rättigheter och med gemensamma insamlingsprojekt. </a:t>
            </a:r>
          </a:p>
          <a:p>
            <a:endParaRPr lang="sv-SE" sz="1200" b="0" dirty="0" smtClean="0">
              <a:solidFill>
                <a:schemeClr val="tx1"/>
              </a:solidFill>
            </a:endParaRPr>
          </a:p>
          <a:p>
            <a:r>
              <a:rPr lang="sv-SE" sz="1200" b="0" dirty="0" smtClean="0">
                <a:solidFill>
                  <a:schemeClr val="tx1"/>
                </a:solidFill>
              </a:rPr>
              <a:t>Efter tsunamin i Asien 2004 inleds det mest omfattande samarbetet mellan systerorganisationerna någonsin. Rädda Barnen bidrar med över hundra miljoner kr som samlats in från svenska allmänheten. Det blir upptakten till Alliansens satsning på katastrofarbete. </a:t>
            </a:r>
          </a:p>
          <a:p>
            <a:endParaRPr lang="sv-SE" sz="1200" b="0" dirty="0" smtClean="0">
              <a:solidFill>
                <a:schemeClr val="tx1"/>
              </a:solidFill>
            </a:endParaRPr>
          </a:p>
          <a:p>
            <a:r>
              <a:rPr lang="sv-SE" sz="1200" b="0" dirty="0" smtClean="0">
                <a:solidFill>
                  <a:schemeClr val="tx1"/>
                </a:solidFill>
              </a:rPr>
              <a:t>Den första globala insamlingskampanjen hette</a:t>
            </a:r>
            <a:r>
              <a:rPr lang="sv-SE" sz="1200" b="0" baseline="0" dirty="0" smtClean="0">
                <a:solidFill>
                  <a:schemeClr val="tx1"/>
                </a:solidFill>
              </a:rPr>
              <a:t> </a:t>
            </a:r>
            <a:r>
              <a:rPr lang="sv-SE" sz="1200" b="0" baseline="0" dirty="0" err="1" smtClean="0">
                <a:solidFill>
                  <a:schemeClr val="tx1"/>
                </a:solidFill>
              </a:rPr>
              <a:t>Rewrite</a:t>
            </a:r>
            <a:r>
              <a:rPr lang="sv-SE" sz="1200" b="0" baseline="0" dirty="0" smtClean="0">
                <a:solidFill>
                  <a:schemeClr val="tx1"/>
                </a:solidFill>
              </a:rPr>
              <a:t> the </a:t>
            </a:r>
            <a:r>
              <a:rPr lang="sv-SE" sz="1200" b="0" baseline="0" dirty="0" err="1" smtClean="0">
                <a:solidFill>
                  <a:schemeClr val="tx1"/>
                </a:solidFill>
              </a:rPr>
              <a:t>future</a:t>
            </a:r>
            <a:r>
              <a:rPr lang="sv-SE" sz="1200" b="0" baseline="0" dirty="0" smtClean="0">
                <a:solidFill>
                  <a:schemeClr val="tx1"/>
                </a:solidFill>
              </a:rPr>
              <a:t> och budskapet var att barn som lever i konflikt har rätt till utbildning. Därefter kom en lyckad anti-aga kampanj </a:t>
            </a:r>
            <a:r>
              <a:rPr lang="sv-SE" sz="1200" kern="1200" dirty="0" smtClean="0">
                <a:solidFill>
                  <a:schemeClr val="tx1"/>
                </a:solidFill>
                <a:effectLst/>
                <a:latin typeface="+mn-lt"/>
                <a:ea typeface="+mn-ea"/>
                <a:cs typeface="+mn-cs"/>
              </a:rPr>
              <a:t>och bidrar till att flera länder lagstiftar mot aga. 2006 lanserar FN en global studie om våld mot barn, i vilken Alliansen aktivt bidragit för att få regeringar att göra något åt våld mot barn i sina respektive länder. </a:t>
            </a:r>
          </a:p>
          <a:p>
            <a:endParaRPr lang="sv-SE" sz="12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2009 beslutar sig Alliansens medlemsorganisationer för att ta ett vidare steg mot en gemensam organisation och övergår i Internationella Rädda Barnen, IRB, med en gemensam internationell programverksamhet inom några gemensamt prioriterade tematiska områden. Svenska Rädda Barnen fortsätter sin inriktning på temat barns rätt till skydd respektive temat en god samhällsstyrning för barn. Samtidigt avvecklar Rädda Barnens stegvis sina egna utlandskontor och programinsatser för att integrera dessa i Internationella Rädda Barnens gemensamma program och kontor.</a:t>
            </a:r>
          </a:p>
          <a:p>
            <a:endParaRPr lang="sv-SE" sz="1200" b="0" baseline="0" dirty="0" smtClean="0">
              <a:solidFill>
                <a:schemeClr val="tx1"/>
              </a:solidFill>
            </a:endParaRPr>
          </a:p>
          <a:p>
            <a:endParaRPr lang="sv-SE" sz="1200" b="0" dirty="0" smtClean="0">
              <a:solidFill>
                <a:schemeClr val="tx1"/>
              </a:solidFill>
            </a:endParaRP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18</a:t>
            </a:fld>
            <a:endParaRPr lang="en-US"/>
          </a:p>
        </p:txBody>
      </p:sp>
    </p:spTree>
    <p:extLst>
      <p:ext uri="{BB962C8B-B14F-4D97-AF65-F5344CB8AC3E}">
        <p14:creationId xmlns:p14="http://schemas.microsoft.com/office/powerpoint/2010/main" val="337239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smtClean="0">
                <a:solidFill>
                  <a:schemeClr val="tx1"/>
                </a:solidFill>
              </a:rPr>
              <a:t>Flera konflikter pågår i Ukraina, i Syrien och Jemen, i Irak  och Afghanistan. </a:t>
            </a:r>
          </a:p>
          <a:p>
            <a:r>
              <a:rPr lang="sv-SE" sz="1200" b="0" dirty="0" smtClean="0">
                <a:solidFill>
                  <a:schemeClr val="tx1"/>
                </a:solidFill>
              </a:rPr>
              <a:t>Globala klimatförändringar med flera kraftiga tyfoner i Asien och Karibien och mångårig torka på flera håll i Afrika och Mellanöstern.</a:t>
            </a: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20</a:t>
            </a:fld>
            <a:endParaRPr lang="en-US"/>
          </a:p>
        </p:txBody>
      </p:sp>
    </p:spTree>
    <p:extLst>
      <p:ext uri="{BB962C8B-B14F-4D97-AF65-F5344CB8AC3E}">
        <p14:creationId xmlns:p14="http://schemas.microsoft.com/office/powerpoint/2010/main" val="2185283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Bilderna visar ett av tre modulhus</a:t>
            </a:r>
            <a:r>
              <a:rPr lang="sv-SE" baseline="0" dirty="0" smtClean="0"/>
              <a:t> i Nürnberg som efterskänktes av Rädda Barnen</a:t>
            </a:r>
            <a:r>
              <a:rPr lang="sv-SE" dirty="0" smtClean="0"/>
              <a:t>,</a:t>
            </a:r>
            <a:r>
              <a:rPr lang="sv-SE" baseline="0" dirty="0" smtClean="0"/>
              <a:t> samt gator i Budapest, Ungern och i Wien, Österrike, döpta efter Rädda Barnen som tack för stödet efter andra världskriget</a:t>
            </a:r>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21</a:t>
            </a:fld>
            <a:endParaRPr lang="en-US"/>
          </a:p>
        </p:txBody>
      </p:sp>
    </p:spTree>
    <p:extLst>
      <p:ext uri="{BB962C8B-B14F-4D97-AF65-F5344CB8AC3E}">
        <p14:creationId xmlns:p14="http://schemas.microsoft.com/office/powerpoint/2010/main" val="278256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smtClean="0">
                <a:latin typeface="Arial" panose="020B0604020202020204" pitchFamily="34" charset="0"/>
              </a:rPr>
              <a:t>Sex månader efter att Save the Children </a:t>
            </a:r>
            <a:r>
              <a:rPr lang="sv-SE" altLang="sv-SE" dirty="0" err="1" smtClean="0">
                <a:latin typeface="Arial" panose="020B0604020202020204" pitchFamily="34" charset="0"/>
              </a:rPr>
              <a:t>Fund</a:t>
            </a:r>
            <a:r>
              <a:rPr lang="sv-SE" altLang="sv-SE" dirty="0" smtClean="0">
                <a:latin typeface="Arial" panose="020B0604020202020204" pitchFamily="34" charset="0"/>
              </a:rPr>
              <a:t> bildades i Storbritannien</a:t>
            </a:r>
            <a:r>
              <a:rPr lang="sv-SE" altLang="sv-SE" baseline="0" dirty="0" smtClean="0">
                <a:latin typeface="Arial" panose="020B0604020202020204" pitchFamily="34" charset="0"/>
              </a:rPr>
              <a:t> bildades</a:t>
            </a:r>
            <a:r>
              <a:rPr lang="sv-SE" altLang="sv-SE" dirty="0" smtClean="0">
                <a:latin typeface="Arial" panose="020B0604020202020204" pitchFamily="34" charset="0"/>
              </a:rPr>
              <a:t> Rädda Barnen i Sverige. Ordförande var Ellen Palmstierna och bland de aktiva fanns journalisterna Gerda Marcus och Elin Wägner. Arbetet inriktade sig till en början på att lindra den värsta nöden för barn efter första världskriget. Under mellankrigstiden var aktiviteten mycket lägre och fokus låg på barn i </a:t>
            </a:r>
            <a:r>
              <a:rPr lang="sv-SE" altLang="sv-SE" baseline="0" dirty="0" smtClean="0">
                <a:latin typeface="Arial" panose="020B0604020202020204" pitchFamily="34" charset="0"/>
              </a:rPr>
              <a:t>nöd i </a:t>
            </a:r>
            <a:r>
              <a:rPr lang="sv-SE" altLang="sv-SE" dirty="0" smtClean="0">
                <a:latin typeface="Arial" panose="020B0604020202020204" pitchFamily="34" charset="0"/>
              </a:rPr>
              <a:t>Sverige men det förändrades efter andra världskriget när människor i Sverige fick ökade insikter om att barn for illa i olika delar av världen. </a:t>
            </a:r>
            <a:endParaRPr lang="sv-SE" dirty="0"/>
          </a:p>
        </p:txBody>
      </p:sp>
      <p:sp>
        <p:nvSpPr>
          <p:cNvPr id="4" name="Platshållare för bildnummer 3"/>
          <p:cNvSpPr>
            <a:spLocks noGrp="1"/>
          </p:cNvSpPr>
          <p:nvPr>
            <p:ph type="sldNum" sz="quarter" idx="10"/>
          </p:nvPr>
        </p:nvSpPr>
        <p:spPr/>
        <p:txBody>
          <a:bodyPr/>
          <a:lstStyle/>
          <a:p>
            <a:fld id="{86F46560-1614-45C9-818B-E6EC581582C3}" type="slidenum">
              <a:rPr lang="sv-SE" smtClean="0"/>
              <a:pPr/>
              <a:t>3</a:t>
            </a:fld>
            <a:endParaRPr lang="sv-SE"/>
          </a:p>
        </p:txBody>
      </p:sp>
    </p:spTree>
    <p:extLst>
      <p:ext uri="{BB962C8B-B14F-4D97-AF65-F5344CB8AC3E}">
        <p14:creationId xmlns:p14="http://schemas.microsoft.com/office/powerpoint/2010/main" val="1688234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Bilden är tagen från en av Rädda Barnens barnkrubbor i Berlin 1920.</a:t>
            </a:r>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22</a:t>
            </a:fld>
            <a:endParaRPr lang="en-US"/>
          </a:p>
        </p:txBody>
      </p:sp>
    </p:spTree>
    <p:extLst>
      <p:ext uri="{BB962C8B-B14F-4D97-AF65-F5344CB8AC3E}">
        <p14:creationId xmlns:p14="http://schemas.microsoft.com/office/powerpoint/2010/main" val="1203018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dirty="0" smtClean="0">
                <a:solidFill>
                  <a:schemeClr val="tx1"/>
                </a:solidFill>
              </a:rPr>
              <a:t>Konflikter i det sönderfallande östblocket skapade många kriser men även möjligheter att sprida</a:t>
            </a:r>
            <a:r>
              <a:rPr lang="sv-SE" sz="1200" b="0" baseline="0" dirty="0" smtClean="0">
                <a:solidFill>
                  <a:schemeClr val="tx1"/>
                </a:solidFill>
              </a:rPr>
              <a:t> kunskapen om barns rättigheter</a:t>
            </a:r>
            <a:r>
              <a:rPr lang="sv-SE" sz="1200" b="0" dirty="0" smtClean="0">
                <a:solidFill>
                  <a:schemeClr val="tx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dirty="0" smtClean="0">
                <a:solidFill>
                  <a:schemeClr val="tx1"/>
                </a:solidFill>
              </a:rPr>
              <a:t>Sverige tar emot nära 100 000 människor på flykt från Balkan enbart under 1992.</a:t>
            </a:r>
            <a:r>
              <a:rPr lang="sv-SE" sz="1200" b="0" baseline="0" dirty="0" smtClean="0">
                <a:solidFill>
                  <a:schemeClr val="tx1"/>
                </a:solidFill>
              </a:rPr>
              <a:t> </a:t>
            </a:r>
            <a:r>
              <a:rPr lang="sv-SE" sz="1200" kern="1200" dirty="0" smtClean="0">
                <a:solidFill>
                  <a:schemeClr val="tx1"/>
                </a:solidFill>
                <a:effectLst/>
                <a:latin typeface="+mn-lt"/>
                <a:ea typeface="+mn-ea"/>
                <a:cs typeface="+mn-cs"/>
              </a:rPr>
              <a:t>Rädda Barnen ger stöd till asylsökande och människor som kommit till Sverige för att söka skydd mot politisk och annan förföljelse </a:t>
            </a:r>
            <a:r>
              <a:rPr lang="sv-SE" sz="1200" kern="1200" dirty="0" err="1" smtClean="0">
                <a:solidFill>
                  <a:schemeClr val="tx1"/>
                </a:solidFill>
                <a:effectLst/>
                <a:latin typeface="+mn-lt"/>
                <a:ea typeface="+mn-ea"/>
                <a:cs typeface="+mn-cs"/>
              </a:rPr>
              <a:t>bl</a:t>
            </a:r>
            <a:r>
              <a:rPr lang="sv-SE" sz="1200" kern="1200" dirty="0" smtClean="0">
                <a:solidFill>
                  <a:schemeClr val="tx1"/>
                </a:solidFill>
                <a:effectLst/>
                <a:latin typeface="+mn-lt"/>
                <a:ea typeface="+mn-ea"/>
                <a:cs typeface="+mn-cs"/>
              </a:rPr>
              <a:t> a genom en särskild rådgivningsbyrå, som ger flyktingarna stöd i att driva sin sak. Bland Rädda Barnens medlemmar finns ett utbrett engagemang för att hjälpa barnen, antingen de är ensamkommande eller med sina familjer, registrerade eller ”gömda” för myndigheterna.</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När</a:t>
            </a:r>
            <a:r>
              <a:rPr lang="sv-SE" sz="1200" kern="1200" baseline="0" dirty="0" smtClean="0">
                <a:solidFill>
                  <a:schemeClr val="tx1"/>
                </a:solidFill>
                <a:effectLst/>
                <a:latin typeface="+mn-lt"/>
                <a:ea typeface="+mn-ea"/>
                <a:cs typeface="+mn-cs"/>
              </a:rPr>
              <a:t> muren föll blev det allmänt känt, även för den egna befolkningen att barnen på barnhemmen i Rumänien inte hade bra. Engagemanget fanns och Rädda Barnen stötta upp med kunskap och finansiering till dess att de kunde stå på egna ben.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Långsiktig</a:t>
            </a:r>
            <a:r>
              <a:rPr lang="sv-SE" sz="1200" kern="1200" baseline="0" dirty="0" smtClean="0">
                <a:solidFill>
                  <a:schemeClr val="tx1"/>
                </a:solidFill>
                <a:effectLst/>
                <a:latin typeface="+mn-lt"/>
                <a:ea typeface="+mn-ea"/>
                <a:cs typeface="+mn-cs"/>
              </a:rPr>
              <a:t> verksamhet och stöd till flera embryon </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23</a:t>
            </a:fld>
            <a:endParaRPr lang="en-US"/>
          </a:p>
        </p:txBody>
      </p:sp>
    </p:spTree>
    <p:extLst>
      <p:ext uri="{BB962C8B-B14F-4D97-AF65-F5344CB8AC3E}">
        <p14:creationId xmlns:p14="http://schemas.microsoft.com/office/powerpoint/2010/main" val="70410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Bilden visar ett av</a:t>
            </a:r>
            <a:r>
              <a:rPr lang="sv-SE" baseline="0" dirty="0" smtClean="0"/>
              <a:t> de äldsta bevarande protokollen från Rädda Barnens styrelsemöte den 26 november 1920. Notera att den internationella kommittén nämns i protokollet.</a:t>
            </a:r>
          </a:p>
          <a:p>
            <a:endParaRPr lang="sv-SE"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dirty="0" err="1" smtClean="0">
                <a:latin typeface="Arial" panose="020B0604020202020204" pitchFamily="34" charset="0"/>
              </a:rPr>
              <a:t>Eglantynes</a:t>
            </a:r>
            <a:r>
              <a:rPr lang="sv-SE" altLang="sv-SE" dirty="0" smtClean="0">
                <a:latin typeface="Arial" panose="020B0604020202020204" pitchFamily="34" charset="0"/>
              </a:rPr>
              <a:t> idé var att skapa solidaritet länder emellan för att göra det till en självklar plikt att hjälpa varandra varhelst i världen barn led nöd. Hon verkade för att man skulle samarbeta tvärsöver gränserna mellan raser, religioner, folk och länder. När så Save the Children </a:t>
            </a:r>
            <a:r>
              <a:rPr lang="sv-SE" altLang="sv-SE" dirty="0" err="1" smtClean="0">
                <a:latin typeface="Arial" panose="020B0604020202020204" pitchFamily="34" charset="0"/>
              </a:rPr>
              <a:t>Fund</a:t>
            </a:r>
            <a:r>
              <a:rPr lang="sv-SE" altLang="sv-SE" dirty="0" smtClean="0">
                <a:latin typeface="Arial" panose="020B0604020202020204" pitchFamily="34" charset="0"/>
              </a:rPr>
              <a:t> snabbt fick efterföljare i flera länder kunde hon år 1920 ta initiativ till att bilda Internationella Rädda Barnen Unionen, som fick säte i Geneve. </a:t>
            </a:r>
            <a:endParaRPr lang="sv-SE" dirty="0" smtClean="0"/>
          </a:p>
          <a:p>
            <a:endParaRPr lang="sv-SE" dirty="0" smtClean="0"/>
          </a:p>
          <a:p>
            <a:r>
              <a:rPr lang="sv-SE" sz="1200" b="0" dirty="0" smtClean="0">
                <a:solidFill>
                  <a:schemeClr val="tx1"/>
                </a:solidFill>
              </a:rPr>
              <a:t>I mitten av 1920-talet ledde organisationen stödaktiviteter i 24 europeiska och asiatiska stater.</a:t>
            </a:r>
          </a:p>
          <a:p>
            <a:endParaRPr lang="sv-SE" sz="1200" b="0" dirty="0" smtClean="0">
              <a:solidFill>
                <a:schemeClr val="tx1"/>
              </a:solidFill>
            </a:endParaRPr>
          </a:p>
          <a:p>
            <a:r>
              <a:rPr lang="sv-SE" sz="1200" b="0" dirty="0" smtClean="0">
                <a:solidFill>
                  <a:schemeClr val="tx1"/>
                </a:solidFill>
              </a:rPr>
              <a:t>Engagemanget var då och är alltjämt att hävda barnets rättigheter. </a:t>
            </a: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4</a:t>
            </a:fld>
            <a:endParaRPr lang="en-US"/>
          </a:p>
        </p:txBody>
      </p:sp>
    </p:spTree>
    <p:extLst>
      <p:ext uri="{BB962C8B-B14F-4D97-AF65-F5344CB8AC3E}">
        <p14:creationId xmlns:p14="http://schemas.microsoft.com/office/powerpoint/2010/main" val="181238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noProof="0" dirty="0" smtClean="0"/>
              <a:t>Den stora expansionen tillskrivs till viss del den starka ordföranden Margit Levinson,</a:t>
            </a:r>
            <a:r>
              <a:rPr lang="sv-SE" baseline="0" noProof="0" dirty="0" smtClean="0"/>
              <a:t> </a:t>
            </a:r>
            <a:r>
              <a:rPr lang="sv-SE" dirty="0" smtClean="0">
                <a:effectLst/>
              </a:rPr>
              <a:t>1939 blev hon ordförande i svenska Rädda Barnen. Hon var även ledamot av Svenska kommittén för internationell hjälpverksamhet från 1944, ordförande i Svenska Europahjälpen 1946-1949, vice ordförande i Internationella barnskyddsunionen från 1946 och hedersordförande från 1962. Hon var även ledamot av styrelsen för Nämnden för internationellt bistånd 1959-1961. Hon hade med andra ord full insyn i den svenska biståndspolitiken och var fast besluten om att Rädda Barnen skulle vara</a:t>
            </a:r>
            <a:r>
              <a:rPr lang="sv-SE" baseline="0" dirty="0" smtClean="0">
                <a:effectLst/>
              </a:rPr>
              <a:t> överallt där organisationen behövdes. Med hjälp av de erfarenheter som Rädda Barnen hade från första världskriget så hon till att det blev så…</a:t>
            </a:r>
            <a:endParaRPr lang="sv-SE" noProof="0"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5</a:t>
            </a:fld>
            <a:endParaRPr lang="en-US"/>
          </a:p>
        </p:txBody>
      </p:sp>
    </p:spTree>
    <p:extLst>
      <p:ext uri="{BB962C8B-B14F-4D97-AF65-F5344CB8AC3E}">
        <p14:creationId xmlns:p14="http://schemas.microsoft.com/office/powerpoint/2010/main" val="332004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6</a:t>
            </a:fld>
            <a:endParaRPr lang="en-US"/>
          </a:p>
        </p:txBody>
      </p:sp>
    </p:spTree>
    <p:extLst>
      <p:ext uri="{BB962C8B-B14F-4D97-AF65-F5344CB8AC3E}">
        <p14:creationId xmlns:p14="http://schemas.microsoft.com/office/powerpoint/2010/main" val="407459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Bilden till vänster: Rädda Barnen</a:t>
            </a:r>
            <a:r>
              <a:rPr lang="sv-SE" baseline="0" dirty="0" smtClean="0"/>
              <a:t> drev flera center i Europa dit föräldralösa barn och unga kunde komma för att leka och äta upp sig medan föräldrarna letade jobb och rensade de sönderbombade städerna. Bilden är från d</a:t>
            </a:r>
            <a:r>
              <a:rPr lang="sv-SE" dirty="0" smtClean="0"/>
              <a:t>et svenska utspisningsprogrammet i Hamburg, Berlin och Ruhr-områdets storstäder gav ett dagligt näringstillskott till ca 120 000 barn. Bilden togs sommaren 1946. </a:t>
            </a:r>
          </a:p>
          <a:p>
            <a:r>
              <a:rPr lang="sv-SE" dirty="0" smtClean="0"/>
              <a:t>Foto: </a:t>
            </a:r>
            <a:r>
              <a:rPr lang="sv-SE" dirty="0" err="1" smtClean="0"/>
              <a:t>Dreyer</a:t>
            </a:r>
            <a:r>
              <a:rPr lang="sv-SE" dirty="0" smtClean="0"/>
              <a:t>/</a:t>
            </a:r>
            <a:r>
              <a:rPr lang="sv-SE" dirty="0" err="1" smtClean="0"/>
              <a:t>Bundesarchiv</a:t>
            </a:r>
            <a:endParaRPr lang="sv-SE" dirty="0" smtClean="0"/>
          </a:p>
          <a:p>
            <a:r>
              <a:rPr lang="sv-SE" dirty="0" smtClean="0"/>
              <a:t>Det drevs även mottagningscenter</a:t>
            </a:r>
            <a:r>
              <a:rPr lang="sv-SE" baseline="0" dirty="0" smtClean="0"/>
              <a:t> för ungdomar, där de kunde lära sig yrken.</a:t>
            </a:r>
            <a:endParaRPr lang="sv-SE" dirty="0" smtClean="0"/>
          </a:p>
          <a:p>
            <a:endParaRPr lang="sv-SE" dirty="0" smtClean="0"/>
          </a:p>
          <a:p>
            <a:r>
              <a:rPr lang="sv-SE" dirty="0" smtClean="0"/>
              <a:t>Bilden till höger: Från</a:t>
            </a:r>
            <a:r>
              <a:rPr lang="sv-SE" baseline="0" dirty="0" smtClean="0"/>
              <a:t> en barnvänlig plats i Filippinerna efter tyfonen </a:t>
            </a:r>
            <a:r>
              <a:rPr lang="sv-SE" baseline="0" dirty="0" err="1" smtClean="0"/>
              <a:t>Haiyan</a:t>
            </a:r>
            <a:r>
              <a:rPr lang="sv-SE" baseline="0" dirty="0" smtClean="0"/>
              <a:t>, 2013. Idén fungerar på samma sätt idag. Barnen får vara barn under tryggare former, leker och får sig en bit mat.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7</a:t>
            </a:fld>
            <a:endParaRPr lang="en-US"/>
          </a:p>
        </p:txBody>
      </p:sp>
    </p:spTree>
    <p:extLst>
      <p:ext uri="{BB962C8B-B14F-4D97-AF65-F5344CB8AC3E}">
        <p14:creationId xmlns:p14="http://schemas.microsoft.com/office/powerpoint/2010/main" val="204422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Avståndet hade krympt till länder utanför Europa. </a:t>
            </a:r>
            <a:r>
              <a:rPr lang="sv-SE" sz="1200" kern="1200" dirty="0" err="1" smtClean="0">
                <a:solidFill>
                  <a:schemeClr val="tx1"/>
                </a:solidFill>
                <a:effectLst/>
                <a:latin typeface="+mn-lt"/>
                <a:ea typeface="+mn-ea"/>
                <a:cs typeface="+mn-cs"/>
              </a:rPr>
              <a:t>TVns</a:t>
            </a:r>
            <a:r>
              <a:rPr lang="sv-SE" sz="1200" kern="1200" dirty="0" smtClean="0">
                <a:solidFill>
                  <a:schemeClr val="tx1"/>
                </a:solidFill>
                <a:effectLst/>
                <a:latin typeface="+mn-lt"/>
                <a:ea typeface="+mn-ea"/>
                <a:cs typeface="+mn-cs"/>
              </a:rPr>
              <a:t> spridning bidrog till att bilder från Asien, Afrika och Latinamerika kom att visas i alltfler svenska hem. Den utbredda fattigdomen i länder långt borta blev synlig och människor mer medvetna om att barn for illa i andra delar av världen. Nyhetsljuset riktades på nationella självständighetsrörelser i tidigare kolonier i Afrika och Asien. Det</a:t>
            </a:r>
            <a:r>
              <a:rPr lang="sv-SE" sz="1200" kern="1200" baseline="0" dirty="0" smtClean="0">
                <a:solidFill>
                  <a:schemeClr val="tx1"/>
                </a:solidFill>
                <a:effectLst/>
                <a:latin typeface="+mn-lt"/>
                <a:ea typeface="+mn-ea"/>
                <a:cs typeface="+mn-cs"/>
              </a:rPr>
              <a:t> svenska biståndet till andra länder växte enormt och Rädda Barnen var ofta med i hjälpinsatserna.</a:t>
            </a:r>
            <a:endParaRPr lang="sv-SE" sz="1200" kern="1200" dirty="0" smtClean="0">
              <a:solidFill>
                <a:schemeClr val="tx1"/>
              </a:solidFill>
              <a:effectLst/>
              <a:latin typeface="+mn-lt"/>
              <a:ea typeface="+mn-ea"/>
              <a:cs typeface="+mn-cs"/>
            </a:endParaRPr>
          </a:p>
          <a:p>
            <a:endParaRPr lang="sv-SE"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Till exempel var en miljon människor på flykt efter Koreakriget. Rädda Barnen var på plats och delade ut mat, filtar, kläder och medicin. Rädda Barnen blev sen kvar i nästan två decennier med mödra-och barnavårdscentraler och bekämpning av tuberkulos.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baseline="0" dirty="0" smtClean="0">
                <a:solidFill>
                  <a:schemeClr val="tx1"/>
                </a:solidFill>
                <a:effectLst/>
                <a:latin typeface="+mn-lt"/>
                <a:ea typeface="+mn-ea"/>
                <a:cs typeface="+mn-cs"/>
              </a:rPr>
              <a:t>Lepra hette förut spetälska, Tuberkulos är en allvarlig lunginfektion, Trakom är en ögonsjukdom – samtliga kan behandlas med antibiotika.</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baseline="0" dirty="0" smtClean="0">
                <a:solidFill>
                  <a:schemeClr val="tx1"/>
                </a:solidFill>
                <a:effectLst/>
                <a:latin typeface="+mn-lt"/>
                <a:ea typeface="+mn-ea"/>
                <a:cs typeface="+mn-cs"/>
              </a:rPr>
              <a:t>Bilden visar insamlingsbössor på Systembolaget till jordbävningsdrabbade.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212444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smtClean="0"/>
              <a:t>Den vänstra bilden visar en av </a:t>
            </a:r>
            <a:r>
              <a:rPr lang="sv-SE" baseline="0" dirty="0" smtClean="0"/>
              <a:t>läkarna vid Rädda Barnens forskningsinstitutet AHRI vid Leprasjukhuset i Addis Abeba, Etiopien. (1970) Institutet lämnades tillslut över till den etiopiska staten men drevs i mer än trettio år av svenska och norska Rädda Barnen.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sv-SE" dirty="0" smtClean="0"/>
              <a:t>Den högra bilden visar </a:t>
            </a:r>
            <a:r>
              <a:rPr lang="sv-SE" sz="1200" kern="1200" baseline="0" dirty="0" smtClean="0">
                <a:solidFill>
                  <a:schemeClr val="tx1"/>
                </a:solidFill>
                <a:effectLst/>
                <a:latin typeface="+mn-lt"/>
                <a:ea typeface="+mn-ea"/>
                <a:cs typeface="+mn-cs"/>
              </a:rPr>
              <a:t>ett läkarbesök ute i byarna i Jemen (60-talet) där Rädda Barnen bedrev Vaccinationsprogram, BVC och ett litet barnsjukhus i närmare 40 år.</a:t>
            </a:r>
          </a:p>
          <a:p>
            <a:endParaRPr lang="sv-SE" dirty="0"/>
          </a:p>
        </p:txBody>
      </p:sp>
      <p:sp>
        <p:nvSpPr>
          <p:cNvPr id="4" name="Platshållare för bildnummer 3"/>
          <p:cNvSpPr>
            <a:spLocks noGrp="1"/>
          </p:cNvSpPr>
          <p:nvPr>
            <p:ph type="sldNum" sz="quarter" idx="10"/>
          </p:nvPr>
        </p:nvSpPr>
        <p:spPr/>
        <p:txBody>
          <a:bodyPr/>
          <a:lstStyle/>
          <a:p>
            <a:fld id="{23FFFF08-BA74-3E4E-B67B-CFCBDE5D9836}" type="slidenum">
              <a:rPr lang="en-US" smtClean="0"/>
              <a:t>9</a:t>
            </a:fld>
            <a:endParaRPr lang="en-US"/>
          </a:p>
        </p:txBody>
      </p:sp>
    </p:spTree>
    <p:extLst>
      <p:ext uri="{BB962C8B-B14F-4D97-AF65-F5344CB8AC3E}">
        <p14:creationId xmlns:p14="http://schemas.microsoft.com/office/powerpoint/2010/main" val="189430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Bilden är</a:t>
            </a:r>
            <a:r>
              <a:rPr lang="sv-SE" sz="1200" kern="1200" baseline="0" dirty="0" smtClean="0">
                <a:solidFill>
                  <a:schemeClr val="tx1"/>
                </a:solidFill>
                <a:effectLst/>
                <a:latin typeface="+mn-lt"/>
                <a:ea typeface="+mn-ea"/>
                <a:cs typeface="+mn-cs"/>
              </a:rPr>
              <a:t> från </a:t>
            </a:r>
            <a:r>
              <a:rPr lang="sv-SE" sz="1200" b="0" i="0" u="none" strike="noStrike" kern="1200" baseline="0" dirty="0" smtClean="0">
                <a:solidFill>
                  <a:schemeClr val="tx1"/>
                </a:solidFill>
                <a:latin typeface="+mn-lt"/>
                <a:ea typeface="+mn-ea"/>
                <a:cs typeface="+mn-cs"/>
              </a:rPr>
              <a:t>Rädda Barnens barnvecka i gamla riksdagshuset, FNs barnaår 1979.</a:t>
            </a:r>
            <a:endParaRPr lang="sv-SE"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smtClean="0"/>
              <a:t>Rädda Barnen inrättade en egen BO (det dröjde till 1993 innan Sverige fick en statlig BO) som uppmärksammade</a:t>
            </a:r>
            <a:r>
              <a:rPr lang="sv-SE" sz="1200" b="0" baseline="0" dirty="0" smtClean="0"/>
              <a:t> barn som for illa och bedrev en intensiv kampanj mot våld och aga vilket resulterade i att Sverige som första land i världen fick en lag mot aga.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smtClean="0">
                <a:solidFill>
                  <a:schemeClr val="tx1"/>
                </a:solidFill>
                <a:effectLst/>
                <a:latin typeface="+mn-lt"/>
                <a:ea typeface="+mn-ea"/>
                <a:cs typeface="+mn-cs"/>
              </a:rPr>
              <a:t>Rädda Barnen anordnade då en barnvecka i Riksdagshuset för en intresserad allmänhet.(Det blir början till Rädda Barnens årliga s k Barndagar, då allmänheten, särskilt ”barnproffs” inbjuds att få mer kunskap om barn och barns behov genom att ta del av Rädda Barnens utredningar och arbete.)</a:t>
            </a:r>
            <a:endParaRPr lang="sv-SE" sz="1200" b="0" dirty="0" smtClean="0"/>
          </a:p>
          <a:p>
            <a:endParaRPr lang="sv-SE" dirty="0" smtClean="0"/>
          </a:p>
          <a:p>
            <a:r>
              <a:rPr lang="sv-SE" sz="1200" kern="1200" dirty="0" smtClean="0">
                <a:solidFill>
                  <a:schemeClr val="tx1"/>
                </a:solidFill>
                <a:effectLst/>
                <a:latin typeface="+mn-lt"/>
                <a:ea typeface="+mn-ea"/>
                <a:cs typeface="+mn-cs"/>
              </a:rPr>
              <a:t>På 70-talet hade Rädda Barnen fler medlemmar än någonsin (90 000 1976) och över 300 lokalföreningar. 1972 hade budgeten ökat till 22 miljoner, vilken sen ökade ytterligare till 138 miljoner tio år senare. Med en så stor organisation och omfattande verksamhet såg dåvarande ordförande, Ulla Lindström, till att 1978  införa nya centraliserade beslutsstrukturer, som var bättre anpassade till medlemsrörelsens storlek och gav större utrymme åt den professionella kansliorganisationen, som då hade ett femtiotal anställda. </a:t>
            </a:r>
          </a:p>
          <a:p>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FFFF08-BA74-3E4E-B67B-CFCBDE5D9836}" type="slidenum">
              <a:rPr lang="en-US" smtClean="0"/>
              <a:t>10</a:t>
            </a:fld>
            <a:endParaRPr lang="en-US"/>
          </a:p>
        </p:txBody>
      </p:sp>
    </p:spTree>
    <p:extLst>
      <p:ext uri="{BB962C8B-B14F-4D97-AF65-F5344CB8AC3E}">
        <p14:creationId xmlns:p14="http://schemas.microsoft.com/office/powerpoint/2010/main" val="3584597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15" name="Rectangle 14"/>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565199" y="866776"/>
            <a:ext cx="11174759"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sv-SE" smtClean="0"/>
              <a:t>Klicka här för att ändra format</a:t>
            </a:r>
            <a:endParaRPr lang="en-US" dirty="0"/>
          </a:p>
        </p:txBody>
      </p:sp>
      <p:sp>
        <p:nvSpPr>
          <p:cNvPr id="11" name="Picture Placeholder 10"/>
          <p:cNvSpPr>
            <a:spLocks noGrp="1"/>
          </p:cNvSpPr>
          <p:nvPr>
            <p:ph type="pic" sz="quarter" idx="10"/>
          </p:nvPr>
        </p:nvSpPr>
        <p:spPr>
          <a:xfrm>
            <a:off x="201085" y="2213628"/>
            <a:ext cx="11772900" cy="4494213"/>
          </a:xfrm>
        </p:spPr>
        <p:txBody>
          <a:bodyPr/>
          <a:lstStyle/>
          <a:p>
            <a:r>
              <a:rPr lang="sv-SE" smtClean="0"/>
              <a:t>Klicka på ikonen för att lägga till en bild</a:t>
            </a:r>
            <a:endParaRPr lang="en-US" dirty="0"/>
          </a:p>
        </p:txBody>
      </p:sp>
      <p:sp>
        <p:nvSpPr>
          <p:cNvPr id="12" name="Date Placeholder 11"/>
          <p:cNvSpPr>
            <a:spLocks noGrp="1"/>
          </p:cNvSpPr>
          <p:nvPr>
            <p:ph type="dt" sz="half" idx="11"/>
          </p:nvPr>
        </p:nvSpPr>
        <p:spPr>
          <a:xfrm>
            <a:off x="9631534" y="344651"/>
            <a:ext cx="2108425" cy="365125"/>
          </a:xfrm>
        </p:spPr>
        <p:txBody>
          <a:bodyPr/>
          <a:lstStyle>
            <a:lvl1pPr algn="r">
              <a:defRPr/>
            </a:lvl1pPr>
          </a:lstStyle>
          <a:p>
            <a:endParaRPr lang="en-US" dirty="0"/>
          </a:p>
        </p:txBody>
      </p:sp>
      <p:pic>
        <p:nvPicPr>
          <p:cNvPr id="9" name="Bildobjekt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9098" y="244605"/>
            <a:ext cx="1724568" cy="517174"/>
          </a:xfrm>
          <a:prstGeom prst="rect">
            <a:avLst/>
          </a:prstGeom>
        </p:spPr>
      </p:pic>
    </p:spTree>
    <p:extLst>
      <p:ext uri="{BB962C8B-B14F-4D97-AF65-F5344CB8AC3E}">
        <p14:creationId xmlns:p14="http://schemas.microsoft.com/office/powerpoint/2010/main" val="25385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åstående och bi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460239" y="1081129"/>
            <a:ext cx="11278472"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6"/>
          <p:cNvSpPr>
            <a:spLocks noGrp="1"/>
          </p:cNvSpPr>
          <p:nvPr>
            <p:ph type="pic" sz="quarter" idx="13"/>
          </p:nvPr>
        </p:nvSpPr>
        <p:spPr>
          <a:xfrm>
            <a:off x="196850" y="147638"/>
            <a:ext cx="11783484" cy="6159500"/>
          </a:xfrm>
        </p:spPr>
        <p:txBody>
          <a:bodyPr/>
          <a:lstStyle/>
          <a:p>
            <a:r>
              <a:rPr lang="sv-SE" smtClean="0"/>
              <a:t>Klicka på ikonen för att lägga till en bild</a:t>
            </a:r>
            <a:endParaRPr lang="en-US"/>
          </a:p>
        </p:txBody>
      </p:sp>
    </p:spTree>
    <p:extLst>
      <p:ext uri="{BB962C8B-B14F-4D97-AF65-F5344CB8AC3E}">
        <p14:creationId xmlns:p14="http://schemas.microsoft.com/office/powerpoint/2010/main" val="52437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åstående 1">
    <p:spTree>
      <p:nvGrpSpPr>
        <p:cNvPr id="1" name=""/>
        <p:cNvGrpSpPr/>
        <p:nvPr/>
      </p:nvGrpSpPr>
      <p:grpSpPr>
        <a:xfrm>
          <a:off x="0" y="0"/>
          <a:ext cx="0" cy="0"/>
          <a:chOff x="0" y="0"/>
          <a:chExt cx="0" cy="0"/>
        </a:xfrm>
      </p:grpSpPr>
      <p:sp>
        <p:nvSpPr>
          <p:cNvPr id="8" name="Rectangle 7"/>
          <p:cNvSpPr/>
          <p:nvPr userDrawn="1"/>
        </p:nvSpPr>
        <p:spPr>
          <a:xfrm>
            <a:off x="0" y="1171574"/>
            <a:ext cx="12192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96851" y="147638"/>
            <a:ext cx="11777133"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cxnSp>
        <p:nvCxnSpPr>
          <p:cNvPr id="13" name="Straight Connector 12"/>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Bildobjekt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Tree>
    <p:extLst>
      <p:ext uri="{BB962C8B-B14F-4D97-AF65-F5344CB8AC3E}">
        <p14:creationId xmlns:p14="http://schemas.microsoft.com/office/powerpoint/2010/main" val="315938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åstående 2">
    <p:spTree>
      <p:nvGrpSpPr>
        <p:cNvPr id="1" name=""/>
        <p:cNvGrpSpPr/>
        <p:nvPr/>
      </p:nvGrpSpPr>
      <p:grpSpPr>
        <a:xfrm>
          <a:off x="0" y="0"/>
          <a:ext cx="0" cy="0"/>
          <a:chOff x="0" y="0"/>
          <a:chExt cx="0" cy="0"/>
        </a:xfrm>
      </p:grpSpPr>
      <p:sp>
        <p:nvSpPr>
          <p:cNvPr id="13" name="Rectangle 12"/>
          <p:cNvSpPr/>
          <p:nvPr userDrawn="1"/>
        </p:nvSpPr>
        <p:spPr>
          <a:xfrm>
            <a:off x="0" y="0"/>
            <a:ext cx="1219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Tree>
    <p:extLst>
      <p:ext uri="{BB962C8B-B14F-4D97-AF65-F5344CB8AC3E}">
        <p14:creationId xmlns:p14="http://schemas.microsoft.com/office/powerpoint/2010/main" val="707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åstående 3">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4"/>
          </p:nvPr>
        </p:nvSpPr>
        <p:spPr>
          <a:xfrm>
            <a:off x="6547556" y="4233416"/>
            <a:ext cx="3005179" cy="625148"/>
          </a:xfrm>
          <a:prstGeom prst="roundRect">
            <a:avLst>
              <a:gd name="adj" fmla="val 7650"/>
            </a:avLst>
          </a:prstGeom>
        </p:spPr>
        <p:txBody>
          <a:bodyPr/>
          <a:lstStyle>
            <a:lvl1pPr>
              <a:defRPr>
                <a:solidFill>
                  <a:srgbClr val="222221"/>
                </a:solidFill>
                <a:latin typeface="Gill Sans Infant Std" pitchFamily="34" charset="0"/>
              </a:defRPr>
            </a:lvl1pPr>
          </a:lstStyle>
          <a:p>
            <a:r>
              <a:rPr lang="sv-SE" smtClean="0"/>
              <a:t>Klicka på ikonen för att lägga till en bild</a:t>
            </a:r>
            <a:endParaRPr lang="en-US" dirty="0"/>
          </a:p>
        </p:txBody>
      </p:sp>
    </p:spTree>
    <p:extLst>
      <p:ext uri="{BB962C8B-B14F-4D97-AF65-F5344CB8AC3E}">
        <p14:creationId xmlns:p14="http://schemas.microsoft.com/office/powerpoint/2010/main" val="14568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ck">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ounded Rectangle 11"/>
          <p:cNvSpPr/>
          <p:nvPr userDrawn="1"/>
        </p:nvSpPr>
        <p:spPr>
          <a:xfrm>
            <a:off x="4350557" y="1787573"/>
            <a:ext cx="2446849" cy="1231106"/>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sp>
        <p:nvSpPr>
          <p:cNvPr id="11" name="Rounded Rectangle 11"/>
          <p:cNvSpPr/>
          <p:nvPr userDrawn="1"/>
        </p:nvSpPr>
        <p:spPr>
          <a:xfrm>
            <a:off x="4072370" y="2767721"/>
            <a:ext cx="4047261" cy="1228926"/>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pic>
        <p:nvPicPr>
          <p:cNvPr id="9" name="Bildobjekt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72369" y="2785108"/>
            <a:ext cx="4047261" cy="1213718"/>
          </a:xfrm>
          <a:prstGeom prst="rect">
            <a:avLst/>
          </a:prstGeom>
        </p:spPr>
      </p:pic>
      <p:sp>
        <p:nvSpPr>
          <p:cNvPr id="3" name="textruta 2"/>
          <p:cNvSpPr txBox="1"/>
          <p:nvPr userDrawn="1"/>
        </p:nvSpPr>
        <p:spPr>
          <a:xfrm>
            <a:off x="4555256" y="1797846"/>
            <a:ext cx="2127536" cy="1231106"/>
          </a:xfrm>
          <a:prstGeom prst="rect">
            <a:avLst/>
          </a:prstGeom>
          <a:noFill/>
        </p:spPr>
        <p:txBody>
          <a:bodyPr wrap="square" lIns="0" tIns="0" rIns="0" bIns="0" rtlCol="0">
            <a:spAutoFit/>
          </a:bodyPr>
          <a:lstStyle/>
          <a:p>
            <a:pPr algn="ctr"/>
            <a:r>
              <a:rPr lang="sv-SE" sz="8000" b="1" dirty="0" smtClean="0">
                <a:latin typeface="Trade Gothic LT Com Cn" panose="020B0806040303020004" pitchFamily="34" charset="0"/>
                <a:cs typeface="Gill Sans Infant Std"/>
              </a:rPr>
              <a:t>TACK!</a:t>
            </a:r>
            <a:endParaRPr lang="sv-SE" sz="8000" b="1" dirty="0">
              <a:latin typeface="Trade Gothic LT Com Cn" panose="020B0806040303020004" pitchFamily="34" charset="0"/>
              <a:cs typeface="Gill Sans Infant Std"/>
            </a:endParaRPr>
          </a:p>
        </p:txBody>
      </p:sp>
    </p:spTree>
    <p:extLst>
      <p:ext uri="{BB962C8B-B14F-4D97-AF65-F5344CB8AC3E}">
        <p14:creationId xmlns:p14="http://schemas.microsoft.com/office/powerpoint/2010/main" val="6129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ädda Barnen">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ounded Rectangle 11"/>
          <p:cNvSpPr/>
          <p:nvPr userDrawn="1"/>
        </p:nvSpPr>
        <p:spPr>
          <a:xfrm>
            <a:off x="2862444" y="1869897"/>
            <a:ext cx="6467113" cy="1939400"/>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pic>
        <p:nvPicPr>
          <p:cNvPr id="9" name="Bildobjekt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62443" y="1869897"/>
            <a:ext cx="6467113" cy="1939400"/>
          </a:xfrm>
          <a:prstGeom prst="rect">
            <a:avLst/>
          </a:prstGeom>
        </p:spPr>
      </p:pic>
    </p:spTree>
    <p:extLst>
      <p:ext uri="{BB962C8B-B14F-4D97-AF65-F5344CB8AC3E}">
        <p14:creationId xmlns:p14="http://schemas.microsoft.com/office/powerpoint/2010/main" val="28658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ellansida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Rectangle 6"/>
          <p:cNvSpPr/>
          <p:nvPr userDrawn="1"/>
        </p:nvSpPr>
        <p:spPr>
          <a:xfrm>
            <a:off x="6096000" y="0"/>
            <a:ext cx="6096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7294358" y="1171576"/>
            <a:ext cx="4324025"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sv-SE" smtClean="0"/>
              <a:t>Klicka här för att ändra format</a:t>
            </a:r>
            <a:endParaRPr lang="en-US" dirty="0"/>
          </a:p>
        </p:txBody>
      </p:sp>
      <p:sp>
        <p:nvSpPr>
          <p:cNvPr id="3" name="Text Placeholder 2"/>
          <p:cNvSpPr>
            <a:spLocks noGrp="1"/>
          </p:cNvSpPr>
          <p:nvPr>
            <p:ph type="body" idx="1"/>
          </p:nvPr>
        </p:nvSpPr>
        <p:spPr>
          <a:xfrm>
            <a:off x="7294356" y="2395664"/>
            <a:ext cx="4324027"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cxnSp>
        <p:nvCxnSpPr>
          <p:cNvPr id="9" name="Straight Connector 8"/>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203200" y="155738"/>
            <a:ext cx="6669888" cy="5985852"/>
          </a:xfrm>
        </p:spPr>
        <p:txBody>
          <a:bodyPr/>
          <a:lstStyle/>
          <a:p>
            <a:r>
              <a:rPr lang="sv-SE" smtClean="0"/>
              <a:t>Klicka på ikonen för att lägga till en bild</a:t>
            </a:r>
            <a:endParaRPr lang="en-US"/>
          </a:p>
        </p:txBody>
      </p:sp>
      <p:pic>
        <p:nvPicPr>
          <p:cNvPr id="14" name="Bildobjekt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Tree>
    <p:extLst>
      <p:ext uri="{BB962C8B-B14F-4D97-AF65-F5344CB8AC3E}">
        <p14:creationId xmlns:p14="http://schemas.microsoft.com/office/powerpoint/2010/main" val="564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ellansida 2">
    <p:spTree>
      <p:nvGrpSpPr>
        <p:cNvPr id="1" name=""/>
        <p:cNvGrpSpPr/>
        <p:nvPr/>
      </p:nvGrpSpPr>
      <p:grpSpPr>
        <a:xfrm>
          <a:off x="0" y="0"/>
          <a:ext cx="0" cy="0"/>
          <a:chOff x="0" y="0"/>
          <a:chExt cx="0" cy="0"/>
        </a:xfrm>
      </p:grpSpPr>
      <p:sp>
        <p:nvSpPr>
          <p:cNvPr id="15" name="Rectangle 14"/>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p:nvPr>
        </p:nvSpPr>
        <p:spPr>
          <a:xfrm>
            <a:off x="566351" y="310836"/>
            <a:ext cx="11043524"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sv-SE" smtClean="0"/>
              <a:t>Klicka här för att ändra format</a:t>
            </a:r>
            <a:endParaRPr lang="en-US" dirty="0"/>
          </a:p>
        </p:txBody>
      </p:sp>
      <p:cxnSp>
        <p:nvCxnSpPr>
          <p:cNvPr id="9" name="Straight Connector 8"/>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207651" y="2200274"/>
            <a:ext cx="11766333" cy="4106864"/>
          </a:xfrm>
        </p:spPr>
        <p:txBody>
          <a:bodyPr/>
          <a:lstStyle/>
          <a:p>
            <a:r>
              <a:rPr lang="sv-SE" smtClean="0"/>
              <a:t>Klicka på ikonen för att lägga till en bild</a:t>
            </a:r>
            <a:endParaRPr lang="en-US" dirty="0"/>
          </a:p>
        </p:txBody>
      </p:sp>
      <p:pic>
        <p:nvPicPr>
          <p:cNvPr id="16" name="Bildobjekt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Tree>
    <p:extLst>
      <p:ext uri="{BB962C8B-B14F-4D97-AF65-F5344CB8AC3E}">
        <p14:creationId xmlns:p14="http://schemas.microsoft.com/office/powerpoint/2010/main" val="237734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96851" y="1171575"/>
            <a:ext cx="11777133"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66179" y="202995"/>
            <a:ext cx="11043520" cy="787605"/>
          </a:xfrm>
        </p:spPr>
        <p:txBody>
          <a:bodyPr anchor="t">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sv-SE" smtClean="0"/>
              <a:t>Klicka här för att ändra format</a:t>
            </a:r>
            <a:endParaRPr lang="en-US" dirty="0"/>
          </a:p>
        </p:txBody>
      </p:sp>
      <p:sp>
        <p:nvSpPr>
          <p:cNvPr id="3" name="Content Placeholder 2"/>
          <p:cNvSpPr>
            <a:spLocks noGrp="1"/>
          </p:cNvSpPr>
          <p:nvPr>
            <p:ph idx="1"/>
          </p:nvPr>
        </p:nvSpPr>
        <p:spPr>
          <a:xfrm>
            <a:off x="574863" y="1600201"/>
            <a:ext cx="11034836"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cxnSp>
        <p:nvCxnSpPr>
          <p:cNvPr id="10" name="Straight Connector 9"/>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Bildobjekt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Tree>
    <p:extLst>
      <p:ext uri="{BB962C8B-B14F-4D97-AF65-F5344CB8AC3E}">
        <p14:creationId xmlns:p14="http://schemas.microsoft.com/office/powerpoint/2010/main" val="373693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12" name="Rectangle 11"/>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3"/>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74863" y="1600201"/>
            <a:ext cx="11034836"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cxnSp>
        <p:nvCxnSpPr>
          <p:cNvPr id="10" name="Straight Connector 9"/>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Bildobjekt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
        <p:nvSpPr>
          <p:cNvPr id="15" name="Title 1"/>
          <p:cNvSpPr>
            <a:spLocks noGrp="1"/>
          </p:cNvSpPr>
          <p:nvPr>
            <p:ph type="title"/>
          </p:nvPr>
        </p:nvSpPr>
        <p:spPr>
          <a:xfrm>
            <a:off x="566351" y="310836"/>
            <a:ext cx="11043524" cy="86147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sv-SE" smtClean="0"/>
              <a:t>Klicka här för att ändra format</a:t>
            </a:r>
            <a:endParaRPr lang="en-US" dirty="0"/>
          </a:p>
        </p:txBody>
      </p:sp>
    </p:spTree>
    <p:extLst>
      <p:ext uri="{BB962C8B-B14F-4D97-AF65-F5344CB8AC3E}">
        <p14:creationId xmlns:p14="http://schemas.microsoft.com/office/powerpoint/2010/main" val="421988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837805"/>
            <a:ext cx="11042868" cy="363537"/>
          </a:xfrm>
        </p:spPr>
        <p:txBody>
          <a:bodyPr>
            <a:noAutofit/>
          </a:bodyPr>
          <a:lstStyle>
            <a:lvl1pPr>
              <a:defRPr sz="18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sv-SE" smtClean="0"/>
              <a:t>Redigera format för bakgrundstext</a:t>
            </a:r>
          </a:p>
        </p:txBody>
      </p:sp>
    </p:spTree>
    <p:extLst>
      <p:ext uri="{BB962C8B-B14F-4D97-AF65-F5344CB8AC3E}">
        <p14:creationId xmlns:p14="http://schemas.microsoft.com/office/powerpoint/2010/main" val="16463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a:xfrm>
            <a:off x="574863" y="1600200"/>
            <a:ext cx="5330095" cy="47069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9" name="Content Placeholder 2"/>
          <p:cNvSpPr>
            <a:spLocks noGrp="1"/>
          </p:cNvSpPr>
          <p:nvPr>
            <p:ph idx="14"/>
          </p:nvPr>
        </p:nvSpPr>
        <p:spPr>
          <a:xfrm>
            <a:off x="6279605" y="1600200"/>
            <a:ext cx="5330095" cy="47069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10" name="Text Placeholder 7"/>
          <p:cNvSpPr>
            <a:spLocks noGrp="1"/>
          </p:cNvSpPr>
          <p:nvPr>
            <p:ph type="body" sz="quarter" idx="13"/>
          </p:nvPr>
        </p:nvSpPr>
        <p:spPr>
          <a:xfrm>
            <a:off x="567049" y="837805"/>
            <a:ext cx="11042868" cy="363537"/>
          </a:xfrm>
        </p:spPr>
        <p:txBody>
          <a:bodyPr>
            <a:noAutofit/>
          </a:bodyPr>
          <a:lstStyle>
            <a:lvl1pPr>
              <a:defRPr sz="18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sv-SE" smtClean="0"/>
              <a:t>Redigera format för bakgrundstext</a:t>
            </a:r>
          </a:p>
        </p:txBody>
      </p:sp>
    </p:spTree>
    <p:extLst>
      <p:ext uri="{BB962C8B-B14F-4D97-AF65-F5344CB8AC3E}">
        <p14:creationId xmlns:p14="http://schemas.microsoft.com/office/powerpoint/2010/main" val="30360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Text Placeholder 7"/>
          <p:cNvSpPr>
            <a:spLocks noGrp="1"/>
          </p:cNvSpPr>
          <p:nvPr>
            <p:ph type="body" sz="quarter" idx="13"/>
          </p:nvPr>
        </p:nvSpPr>
        <p:spPr>
          <a:xfrm>
            <a:off x="567049" y="837805"/>
            <a:ext cx="11042868" cy="363537"/>
          </a:xfrm>
        </p:spPr>
        <p:txBody>
          <a:bodyPr>
            <a:noAutofit/>
          </a:bodyPr>
          <a:lstStyle>
            <a:lvl1pPr>
              <a:defRPr sz="18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sv-SE" smtClean="0"/>
              <a:t>Redigera format för bakgrundstext</a:t>
            </a:r>
          </a:p>
        </p:txBody>
      </p:sp>
    </p:spTree>
    <p:extLst>
      <p:ext uri="{BB962C8B-B14F-4D97-AF65-F5344CB8AC3E}">
        <p14:creationId xmlns:p14="http://schemas.microsoft.com/office/powerpoint/2010/main" val="322762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460239" y="1081129"/>
            <a:ext cx="11278472"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81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6179" y="309600"/>
            <a:ext cx="11043520" cy="506900"/>
          </a:xfrm>
          <a:prstGeom prst="rect">
            <a:avLst/>
          </a:prstGeom>
        </p:spPr>
        <p:txBody>
          <a:bodyPr vert="horz" lIns="0" tIns="0" rIns="0" bIns="0" rtlCol="0" anchor="ctr">
            <a:noAutofit/>
          </a:bodyPr>
          <a:lstStyle/>
          <a:p>
            <a:r>
              <a:rPr lang="sv-SE" dirty="0"/>
              <a:t>Klicka här för att ändra format</a:t>
            </a:r>
            <a:endParaRPr lang="en-US" dirty="0"/>
          </a:p>
        </p:txBody>
      </p:sp>
      <p:sp>
        <p:nvSpPr>
          <p:cNvPr id="3" name="Text Placeholder 2"/>
          <p:cNvSpPr>
            <a:spLocks noGrp="1"/>
          </p:cNvSpPr>
          <p:nvPr>
            <p:ph type="body" idx="1"/>
          </p:nvPr>
        </p:nvSpPr>
        <p:spPr>
          <a:xfrm>
            <a:off x="574863" y="1600200"/>
            <a:ext cx="11034836" cy="47069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598656" y="6441020"/>
            <a:ext cx="2108425"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endParaRPr lang="en-US" dirty="0"/>
          </a:p>
        </p:txBody>
      </p:sp>
      <p:sp>
        <p:nvSpPr>
          <p:cNvPr id="5" name="Footer Placeholder 4"/>
          <p:cNvSpPr>
            <a:spLocks noGrp="1"/>
          </p:cNvSpPr>
          <p:nvPr>
            <p:ph type="ftr" sz="quarter" idx="3"/>
          </p:nvPr>
        </p:nvSpPr>
        <p:spPr>
          <a:xfrm>
            <a:off x="3366696" y="6441020"/>
            <a:ext cx="5099971"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endParaRPr lang="en-US" dirty="0"/>
          </a:p>
        </p:txBody>
      </p:sp>
      <p:sp>
        <p:nvSpPr>
          <p:cNvPr id="6" name="Slide Number Placeholder 5"/>
          <p:cNvSpPr>
            <a:spLocks noGrp="1"/>
          </p:cNvSpPr>
          <p:nvPr>
            <p:ph type="sldNum" sz="quarter" idx="4"/>
          </p:nvPr>
        </p:nvSpPr>
        <p:spPr>
          <a:xfrm>
            <a:off x="10707081" y="6441020"/>
            <a:ext cx="1031631"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cxnSp>
        <p:nvCxnSpPr>
          <p:cNvPr id="13" name="Straight Connector 12"/>
          <p:cNvCxnSpPr/>
          <p:nvPr/>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66181" y="1124217"/>
            <a:ext cx="11074400" cy="57912"/>
          </a:xfrm>
          <a:prstGeom prst="rect">
            <a:avLst/>
          </a:prstGeom>
        </p:spPr>
      </p:pic>
      <p:pic>
        <p:nvPicPr>
          <p:cNvPr id="16" name="Bildobjekt 15"/>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717176" y="6329139"/>
            <a:ext cx="1724568" cy="517174"/>
          </a:xfrm>
          <a:prstGeom prst="rect">
            <a:avLst/>
          </a:prstGeom>
        </p:spPr>
      </p:pic>
    </p:spTree>
    <p:extLst>
      <p:ext uri="{BB962C8B-B14F-4D97-AF65-F5344CB8AC3E}">
        <p14:creationId xmlns:p14="http://schemas.microsoft.com/office/powerpoint/2010/main" val="36667852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74" r:id="rId5"/>
    <p:sldLayoutId id="2147483650" r:id="rId6"/>
    <p:sldLayoutId id="2147483662" r:id="rId7"/>
    <p:sldLayoutId id="2147483663" r:id="rId8"/>
    <p:sldLayoutId id="2147483655" r:id="rId9"/>
    <p:sldLayoutId id="2147483669" r:id="rId10"/>
    <p:sldLayoutId id="2147483670" r:id="rId11"/>
    <p:sldLayoutId id="2147483671" r:id="rId12"/>
    <p:sldLayoutId id="2147483672" r:id="rId13"/>
    <p:sldLayoutId id="2147483667" r:id="rId14"/>
    <p:sldLayoutId id="214748367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4800" b="1" i="0" kern="1200">
          <a:solidFill>
            <a:schemeClr val="tx1"/>
          </a:solidFill>
          <a:latin typeface="Trade Gothic LT Com Cn" panose="020B0806040303020004" pitchFamily="34" charset="0"/>
          <a:ea typeface="+mj-ea"/>
          <a:cs typeface="Times New Roman" panose="02020603050405020304" pitchFamily="18" charset="0"/>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01053" y="4347410"/>
            <a:ext cx="11277600" cy="1015663"/>
          </a:xfrm>
          <a:prstGeom prst="rect">
            <a:avLst/>
          </a:prstGeom>
        </p:spPr>
        <p:txBody>
          <a:bodyPr wrap="square">
            <a:spAutoFit/>
          </a:bodyPr>
          <a:lstStyle/>
          <a:p>
            <a:pPr algn="ctr"/>
            <a:r>
              <a:rPr lang="sv-SE" sz="6000" dirty="0">
                <a:solidFill>
                  <a:schemeClr val="bg1"/>
                </a:solidFill>
                <a:latin typeface="Trade Gothic LT Com Cn" panose="020B0806040303020004" pitchFamily="34" charset="0"/>
                <a:ea typeface="+mj-ea"/>
                <a:cs typeface="Trade Gothic LT Com Cn" panose="020B0806040303020004" pitchFamily="34" charset="0"/>
              </a:rPr>
              <a:t>Rädda Barnen 100 år med och för barn</a:t>
            </a:r>
          </a:p>
        </p:txBody>
      </p:sp>
    </p:spTree>
    <p:extLst>
      <p:ext uri="{BB962C8B-B14F-4D97-AF65-F5344CB8AC3E}">
        <p14:creationId xmlns:p14="http://schemas.microsoft.com/office/powerpoint/2010/main" val="897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Samhället sätter barnet i centrum – 1970-talet</a:t>
            </a:r>
            <a:endParaRPr lang="sv-SE" dirty="0"/>
          </a:p>
        </p:txBody>
      </p:sp>
      <p:pic>
        <p:nvPicPr>
          <p:cNvPr id="8" name="Platshållare för innehåll 7"/>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92454" y="1780670"/>
            <a:ext cx="5303451" cy="3882193"/>
          </a:xfrm>
          <a:prstGeom prst="rect">
            <a:avLst/>
          </a:prstGeom>
        </p:spPr>
      </p:pic>
      <p:sp>
        <p:nvSpPr>
          <p:cNvPr id="4" name="Platshållare för bildnummer 3"/>
          <p:cNvSpPr>
            <a:spLocks noGrp="1"/>
          </p:cNvSpPr>
          <p:nvPr>
            <p:ph type="sldNum" sz="quarter" idx="12"/>
          </p:nvPr>
        </p:nvSpPr>
        <p:spPr/>
        <p:txBody>
          <a:bodyPr/>
          <a:lstStyle/>
          <a:p>
            <a:fld id="{C3FDE51E-0052-334C-A4B2-C567FE9F326F}" type="slidenum">
              <a:rPr lang="en-US" smtClean="0"/>
              <a:t>10</a:t>
            </a:fld>
            <a:endParaRPr lang="en-US"/>
          </a:p>
        </p:txBody>
      </p:sp>
      <p:sp>
        <p:nvSpPr>
          <p:cNvPr id="5" name="Platshållare för innehåll 4"/>
          <p:cNvSpPr>
            <a:spLocks noGrp="1"/>
          </p:cNvSpPr>
          <p:nvPr>
            <p:ph idx="14"/>
          </p:nvPr>
        </p:nvSpPr>
        <p:spPr>
          <a:xfrm>
            <a:off x="5826317" y="1467712"/>
            <a:ext cx="5912395" cy="4706938"/>
          </a:xfrm>
        </p:spPr>
        <p:txBody>
          <a:bodyPr/>
          <a:lstStyle/>
          <a:p>
            <a:r>
              <a:rPr lang="sv-SE" sz="2400" dirty="0">
                <a:solidFill>
                  <a:srgbClr val="C00000"/>
                </a:solidFill>
              </a:rPr>
              <a:t>Påverkansarbete för </a:t>
            </a:r>
            <a:r>
              <a:rPr lang="sv-SE" sz="2400" dirty="0" smtClean="0">
                <a:solidFill>
                  <a:srgbClr val="C00000"/>
                </a:solidFill>
              </a:rPr>
              <a:t>barnets rättigheter  </a:t>
            </a:r>
            <a:r>
              <a:rPr lang="sv-SE" sz="2400" dirty="0">
                <a:solidFill>
                  <a:srgbClr val="C00000"/>
                </a:solidFill>
              </a:rPr>
              <a:t>i Sverige tar fart. </a:t>
            </a:r>
            <a:r>
              <a:rPr lang="sv-SE" sz="2400" dirty="0" smtClean="0">
                <a:solidFill>
                  <a:srgbClr val="C00000"/>
                </a:solidFill>
              </a:rPr>
              <a:t>Rädda Barnen drev på!</a:t>
            </a:r>
            <a:endParaRPr lang="sv-SE" sz="2400" dirty="0">
              <a:solidFill>
                <a:srgbClr val="C00000"/>
              </a:solidFill>
            </a:endParaRPr>
          </a:p>
          <a:p>
            <a:pPr marL="342900" indent="-342900">
              <a:buFont typeface="Arial" panose="020B0604020202020204" pitchFamily="34" charset="0"/>
              <a:buChar char="•"/>
            </a:pPr>
            <a:r>
              <a:rPr lang="sv-SE" sz="2400" b="0" dirty="0">
                <a:solidFill>
                  <a:schemeClr val="tx1"/>
                </a:solidFill>
              </a:rPr>
              <a:t>Rädda Barnen inrättar en egen barnombudsman – Sverige får sin första BO 1993.</a:t>
            </a:r>
          </a:p>
          <a:p>
            <a:pPr marL="342900" indent="-342900">
              <a:buFont typeface="Arial" panose="020B0604020202020204" pitchFamily="34" charset="0"/>
              <a:buChar char="•"/>
            </a:pPr>
            <a:r>
              <a:rPr lang="sv-SE" sz="2400" b="0" dirty="0">
                <a:solidFill>
                  <a:schemeClr val="tx1"/>
                </a:solidFill>
              </a:rPr>
              <a:t>Driver intensiv kampanj mot barnmisshandel. Sverige antar lag mot aga 1979 </a:t>
            </a:r>
          </a:p>
          <a:p>
            <a:pPr marL="342900" indent="-342900">
              <a:buFont typeface="Arial" panose="020B0604020202020204" pitchFamily="34" charset="0"/>
              <a:buChar char="•"/>
            </a:pPr>
            <a:r>
              <a:rPr lang="sv-SE" sz="2400" b="0" dirty="0">
                <a:solidFill>
                  <a:schemeClr val="tx1"/>
                </a:solidFill>
              </a:rPr>
              <a:t>FNs barnaår 1979 Arbetet med en bindande barnkonvention startar och </a:t>
            </a:r>
            <a:r>
              <a:rPr lang="sv-SE" sz="2400" b="0" dirty="0" smtClean="0">
                <a:solidFill>
                  <a:schemeClr val="tx1"/>
                </a:solidFill>
              </a:rPr>
              <a:t>Rädda Barnen </a:t>
            </a:r>
            <a:r>
              <a:rPr lang="sv-SE" sz="2400" b="0" dirty="0">
                <a:solidFill>
                  <a:schemeClr val="tx1"/>
                </a:solidFill>
              </a:rPr>
              <a:t>deltar </a:t>
            </a:r>
          </a:p>
          <a:p>
            <a:pPr marL="342900" indent="-342900">
              <a:buFont typeface="Arial" panose="020B0604020202020204" pitchFamily="34" charset="0"/>
              <a:buChar char="•"/>
            </a:pPr>
            <a:r>
              <a:rPr lang="sv-SE" sz="2400" b="0" dirty="0">
                <a:solidFill>
                  <a:schemeClr val="tx1"/>
                </a:solidFill>
              </a:rPr>
              <a:t>Barndagar för barnproffs i Sverige </a:t>
            </a:r>
          </a:p>
          <a:p>
            <a:endParaRPr lang="sv-SE" dirty="0"/>
          </a:p>
        </p:txBody>
      </p:sp>
      <p:sp>
        <p:nvSpPr>
          <p:cNvPr id="6" name="Platshållare för text 5"/>
          <p:cNvSpPr>
            <a:spLocks noGrp="1"/>
          </p:cNvSpPr>
          <p:nvPr>
            <p:ph type="body" sz="quarter" idx="13"/>
          </p:nvPr>
        </p:nvSpPr>
        <p:spPr/>
        <p:txBody>
          <a:bodyPr/>
          <a:lstStyle/>
          <a:p>
            <a:r>
              <a:rPr lang="sv-SE" sz="2000" dirty="0"/>
              <a:t>Det politiska landskapet är </a:t>
            </a:r>
            <a:r>
              <a:rPr lang="sv-SE" sz="2000" dirty="0" smtClean="0"/>
              <a:t>nytt i Sverige</a:t>
            </a:r>
            <a:endParaRPr lang="sv-SE" sz="2000" dirty="0"/>
          </a:p>
          <a:p>
            <a:endParaRPr lang="sv-SE" dirty="0"/>
          </a:p>
        </p:txBody>
      </p:sp>
    </p:spTree>
    <p:extLst>
      <p:ext uri="{BB962C8B-B14F-4D97-AF65-F5344CB8AC3E}">
        <p14:creationId xmlns:p14="http://schemas.microsoft.com/office/powerpoint/2010/main" val="14874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3138" y="309600"/>
            <a:ext cx="11438020" cy="506900"/>
          </a:xfrm>
        </p:spPr>
        <p:txBody>
          <a:bodyPr/>
          <a:lstStyle/>
          <a:p>
            <a:r>
              <a:rPr lang="sv-SE" dirty="0" smtClean="0"/>
              <a:t>Professionell biståndsorganisation – 1980-talet</a:t>
            </a:r>
            <a:endParaRPr lang="sv-SE" dirty="0"/>
          </a:p>
        </p:txBody>
      </p:sp>
      <p:sp>
        <p:nvSpPr>
          <p:cNvPr id="3" name="Platshållare för innehåll 2"/>
          <p:cNvSpPr>
            <a:spLocks noGrp="1"/>
          </p:cNvSpPr>
          <p:nvPr>
            <p:ph idx="1"/>
          </p:nvPr>
        </p:nvSpPr>
        <p:spPr>
          <a:xfrm>
            <a:off x="574862" y="1600200"/>
            <a:ext cx="6311441" cy="4706938"/>
          </a:xfrm>
        </p:spPr>
        <p:txBody>
          <a:bodyPr/>
          <a:lstStyle/>
          <a:p>
            <a:r>
              <a:rPr lang="sv-SE" sz="2400" b="0" dirty="0" smtClean="0">
                <a:solidFill>
                  <a:schemeClr val="tx1"/>
                </a:solidFill>
              </a:rPr>
              <a:t>Rädda Barnen får konsultativ status i FN och öppnar kontor i Genève.</a:t>
            </a:r>
          </a:p>
          <a:p>
            <a:r>
              <a:rPr lang="sv-SE" sz="2400" b="0" dirty="0" smtClean="0">
                <a:solidFill>
                  <a:schemeClr val="tx1"/>
                </a:solidFill>
              </a:rPr>
              <a:t>Fler </a:t>
            </a:r>
            <a:r>
              <a:rPr lang="sv-SE" sz="2400" b="0" dirty="0">
                <a:solidFill>
                  <a:schemeClr val="tx1"/>
                </a:solidFill>
              </a:rPr>
              <a:t>utvecklingsprojekt i Asien, Afrika, Latinamerika och Mellanöstern inriktade på </a:t>
            </a:r>
          </a:p>
          <a:p>
            <a:r>
              <a:rPr lang="sv-SE" sz="2400" b="0" dirty="0">
                <a:solidFill>
                  <a:schemeClr val="tx1"/>
                </a:solidFill>
              </a:rPr>
              <a:t>- Mödra-och barnahälsovårdskliniker i egen regi </a:t>
            </a:r>
          </a:p>
          <a:p>
            <a:r>
              <a:rPr lang="sv-SE" sz="2400" b="0" dirty="0" smtClean="0">
                <a:solidFill>
                  <a:schemeClr val="tx1"/>
                </a:solidFill>
              </a:rPr>
              <a:t>- Skola </a:t>
            </a:r>
            <a:r>
              <a:rPr lang="sv-SE" sz="2400" b="0" dirty="0">
                <a:solidFill>
                  <a:schemeClr val="tx1"/>
                </a:solidFill>
              </a:rPr>
              <a:t>och socialt arbete bland flyktingar, barn med funktionshinder och andra utsatta </a:t>
            </a:r>
          </a:p>
          <a:p>
            <a:pPr marL="342900" indent="-342900">
              <a:buFontTx/>
              <a:buChar char="-"/>
            </a:pPr>
            <a:r>
              <a:rPr lang="sv-SE" sz="2400" b="0" dirty="0" smtClean="0">
                <a:solidFill>
                  <a:schemeClr val="tx1"/>
                </a:solidFill>
              </a:rPr>
              <a:t>Socialarbetarutbildning </a:t>
            </a:r>
          </a:p>
          <a:p>
            <a:pPr marL="342900" indent="-342900">
              <a:buFontTx/>
              <a:buChar char="-"/>
            </a:pPr>
            <a:r>
              <a:rPr lang="sv-SE" sz="2400" b="0" dirty="0" smtClean="0">
                <a:solidFill>
                  <a:schemeClr val="tx1"/>
                </a:solidFill>
              </a:rPr>
              <a:t>Började samarbeta driva projekt med lokala organisationer för långsiktighetens skull</a:t>
            </a:r>
            <a:endParaRPr lang="sv-SE" sz="2400" b="0" dirty="0">
              <a:solidFill>
                <a:schemeClr val="tx1"/>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11</a:t>
            </a:fld>
            <a:endParaRPr lang="en-US"/>
          </a:p>
        </p:txBody>
      </p:sp>
      <p:pic>
        <p:nvPicPr>
          <p:cNvPr id="7" name="Platshållare för innehåll 6"/>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a:xfrm>
            <a:off x="6886303" y="1989222"/>
            <a:ext cx="4981073" cy="3320715"/>
          </a:xfrm>
        </p:spPr>
      </p:pic>
      <p:sp>
        <p:nvSpPr>
          <p:cNvPr id="6" name="Platshållare för text 5"/>
          <p:cNvSpPr>
            <a:spLocks noGrp="1"/>
          </p:cNvSpPr>
          <p:nvPr>
            <p:ph type="body" sz="quarter" idx="13"/>
          </p:nvPr>
        </p:nvSpPr>
        <p:spPr/>
        <p:txBody>
          <a:bodyPr/>
          <a:lstStyle/>
          <a:p>
            <a:r>
              <a:rPr lang="sv-SE" dirty="0"/>
              <a:t>Budgeten och därmed programportföljen växer. </a:t>
            </a:r>
          </a:p>
          <a:p>
            <a:r>
              <a:rPr lang="sv-SE" dirty="0" smtClean="0"/>
              <a:t> </a:t>
            </a:r>
            <a:endParaRPr lang="sv-SE" dirty="0"/>
          </a:p>
        </p:txBody>
      </p:sp>
    </p:spTree>
    <p:extLst>
      <p:ext uri="{BB962C8B-B14F-4D97-AF65-F5344CB8AC3E}">
        <p14:creationId xmlns:p14="http://schemas.microsoft.com/office/powerpoint/2010/main" val="298961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Lång och trägen kamp för barnets rättigheter</a:t>
            </a:r>
          </a:p>
        </p:txBody>
      </p:sp>
      <p:sp>
        <p:nvSpPr>
          <p:cNvPr id="3" name="Platshållare för innehåll 2"/>
          <p:cNvSpPr>
            <a:spLocks noGrp="1"/>
          </p:cNvSpPr>
          <p:nvPr>
            <p:ph idx="1"/>
          </p:nvPr>
        </p:nvSpPr>
        <p:spPr>
          <a:xfrm>
            <a:off x="4642434" y="1327354"/>
            <a:ext cx="7109306" cy="4834036"/>
          </a:xfrm>
        </p:spPr>
        <p:txBody>
          <a:bodyPr/>
          <a:lstStyle/>
          <a:p>
            <a:endParaRPr lang="sv-SE" b="0" dirty="0">
              <a:solidFill>
                <a:schemeClr val="tx1"/>
              </a:solidFill>
            </a:endParaRPr>
          </a:p>
          <a:p>
            <a:endParaRPr lang="sv-SE" b="0" dirty="0">
              <a:solidFill>
                <a:schemeClr val="tx1"/>
              </a:solidFill>
            </a:endParaRPr>
          </a:p>
          <a:p>
            <a:r>
              <a:rPr lang="sv-SE" sz="2400" b="0" dirty="0">
                <a:solidFill>
                  <a:schemeClr val="tx1"/>
                </a:solidFill>
              </a:rPr>
              <a:t>1924 - Nationernas Förbund den så kallade </a:t>
            </a:r>
            <a:r>
              <a:rPr lang="sv-SE" sz="2400" b="0" dirty="0">
                <a:solidFill>
                  <a:srgbClr val="C00000"/>
                </a:solidFill>
              </a:rPr>
              <a:t>Genève-deklarationen om barns rättigheter</a:t>
            </a:r>
            <a:r>
              <a:rPr lang="sv-SE" sz="2400" b="0" dirty="0">
                <a:solidFill>
                  <a:schemeClr val="tx1"/>
                </a:solidFill>
              </a:rPr>
              <a:t>. </a:t>
            </a:r>
          </a:p>
          <a:p>
            <a:endParaRPr lang="sv-SE" sz="2400" b="0" dirty="0">
              <a:solidFill>
                <a:schemeClr val="tx1"/>
              </a:solidFill>
            </a:endParaRPr>
          </a:p>
          <a:p>
            <a:r>
              <a:rPr lang="sv-SE" sz="2400" b="0" dirty="0">
                <a:solidFill>
                  <a:schemeClr val="tx1"/>
                </a:solidFill>
              </a:rPr>
              <a:t>1959 Förenta Nationerna antar </a:t>
            </a:r>
            <a:r>
              <a:rPr lang="sv-SE" sz="2400" b="0" dirty="0">
                <a:solidFill>
                  <a:srgbClr val="C00000"/>
                </a:solidFill>
              </a:rPr>
              <a:t>Deklarationen om barns rättigheter</a:t>
            </a:r>
            <a:endParaRPr lang="sv-SE" sz="2400" b="0" dirty="0">
              <a:solidFill>
                <a:schemeClr val="tx1"/>
              </a:solidFill>
            </a:endParaRPr>
          </a:p>
          <a:p>
            <a:endParaRPr lang="sv-SE" sz="2400" b="0" dirty="0">
              <a:solidFill>
                <a:schemeClr val="tx1"/>
              </a:solidFill>
            </a:endParaRPr>
          </a:p>
          <a:p>
            <a:r>
              <a:rPr lang="sv-SE" sz="2400" b="0" dirty="0">
                <a:solidFill>
                  <a:schemeClr val="tx1"/>
                </a:solidFill>
              </a:rPr>
              <a:t>1989 Förenta Nationerna antar </a:t>
            </a:r>
            <a:r>
              <a:rPr lang="sv-SE" sz="2400" b="0" dirty="0">
                <a:solidFill>
                  <a:srgbClr val="C00000"/>
                </a:solidFill>
              </a:rPr>
              <a:t>Konventionen om barnets rättigheter</a:t>
            </a:r>
          </a:p>
          <a:p>
            <a:endParaRPr lang="sv-SE" sz="2400" dirty="0"/>
          </a:p>
        </p:txBody>
      </p:sp>
      <p:sp>
        <p:nvSpPr>
          <p:cNvPr id="6" name="Platshållare för bildnummer 5"/>
          <p:cNvSpPr>
            <a:spLocks noGrp="1"/>
          </p:cNvSpPr>
          <p:nvPr>
            <p:ph type="sldNum" sz="quarter" idx="12"/>
          </p:nvPr>
        </p:nvSpPr>
        <p:spPr/>
        <p:txBody>
          <a:bodyPr/>
          <a:lstStyle/>
          <a:p>
            <a:fld id="{C3FDE51E-0052-334C-A4B2-C567FE9F326F}" type="slidenum">
              <a:rPr lang="en-US" smtClean="0"/>
              <a:t>12</a:t>
            </a:fld>
            <a:endParaRPr lang="en-US"/>
          </a:p>
        </p:txBody>
      </p:sp>
      <p:sp>
        <p:nvSpPr>
          <p:cNvPr id="8" name="Platshållare för text 7"/>
          <p:cNvSpPr>
            <a:spLocks noGrp="1"/>
          </p:cNvSpPr>
          <p:nvPr>
            <p:ph type="body" sz="quarter" idx="13"/>
          </p:nvPr>
        </p:nvSpPr>
        <p:spPr/>
        <p:txBody>
          <a:bodyPr/>
          <a:lstStyle/>
          <a:p>
            <a:endParaRPr lang="sv-SE"/>
          </a:p>
        </p:txBody>
      </p:sp>
      <p:pic>
        <p:nvPicPr>
          <p:cNvPr id="11" name="Platshållare för innehåll 10" descr="https://www.humanium.org/en/wp-content/uploads/portail-fr/declaration-de-geneve-1923.jpg"/>
          <p:cNvPicPr>
            <a:picLocks noGrp="1"/>
          </p:cNvPicPr>
          <p:nvPr>
            <p:ph idx="14"/>
          </p:nvPr>
        </p:nvPicPr>
        <p:blipFill>
          <a:blip r:embed="rId3" cstate="email">
            <a:extLst>
              <a:ext uri="{28A0092B-C50C-407E-A947-70E740481C1C}">
                <a14:useLocalDpi xmlns:a14="http://schemas.microsoft.com/office/drawing/2010/main" val="0"/>
              </a:ext>
            </a:extLst>
          </a:blip>
          <a:srcRect/>
          <a:stretch>
            <a:fillRect/>
          </a:stretch>
        </p:blipFill>
        <p:spPr bwMode="auto">
          <a:xfrm>
            <a:off x="566179" y="1327354"/>
            <a:ext cx="3701021" cy="4977194"/>
          </a:xfrm>
          <a:prstGeom prst="rect">
            <a:avLst/>
          </a:prstGeom>
          <a:noFill/>
          <a:ln>
            <a:noFill/>
          </a:ln>
        </p:spPr>
      </p:pic>
    </p:spTree>
    <p:extLst>
      <p:ext uri="{BB962C8B-B14F-4D97-AF65-F5344CB8AC3E}">
        <p14:creationId xmlns:p14="http://schemas.microsoft.com/office/powerpoint/2010/main" val="217292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3136" y="309600"/>
            <a:ext cx="11305575" cy="506900"/>
          </a:xfrm>
        </p:spPr>
        <p:txBody>
          <a:bodyPr/>
          <a:lstStyle/>
          <a:p>
            <a:r>
              <a:rPr lang="sv-SE" dirty="0" smtClean="0"/>
              <a:t>Varje barn har rättigheter – 20 november 1989</a:t>
            </a:r>
            <a:endParaRPr lang="sv-SE" dirty="0"/>
          </a:p>
        </p:txBody>
      </p:sp>
      <p:sp>
        <p:nvSpPr>
          <p:cNvPr id="3" name="Platshållare för innehåll 2"/>
          <p:cNvSpPr>
            <a:spLocks noGrp="1"/>
          </p:cNvSpPr>
          <p:nvPr>
            <p:ph idx="1"/>
          </p:nvPr>
        </p:nvSpPr>
        <p:spPr>
          <a:xfrm>
            <a:off x="433136" y="1600200"/>
            <a:ext cx="6432885" cy="4706938"/>
          </a:xfrm>
        </p:spPr>
        <p:txBody>
          <a:bodyPr/>
          <a:lstStyle/>
          <a:p>
            <a:r>
              <a:rPr lang="sv-SE" sz="2400" b="0" dirty="0" smtClean="0">
                <a:solidFill>
                  <a:schemeClr val="tx1"/>
                </a:solidFill>
              </a:rPr>
              <a:t>1979-80 startade FN:s arbetsgrupp för att förhandla fram Barnkonventionen. </a:t>
            </a:r>
          </a:p>
          <a:p>
            <a:endParaRPr lang="sv-SE" sz="2400" b="0" dirty="0" smtClean="0">
              <a:solidFill>
                <a:schemeClr val="tx1"/>
              </a:solidFill>
            </a:endParaRPr>
          </a:p>
          <a:p>
            <a:r>
              <a:rPr lang="sv-SE" sz="2400" b="0" dirty="0"/>
              <a:t>Rädda Barnen får konsultativ status i FN 1981.</a:t>
            </a:r>
          </a:p>
          <a:p>
            <a:endParaRPr lang="sv-SE" sz="2400" b="0" dirty="0" smtClean="0">
              <a:solidFill>
                <a:schemeClr val="tx1"/>
              </a:solidFill>
            </a:endParaRPr>
          </a:p>
          <a:p>
            <a:r>
              <a:rPr lang="sv-SE" sz="2400" b="0" dirty="0" smtClean="0">
                <a:solidFill>
                  <a:schemeClr val="tx1"/>
                </a:solidFill>
              </a:rPr>
              <a:t>Några frivilligorganisationer såg sin chans och började samarbeta för att påverka utformningen av konventionen. Samarbetet pågick 1983-89</a:t>
            </a:r>
          </a:p>
          <a:p>
            <a:endParaRPr lang="sv-SE" sz="2400" b="0" dirty="0">
              <a:solidFill>
                <a:schemeClr val="tx1"/>
              </a:solidFill>
            </a:endParaRPr>
          </a:p>
          <a:p>
            <a:r>
              <a:rPr lang="sv-SE" sz="2400" b="0" dirty="0" smtClean="0">
                <a:solidFill>
                  <a:schemeClr val="tx1"/>
                </a:solidFill>
              </a:rPr>
              <a:t>Rädda Barnens okonventionella ärtsoppsdiplomati öppnade nya dörrar och gav trovärdighet</a:t>
            </a:r>
          </a:p>
        </p:txBody>
      </p:sp>
      <p:sp>
        <p:nvSpPr>
          <p:cNvPr id="4" name="Platshållare för bildnummer 3"/>
          <p:cNvSpPr>
            <a:spLocks noGrp="1"/>
          </p:cNvSpPr>
          <p:nvPr>
            <p:ph type="sldNum" sz="quarter" idx="12"/>
          </p:nvPr>
        </p:nvSpPr>
        <p:spPr/>
        <p:txBody>
          <a:bodyPr/>
          <a:lstStyle/>
          <a:p>
            <a:fld id="{C3FDE51E-0052-334C-A4B2-C567FE9F326F}" type="slidenum">
              <a:rPr lang="en-US" smtClean="0"/>
              <a:t>13</a:t>
            </a:fld>
            <a:endParaRPr lang="en-US"/>
          </a:p>
        </p:txBody>
      </p:sp>
      <p:sp>
        <p:nvSpPr>
          <p:cNvPr id="6" name="Platshållare för text 5"/>
          <p:cNvSpPr>
            <a:spLocks noGrp="1"/>
          </p:cNvSpPr>
          <p:nvPr>
            <p:ph type="body" sz="quarter" idx="13"/>
          </p:nvPr>
        </p:nvSpPr>
        <p:spPr/>
        <p:txBody>
          <a:bodyPr/>
          <a:lstStyle/>
          <a:p>
            <a:endParaRPr lang="sv-SE"/>
          </a:p>
        </p:txBody>
      </p:sp>
      <p:pic>
        <p:nvPicPr>
          <p:cNvPr id="13" name="Platshållare för innehåll 12"/>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a:xfrm>
            <a:off x="6650032" y="1600200"/>
            <a:ext cx="5298734" cy="3526970"/>
          </a:xfrm>
          <a:prstGeom prst="rect">
            <a:avLst/>
          </a:prstGeom>
        </p:spPr>
      </p:pic>
    </p:spTree>
    <p:extLst>
      <p:ext uri="{BB962C8B-B14F-4D97-AF65-F5344CB8AC3E}">
        <p14:creationId xmlns:p14="http://schemas.microsoft.com/office/powerpoint/2010/main" val="156020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7048" y="330905"/>
            <a:ext cx="11171663" cy="506900"/>
          </a:xfrm>
        </p:spPr>
        <p:txBody>
          <a:bodyPr/>
          <a:lstStyle/>
          <a:p>
            <a:r>
              <a:rPr lang="sv-SE" dirty="0" smtClean="0"/>
              <a:t>”Från Flen till FN” Rädda Barnen på 1990-talet</a:t>
            </a:r>
            <a:endParaRPr lang="sv-SE" dirty="0"/>
          </a:p>
        </p:txBody>
      </p:sp>
      <p:pic>
        <p:nvPicPr>
          <p:cNvPr id="7" name="Platshållare för innehåll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049" y="1391653"/>
            <a:ext cx="3421563" cy="4915485"/>
          </a:xfrm>
          <a:prstGeom prst="rect">
            <a:avLst/>
          </a:prstGeom>
        </p:spPr>
      </p:pic>
      <p:sp>
        <p:nvSpPr>
          <p:cNvPr id="4" name="Platshållare för bildnummer 3"/>
          <p:cNvSpPr>
            <a:spLocks noGrp="1"/>
          </p:cNvSpPr>
          <p:nvPr>
            <p:ph type="sldNum" sz="quarter" idx="12"/>
          </p:nvPr>
        </p:nvSpPr>
        <p:spPr/>
        <p:txBody>
          <a:bodyPr/>
          <a:lstStyle/>
          <a:p>
            <a:fld id="{C3FDE51E-0052-334C-A4B2-C567FE9F326F}" type="slidenum">
              <a:rPr lang="en-US" smtClean="0"/>
              <a:t>14</a:t>
            </a:fld>
            <a:endParaRPr lang="en-US"/>
          </a:p>
        </p:txBody>
      </p:sp>
      <p:sp>
        <p:nvSpPr>
          <p:cNvPr id="5" name="Platshållare för innehåll 4"/>
          <p:cNvSpPr>
            <a:spLocks noGrp="1"/>
          </p:cNvSpPr>
          <p:nvPr>
            <p:ph idx="14"/>
          </p:nvPr>
        </p:nvSpPr>
        <p:spPr>
          <a:xfrm>
            <a:off x="4411579" y="1391653"/>
            <a:ext cx="7198121" cy="4915485"/>
          </a:xfrm>
        </p:spPr>
        <p:txBody>
          <a:bodyPr/>
          <a:lstStyle/>
          <a:p>
            <a:r>
              <a:rPr lang="sv-SE" sz="2400" dirty="0" smtClean="0"/>
              <a:t>En växande kunskapskälla och en stark röst för barn</a:t>
            </a:r>
          </a:p>
          <a:p>
            <a:pPr marL="342900" indent="-342900">
              <a:buFont typeface="Arial" panose="020B0604020202020204" pitchFamily="34" charset="0"/>
              <a:buChar char="•"/>
            </a:pPr>
            <a:r>
              <a:rPr lang="sv-SE" sz="2400" b="0" dirty="0" smtClean="0">
                <a:solidFill>
                  <a:schemeClr val="tx1"/>
                </a:solidFill>
              </a:rPr>
              <a:t>Opinionsbildade </a:t>
            </a:r>
            <a:r>
              <a:rPr lang="sv-SE" sz="2400" b="0" dirty="0">
                <a:solidFill>
                  <a:schemeClr val="tx1"/>
                </a:solidFill>
              </a:rPr>
              <a:t>om </a:t>
            </a:r>
            <a:r>
              <a:rPr lang="sv-SE" sz="2400" b="0" dirty="0" smtClean="0">
                <a:solidFill>
                  <a:schemeClr val="tx1"/>
                </a:solidFill>
              </a:rPr>
              <a:t>utsatthetsproblem </a:t>
            </a:r>
            <a:r>
              <a:rPr lang="sv-SE" sz="2400" b="0" dirty="0">
                <a:solidFill>
                  <a:schemeClr val="tx1"/>
                </a:solidFill>
              </a:rPr>
              <a:t>som samhället inte </a:t>
            </a:r>
            <a:r>
              <a:rPr lang="sv-SE" sz="2400" b="0" dirty="0" smtClean="0">
                <a:solidFill>
                  <a:schemeClr val="tx1"/>
                </a:solidFill>
              </a:rPr>
              <a:t>uppmärksammat som kampanjer och t.ex.  genom att initiera en tvärpolitisk grupp av riksdagsledamöter för barnets rättigheter. I nätverket för Barnkonventionen hölls årliga utfrågningar </a:t>
            </a:r>
          </a:p>
          <a:p>
            <a:pPr marL="342900" indent="-342900">
              <a:buFont typeface="Arial" panose="020B0604020202020204" pitchFamily="34" charset="0"/>
              <a:buChar char="•"/>
            </a:pPr>
            <a:r>
              <a:rPr lang="sv-SE" sz="2400" b="0" dirty="0" smtClean="0">
                <a:solidFill>
                  <a:schemeClr val="tx1"/>
                </a:solidFill>
              </a:rPr>
              <a:t>Lokalföreningarna spred Barnkonventionen till skolor, socialtjänst, polis och media och följde upp hur de skötte sig. </a:t>
            </a:r>
          </a:p>
        </p:txBody>
      </p:sp>
      <p:sp>
        <p:nvSpPr>
          <p:cNvPr id="6" name="Platshållare för text 5"/>
          <p:cNvSpPr>
            <a:spLocks noGrp="1"/>
          </p:cNvSpPr>
          <p:nvPr>
            <p:ph type="body" sz="quarter" idx="13"/>
          </p:nvPr>
        </p:nvSpPr>
        <p:spPr/>
        <p:txBody>
          <a:bodyPr/>
          <a:lstStyle/>
          <a:p>
            <a:endParaRPr lang="sv-SE" dirty="0"/>
          </a:p>
        </p:txBody>
      </p:sp>
    </p:spTree>
    <p:extLst>
      <p:ext uri="{BB962C8B-B14F-4D97-AF65-F5344CB8AC3E}">
        <p14:creationId xmlns:p14="http://schemas.microsoft.com/office/powerpoint/2010/main" val="203049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6178" y="309600"/>
            <a:ext cx="11288937" cy="506900"/>
          </a:xfrm>
        </p:spPr>
        <p:txBody>
          <a:bodyPr/>
          <a:lstStyle/>
          <a:p>
            <a:r>
              <a:rPr lang="sv-SE" dirty="0" smtClean="0"/>
              <a:t>Bilden av barn i konflikt förändras – </a:t>
            </a:r>
            <a:r>
              <a:rPr lang="sv-SE" dirty="0" err="1" smtClean="0"/>
              <a:t>Gra</a:t>
            </a:r>
            <a:r>
              <a:rPr lang="sv-SE" sz="3800" dirty="0" err="1" smtClean="0"/>
              <a:t>Ç</a:t>
            </a:r>
            <a:r>
              <a:rPr lang="sv-SE" dirty="0" err="1" smtClean="0"/>
              <a:t>a</a:t>
            </a:r>
            <a:r>
              <a:rPr lang="sv-SE" dirty="0" smtClean="0">
                <a:latin typeface="Trade Gothic for RB Cond No. 20" panose="020B0806040303020004" pitchFamily="34" charset="0"/>
              </a:rPr>
              <a:t> </a:t>
            </a:r>
            <a:r>
              <a:rPr lang="sv-SE" dirty="0" smtClean="0"/>
              <a:t>Machel</a:t>
            </a:r>
            <a:endParaRPr lang="sv-SE" dirty="0"/>
          </a:p>
        </p:txBody>
      </p:sp>
      <p:sp>
        <p:nvSpPr>
          <p:cNvPr id="3" name="Platshållare för innehåll 2"/>
          <p:cNvSpPr>
            <a:spLocks noGrp="1"/>
          </p:cNvSpPr>
          <p:nvPr>
            <p:ph idx="1"/>
          </p:nvPr>
        </p:nvSpPr>
        <p:spPr>
          <a:xfrm>
            <a:off x="574862" y="1411705"/>
            <a:ext cx="6788464" cy="4895433"/>
          </a:xfrm>
        </p:spPr>
        <p:txBody>
          <a:bodyPr/>
          <a:lstStyle/>
          <a:p>
            <a:pPr marL="342900" indent="-342900">
              <a:buFont typeface="+mj-lt"/>
              <a:buAutoNum type="arabicPeriod"/>
            </a:pPr>
            <a:r>
              <a:rPr lang="sv-SE" sz="2000" b="0" dirty="0" smtClean="0">
                <a:solidFill>
                  <a:schemeClr val="tx1"/>
                </a:solidFill>
              </a:rPr>
              <a:t>Kvinnors och </a:t>
            </a:r>
            <a:r>
              <a:rPr lang="sv-SE" sz="2000" dirty="0" smtClean="0">
                <a:solidFill>
                  <a:schemeClr val="tx1"/>
                </a:solidFill>
              </a:rPr>
              <a:t>barns behov i första rummet </a:t>
            </a:r>
            <a:r>
              <a:rPr lang="sv-SE" sz="2000" b="0" dirty="0" smtClean="0">
                <a:solidFill>
                  <a:schemeClr val="tx1"/>
                </a:solidFill>
              </a:rPr>
              <a:t>vid alla försök att lösa konflikter.</a:t>
            </a:r>
          </a:p>
          <a:p>
            <a:pPr marL="342900" indent="-342900">
              <a:buFont typeface="+mj-lt"/>
              <a:buAutoNum type="arabicPeriod"/>
            </a:pPr>
            <a:r>
              <a:rPr lang="sv-SE" sz="2000" dirty="0" smtClean="0">
                <a:solidFill>
                  <a:schemeClr val="tx1"/>
                </a:solidFill>
              </a:rPr>
              <a:t>Mät och följ upp brott mot barns rättigheter.</a:t>
            </a:r>
          </a:p>
          <a:p>
            <a:pPr marL="342900" indent="-342900">
              <a:buFont typeface="+mj-lt"/>
              <a:buAutoNum type="arabicPeriod"/>
            </a:pPr>
            <a:r>
              <a:rPr lang="sv-SE" sz="2000" dirty="0" smtClean="0">
                <a:solidFill>
                  <a:schemeClr val="tx1"/>
                </a:solidFill>
              </a:rPr>
              <a:t>Hälsa, psykosocialt välmående och utbildning </a:t>
            </a:r>
            <a:r>
              <a:rPr lang="sv-SE" sz="2000" b="0" dirty="0" smtClean="0">
                <a:solidFill>
                  <a:schemeClr val="tx1"/>
                </a:solidFill>
              </a:rPr>
              <a:t>bör vara pelarna i stödet till barn i konflikt.</a:t>
            </a:r>
          </a:p>
          <a:p>
            <a:pPr marL="342900" indent="-342900">
              <a:buFont typeface="+mj-lt"/>
              <a:buAutoNum type="arabicPeriod"/>
            </a:pPr>
            <a:r>
              <a:rPr lang="sv-SE" sz="2000" b="0" dirty="0" smtClean="0">
                <a:solidFill>
                  <a:schemeClr val="tx1"/>
                </a:solidFill>
              </a:rPr>
              <a:t>Ungdomar måste få mer uppmärksamhet. </a:t>
            </a:r>
            <a:r>
              <a:rPr lang="sv-SE" sz="2000" dirty="0" smtClean="0">
                <a:solidFill>
                  <a:schemeClr val="tx1"/>
                </a:solidFill>
              </a:rPr>
              <a:t>Låt dem vara delaktiga!</a:t>
            </a:r>
          </a:p>
          <a:p>
            <a:pPr marL="342900" indent="-342900">
              <a:buFont typeface="+mj-lt"/>
              <a:buAutoNum type="arabicPeriod"/>
            </a:pPr>
            <a:r>
              <a:rPr lang="sv-SE" sz="2000" dirty="0" smtClean="0">
                <a:solidFill>
                  <a:schemeClr val="tx1"/>
                </a:solidFill>
              </a:rPr>
              <a:t>Könsrelaterat våld är krigsbrott</a:t>
            </a:r>
          </a:p>
          <a:p>
            <a:pPr marL="342900" indent="-342900">
              <a:buFont typeface="+mj-lt"/>
              <a:buAutoNum type="arabicPeriod"/>
            </a:pPr>
            <a:r>
              <a:rPr lang="sv-SE" sz="2000" b="0" dirty="0" smtClean="0">
                <a:solidFill>
                  <a:schemeClr val="tx1"/>
                </a:solidFill>
              </a:rPr>
              <a:t>Fokus på internflyktingar och </a:t>
            </a:r>
            <a:r>
              <a:rPr lang="sv-SE" sz="2000" dirty="0" smtClean="0">
                <a:solidFill>
                  <a:schemeClr val="tx1"/>
                </a:solidFill>
              </a:rPr>
              <a:t>familjeåterförening</a:t>
            </a:r>
          </a:p>
          <a:p>
            <a:pPr marL="342900" indent="-342900">
              <a:buFont typeface="+mj-lt"/>
              <a:buAutoNum type="arabicPeriod"/>
            </a:pPr>
            <a:r>
              <a:rPr lang="sv-SE" sz="2000" b="0" dirty="0" smtClean="0">
                <a:solidFill>
                  <a:schemeClr val="tx1"/>
                </a:solidFill>
              </a:rPr>
              <a:t>Stoppa rekrytering av </a:t>
            </a:r>
            <a:r>
              <a:rPr lang="sv-SE" sz="2000" dirty="0" smtClean="0">
                <a:solidFill>
                  <a:schemeClr val="tx1"/>
                </a:solidFill>
              </a:rPr>
              <a:t>barnsoldater</a:t>
            </a:r>
          </a:p>
          <a:p>
            <a:pPr marL="342900" indent="-342900">
              <a:buFont typeface="+mj-lt"/>
              <a:buAutoNum type="arabicPeriod"/>
            </a:pPr>
            <a:r>
              <a:rPr lang="sv-SE" sz="2000" dirty="0" smtClean="0">
                <a:solidFill>
                  <a:schemeClr val="tx1"/>
                </a:solidFill>
              </a:rPr>
              <a:t>Förbjud landminor</a:t>
            </a:r>
          </a:p>
          <a:p>
            <a:pPr marL="342900" indent="-342900">
              <a:buFont typeface="+mj-lt"/>
              <a:buAutoNum type="arabicPeriod"/>
            </a:pPr>
            <a:r>
              <a:rPr lang="sv-SE" sz="2000" dirty="0" smtClean="0">
                <a:solidFill>
                  <a:schemeClr val="tx1"/>
                </a:solidFill>
              </a:rPr>
              <a:t>Förebyggande</a:t>
            </a:r>
            <a:r>
              <a:rPr lang="sv-SE" sz="2000" b="0" dirty="0" smtClean="0">
                <a:solidFill>
                  <a:schemeClr val="tx1"/>
                </a:solidFill>
              </a:rPr>
              <a:t> utvecklingsarbete</a:t>
            </a:r>
          </a:p>
          <a:p>
            <a:pPr marL="342900" indent="-342900">
              <a:buFont typeface="+mj-lt"/>
              <a:buAutoNum type="arabicPeriod"/>
            </a:pPr>
            <a:r>
              <a:rPr lang="sv-SE" sz="2000" b="0" dirty="0" smtClean="0">
                <a:solidFill>
                  <a:schemeClr val="tx1"/>
                </a:solidFill>
              </a:rPr>
              <a:t>Inrätta en särskild rådgivare till FN:s Generalsekreterare</a:t>
            </a:r>
          </a:p>
          <a:p>
            <a:pPr marL="342900" indent="-342900">
              <a:buFont typeface="+mj-lt"/>
              <a:buAutoNum type="arabicPeriod"/>
            </a:pPr>
            <a:endParaRPr lang="sv-SE" dirty="0">
              <a:solidFill>
                <a:schemeClr val="tx1"/>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15</a:t>
            </a:fld>
            <a:endParaRPr lang="en-US"/>
          </a:p>
        </p:txBody>
      </p:sp>
      <p:pic>
        <p:nvPicPr>
          <p:cNvPr id="7" name="Platshållare för innehåll 6"/>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7514703" y="1331240"/>
            <a:ext cx="3522265" cy="4975898"/>
          </a:xfrm>
        </p:spPr>
      </p:pic>
      <p:sp>
        <p:nvSpPr>
          <p:cNvPr id="6" name="Platshållare för text 5"/>
          <p:cNvSpPr>
            <a:spLocks noGrp="1"/>
          </p:cNvSpPr>
          <p:nvPr>
            <p:ph type="body" sz="quarter" idx="13"/>
          </p:nvPr>
        </p:nvSpPr>
        <p:spPr/>
        <p:txBody>
          <a:bodyPr/>
          <a:lstStyle/>
          <a:p>
            <a:r>
              <a:rPr lang="sv-SE" dirty="0" smtClean="0"/>
              <a:t>Rädda Barnen och vår brittiska systerorganisation bidrar aktivt i FNs rapport </a:t>
            </a:r>
            <a:r>
              <a:rPr lang="sv-SE" i="1" dirty="0" err="1" smtClean="0"/>
              <a:t>Impact</a:t>
            </a:r>
            <a:r>
              <a:rPr lang="sv-SE" i="1" dirty="0" smtClean="0"/>
              <a:t> </a:t>
            </a:r>
            <a:r>
              <a:rPr lang="sv-SE" i="1" dirty="0" err="1" smtClean="0"/>
              <a:t>of</a:t>
            </a:r>
            <a:r>
              <a:rPr lang="sv-SE" i="1" dirty="0" smtClean="0"/>
              <a:t> </a:t>
            </a:r>
            <a:r>
              <a:rPr lang="sv-SE" i="1" dirty="0" err="1" smtClean="0"/>
              <a:t>Armed</a:t>
            </a:r>
            <a:r>
              <a:rPr lang="sv-SE" i="1" dirty="0" smtClean="0"/>
              <a:t> </a:t>
            </a:r>
            <a:r>
              <a:rPr lang="sv-SE" i="1" dirty="0" err="1" smtClean="0"/>
              <a:t>Conflict</a:t>
            </a:r>
            <a:r>
              <a:rPr lang="sv-SE" i="1" dirty="0" smtClean="0"/>
              <a:t> on Children </a:t>
            </a:r>
            <a:endParaRPr lang="sv-SE" i="1" dirty="0"/>
          </a:p>
        </p:txBody>
      </p:sp>
    </p:spTree>
    <p:extLst>
      <p:ext uri="{BB962C8B-B14F-4D97-AF65-F5344CB8AC3E}">
        <p14:creationId xmlns:p14="http://schemas.microsoft.com/office/powerpoint/2010/main" val="348610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Från biståndsprojekt till långsiktiga partnerskap</a:t>
            </a:r>
            <a:endParaRPr lang="sv-SE" dirty="0"/>
          </a:p>
        </p:txBody>
      </p:sp>
      <p:sp>
        <p:nvSpPr>
          <p:cNvPr id="3" name="Platshållare för innehåll 2"/>
          <p:cNvSpPr>
            <a:spLocks noGrp="1"/>
          </p:cNvSpPr>
          <p:nvPr>
            <p:ph idx="1"/>
          </p:nvPr>
        </p:nvSpPr>
        <p:spPr>
          <a:xfrm>
            <a:off x="502634" y="1600200"/>
            <a:ext cx="5775287" cy="4706938"/>
          </a:xfrm>
        </p:spPr>
        <p:txBody>
          <a:bodyPr/>
          <a:lstStyle/>
          <a:p>
            <a:r>
              <a:rPr lang="sv-SE" sz="2400" dirty="0" smtClean="0">
                <a:solidFill>
                  <a:srgbClr val="FF0000"/>
                </a:solidFill>
              </a:rPr>
              <a:t>Efter att Barnkonventionen antagits:</a:t>
            </a:r>
          </a:p>
          <a:p>
            <a:pPr marL="342900" indent="-342900">
              <a:buFont typeface="Arial" panose="020B0604020202020204" pitchFamily="34" charset="0"/>
              <a:buChar char="•"/>
            </a:pPr>
            <a:r>
              <a:rPr lang="sv-SE" sz="2400" b="0" dirty="0" smtClean="0">
                <a:solidFill>
                  <a:schemeClr val="tx1"/>
                </a:solidFill>
              </a:rPr>
              <a:t>Spred Barnkonventionen i Sverige och världen och att stärka de barnrätts-organisationer som växte fram i hela världen.</a:t>
            </a:r>
          </a:p>
          <a:p>
            <a:pPr marL="342900" indent="-342900">
              <a:buFont typeface="Arial" panose="020B0604020202020204" pitchFamily="34" charset="0"/>
              <a:buChar char="•"/>
            </a:pPr>
            <a:r>
              <a:rPr lang="sv-SE" sz="2400" b="0" dirty="0" smtClean="0">
                <a:solidFill>
                  <a:schemeClr val="tx1"/>
                </a:solidFill>
              </a:rPr>
              <a:t>Byggde nationella allianser, partnerskap och nätverk mellan organisationer och mellan länder.</a:t>
            </a:r>
          </a:p>
          <a:p>
            <a:pPr marL="342900" indent="-342900">
              <a:buFont typeface="Arial" panose="020B0604020202020204" pitchFamily="34" charset="0"/>
              <a:buChar char="•"/>
            </a:pPr>
            <a:r>
              <a:rPr lang="sv-SE" sz="2400" b="0" dirty="0" smtClean="0">
                <a:solidFill>
                  <a:schemeClr val="tx1"/>
                </a:solidFill>
              </a:rPr>
              <a:t>Partnerskapen ledde till ökat fokus på bl.a. socialt och ekonomiskt utsatta barn, barn i fängelse, diskriminering och barn på flykt eller i krig</a:t>
            </a:r>
          </a:p>
          <a:p>
            <a:endParaRPr lang="sv-SE" sz="2400" dirty="0" smtClean="0">
              <a:solidFill>
                <a:schemeClr val="tx1"/>
              </a:solidFill>
            </a:endParaRPr>
          </a:p>
          <a:p>
            <a:endParaRPr lang="sv-SE" sz="2400" dirty="0" smtClean="0">
              <a:solidFill>
                <a:schemeClr val="tx1"/>
              </a:solidFill>
            </a:endParaRPr>
          </a:p>
          <a:p>
            <a:endParaRPr lang="sv-SE" sz="2400" dirty="0">
              <a:solidFill>
                <a:schemeClr val="tx1"/>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16</a:t>
            </a:fld>
            <a:endParaRPr lang="en-US"/>
          </a:p>
        </p:txBody>
      </p:sp>
      <p:pic>
        <p:nvPicPr>
          <p:cNvPr id="7" name="Platshållare för innehåll 6"/>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6277921" y="1744334"/>
            <a:ext cx="5331778" cy="4030824"/>
          </a:xfrm>
        </p:spPr>
      </p:pic>
      <p:sp>
        <p:nvSpPr>
          <p:cNvPr id="6" name="Platshållare för text 5"/>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267313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 aktiv frivilligrörelse för barnets rättigheter</a:t>
            </a:r>
            <a:endParaRPr lang="sv-SE" dirty="0"/>
          </a:p>
        </p:txBody>
      </p:sp>
      <p:sp>
        <p:nvSpPr>
          <p:cNvPr id="3" name="Platshållare för innehåll 2"/>
          <p:cNvSpPr>
            <a:spLocks noGrp="1"/>
          </p:cNvSpPr>
          <p:nvPr>
            <p:ph idx="1"/>
          </p:nvPr>
        </p:nvSpPr>
        <p:spPr>
          <a:xfrm>
            <a:off x="574863" y="1222647"/>
            <a:ext cx="5553794" cy="5084491"/>
          </a:xfrm>
        </p:spPr>
        <p:txBody>
          <a:bodyPr/>
          <a:lstStyle/>
          <a:p>
            <a:r>
              <a:rPr lang="sv-SE" sz="2400" b="0" dirty="0" smtClean="0">
                <a:solidFill>
                  <a:schemeClr val="tx1"/>
                </a:solidFill>
              </a:rPr>
              <a:t>I Sverige ligger fokus på en lokalförening för barnets rättigheter i varje kommun.</a:t>
            </a:r>
          </a:p>
          <a:p>
            <a:endParaRPr lang="sv-SE" sz="2400" b="0" dirty="0">
              <a:solidFill>
                <a:schemeClr val="tx1"/>
              </a:solidFill>
            </a:endParaRPr>
          </a:p>
          <a:p>
            <a:r>
              <a:rPr lang="sv-SE" sz="2400" b="0" dirty="0">
                <a:solidFill>
                  <a:schemeClr val="tx1"/>
                </a:solidFill>
              </a:rPr>
              <a:t>Barnets rättigheter utifrån olika vinklar</a:t>
            </a:r>
          </a:p>
          <a:p>
            <a:pPr marL="342900" indent="-342900">
              <a:buFont typeface="Arial" panose="020B0604020202020204" pitchFamily="34" charset="0"/>
              <a:buChar char="•"/>
            </a:pPr>
            <a:r>
              <a:rPr lang="sv-SE" sz="2400" b="0" dirty="0">
                <a:solidFill>
                  <a:schemeClr val="tx1"/>
                </a:solidFill>
              </a:rPr>
              <a:t>för asylsökande barns och papperslösas rätt att gå i skolan och att få vård, </a:t>
            </a:r>
          </a:p>
          <a:p>
            <a:pPr marL="342900" indent="-342900">
              <a:buFont typeface="Arial" panose="020B0604020202020204" pitchFamily="34" charset="0"/>
              <a:buChar char="•"/>
            </a:pPr>
            <a:r>
              <a:rPr lang="sv-SE" sz="2400" b="0" dirty="0">
                <a:solidFill>
                  <a:schemeClr val="tx1"/>
                </a:solidFill>
              </a:rPr>
              <a:t>mot våld, misshandel och hedersvåld</a:t>
            </a:r>
          </a:p>
          <a:p>
            <a:pPr marL="342900" indent="-342900">
              <a:buFont typeface="Arial" panose="020B0604020202020204" pitchFamily="34" charset="0"/>
              <a:buChar char="•"/>
            </a:pPr>
            <a:r>
              <a:rPr lang="sv-SE" sz="2400" b="0" dirty="0">
                <a:solidFill>
                  <a:schemeClr val="tx1"/>
                </a:solidFill>
              </a:rPr>
              <a:t>mot barnfattigdom</a:t>
            </a:r>
          </a:p>
          <a:p>
            <a:pPr marL="342900" indent="-342900">
              <a:buFont typeface="Arial" panose="020B0604020202020204" pitchFamily="34" charset="0"/>
              <a:buChar char="•"/>
            </a:pPr>
            <a:r>
              <a:rPr lang="sv-SE" sz="2400" b="0" dirty="0">
                <a:solidFill>
                  <a:schemeClr val="tx1"/>
                </a:solidFill>
              </a:rPr>
              <a:t>Läxläsning och elevinflytande i skolan </a:t>
            </a:r>
            <a:endParaRPr lang="sv-SE" sz="2400" b="0" dirty="0" smtClean="0">
              <a:solidFill>
                <a:schemeClr val="tx1"/>
              </a:solidFill>
            </a:endParaRPr>
          </a:p>
          <a:p>
            <a:pPr marL="342900" indent="-342900">
              <a:buFont typeface="Arial" panose="020B0604020202020204" pitchFamily="34" charset="0"/>
              <a:buChar char="•"/>
            </a:pPr>
            <a:endParaRPr lang="sv-SE" sz="2400" b="0" dirty="0">
              <a:solidFill>
                <a:schemeClr val="tx1"/>
              </a:solidFill>
            </a:endParaRPr>
          </a:p>
          <a:p>
            <a:r>
              <a:rPr lang="sv-SE" sz="2400" b="0" dirty="0" smtClean="0">
                <a:solidFill>
                  <a:schemeClr val="tx1"/>
                </a:solidFill>
              </a:rPr>
              <a:t>Kansliets stöd till lokalföreningarna flyttas ut till regionkontor.</a:t>
            </a:r>
          </a:p>
          <a:p>
            <a:endParaRPr lang="sv-SE" sz="2400" b="0" dirty="0">
              <a:solidFill>
                <a:schemeClr val="tx1"/>
              </a:solidFill>
            </a:endParaRPr>
          </a:p>
          <a:p>
            <a:endParaRPr lang="sv-SE" sz="2400" b="0" dirty="0">
              <a:solidFill>
                <a:schemeClr val="tx1"/>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17</a:t>
            </a:fld>
            <a:endParaRPr lang="en-US"/>
          </a:p>
        </p:txBody>
      </p:sp>
      <p:pic>
        <p:nvPicPr>
          <p:cNvPr id="7" name="Platshållare för innehåll 6"/>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a:xfrm>
            <a:off x="6244370" y="1876926"/>
            <a:ext cx="5365018" cy="3740103"/>
          </a:xfrm>
          <a:prstGeom prst="rect">
            <a:avLst/>
          </a:prstGeom>
        </p:spPr>
      </p:pic>
      <p:sp>
        <p:nvSpPr>
          <p:cNvPr id="6" name="Platshållare för text 5"/>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52159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International Save the Children Alliance 2000-tal</a:t>
            </a:r>
            <a:endParaRPr lang="sv-SE" dirty="0"/>
          </a:p>
        </p:txBody>
      </p:sp>
      <p:sp>
        <p:nvSpPr>
          <p:cNvPr id="3" name="Platshållare för innehåll 2"/>
          <p:cNvSpPr>
            <a:spLocks noGrp="1"/>
          </p:cNvSpPr>
          <p:nvPr>
            <p:ph idx="1"/>
          </p:nvPr>
        </p:nvSpPr>
        <p:spPr>
          <a:xfrm>
            <a:off x="566179" y="1279359"/>
            <a:ext cx="5882747" cy="4977061"/>
          </a:xfrm>
        </p:spPr>
        <p:txBody>
          <a:bodyPr/>
          <a:lstStyle/>
          <a:p>
            <a:r>
              <a:rPr lang="sv-SE" sz="2400" b="0" dirty="0" smtClean="0">
                <a:solidFill>
                  <a:schemeClr val="tx1"/>
                </a:solidFill>
              </a:rPr>
              <a:t>En internationell samverkansallians bildas 1999 av 29 Rädda Barnen-organisationer </a:t>
            </a:r>
            <a:r>
              <a:rPr lang="sv-SE" sz="2400" b="0" dirty="0">
                <a:solidFill>
                  <a:schemeClr val="tx1"/>
                </a:solidFill>
              </a:rPr>
              <a:t>med gemensam vision, verksamhetsidé, logotyp och huvudkontor i London. </a:t>
            </a:r>
            <a:endParaRPr lang="sv-SE" sz="2400" b="0" dirty="0" smtClean="0">
              <a:solidFill>
                <a:schemeClr val="tx1"/>
              </a:solidFill>
            </a:endParaRPr>
          </a:p>
          <a:p>
            <a:endParaRPr lang="sv-SE" sz="2400" b="0" dirty="0" smtClean="0">
              <a:solidFill>
                <a:schemeClr val="tx1"/>
              </a:solidFill>
            </a:endParaRPr>
          </a:p>
          <a:p>
            <a:r>
              <a:rPr lang="sv-SE" sz="2400" b="0" dirty="0" smtClean="0">
                <a:solidFill>
                  <a:schemeClr val="tx1"/>
                </a:solidFill>
              </a:rPr>
              <a:t>Efter </a:t>
            </a:r>
            <a:r>
              <a:rPr lang="sv-SE" sz="2400" b="0" dirty="0">
                <a:solidFill>
                  <a:schemeClr val="tx1"/>
                </a:solidFill>
              </a:rPr>
              <a:t>tsunamin i Asien </a:t>
            </a:r>
            <a:r>
              <a:rPr lang="sv-SE" sz="2400" b="0" dirty="0" smtClean="0">
                <a:solidFill>
                  <a:schemeClr val="tx1"/>
                </a:solidFill>
              </a:rPr>
              <a:t>2004 inleds </a:t>
            </a:r>
            <a:r>
              <a:rPr lang="sv-SE" sz="2400" b="0" dirty="0">
                <a:solidFill>
                  <a:schemeClr val="tx1"/>
                </a:solidFill>
              </a:rPr>
              <a:t>det mest omfattande samarbetet </a:t>
            </a:r>
            <a:r>
              <a:rPr lang="sv-SE" sz="2400" b="0" dirty="0" smtClean="0">
                <a:solidFill>
                  <a:schemeClr val="tx1"/>
                </a:solidFill>
              </a:rPr>
              <a:t>någonsin</a:t>
            </a:r>
            <a:r>
              <a:rPr lang="sv-SE" sz="2400" b="0" dirty="0">
                <a:solidFill>
                  <a:schemeClr val="tx1"/>
                </a:solidFill>
              </a:rPr>
              <a:t>. </a:t>
            </a:r>
            <a:r>
              <a:rPr lang="sv-SE" sz="2400" b="0" dirty="0" smtClean="0">
                <a:solidFill>
                  <a:schemeClr val="tx1"/>
                </a:solidFill>
              </a:rPr>
              <a:t>Det </a:t>
            </a:r>
            <a:r>
              <a:rPr lang="sv-SE" sz="2400" b="0" dirty="0">
                <a:solidFill>
                  <a:schemeClr val="tx1"/>
                </a:solidFill>
              </a:rPr>
              <a:t>blir upptakten till Alliansens satsning på katastrofarbete. </a:t>
            </a:r>
            <a:r>
              <a:rPr lang="sv-SE" sz="2400" b="0" dirty="0" smtClean="0">
                <a:solidFill>
                  <a:schemeClr val="tx1"/>
                </a:solidFill>
              </a:rPr>
              <a:t>Även efter jordbävningen i Haiti 2009 blev samarbete aktuellt.</a:t>
            </a:r>
          </a:p>
          <a:p>
            <a:endParaRPr lang="sv-SE" sz="2400" b="0" dirty="0">
              <a:solidFill>
                <a:schemeClr val="tx1"/>
              </a:solidFill>
            </a:endParaRPr>
          </a:p>
          <a:p>
            <a:r>
              <a:rPr lang="sv-SE" sz="2400" b="0" dirty="0" smtClean="0">
                <a:solidFill>
                  <a:schemeClr val="tx1"/>
                </a:solidFill>
              </a:rPr>
              <a:t>Rätten till utbildning och mot våld är andra områden av global samverkan.</a:t>
            </a:r>
            <a:endParaRPr lang="sv-SE" sz="2400" b="0" dirty="0">
              <a:solidFill>
                <a:schemeClr val="tx1"/>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18</a:t>
            </a:fld>
            <a:endParaRPr lang="en-US"/>
          </a:p>
        </p:txBody>
      </p:sp>
      <p:pic>
        <p:nvPicPr>
          <p:cNvPr id="7" name="Platshållare för innehåll 6"/>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a:xfrm>
            <a:off x="6618933" y="1343528"/>
            <a:ext cx="4990766" cy="2731167"/>
          </a:xfrm>
          <a:prstGeom prst="rect">
            <a:avLst/>
          </a:prstGeom>
        </p:spPr>
      </p:pic>
      <p:sp>
        <p:nvSpPr>
          <p:cNvPr id="6" name="Platshållare för text 5"/>
          <p:cNvSpPr>
            <a:spLocks noGrp="1"/>
          </p:cNvSpPr>
          <p:nvPr>
            <p:ph type="body" sz="quarter" idx="13"/>
          </p:nvPr>
        </p:nvSpPr>
        <p:spPr/>
        <p:txBody>
          <a:bodyPr/>
          <a:lstStyle/>
          <a:p>
            <a:endParaRPr lang="sv-SE"/>
          </a:p>
        </p:txBody>
      </p:sp>
      <p:pic>
        <p:nvPicPr>
          <p:cNvPr id="8" name="Bildobjekt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56734" y="3182825"/>
            <a:ext cx="4166162" cy="2964068"/>
          </a:xfrm>
          <a:prstGeom prst="rect">
            <a:avLst/>
          </a:prstGeom>
        </p:spPr>
      </p:pic>
    </p:spTree>
    <p:extLst>
      <p:ext uri="{BB962C8B-B14F-4D97-AF65-F5344CB8AC3E}">
        <p14:creationId xmlns:p14="http://schemas.microsoft.com/office/powerpoint/2010/main" val="260741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 effektiv organisation på plats där barn finns</a:t>
            </a:r>
            <a:endParaRPr lang="sv-SE" dirty="0"/>
          </a:p>
        </p:txBody>
      </p:sp>
      <p:sp>
        <p:nvSpPr>
          <p:cNvPr id="3" name="Platshållare för innehåll 2"/>
          <p:cNvSpPr>
            <a:spLocks noGrp="1"/>
          </p:cNvSpPr>
          <p:nvPr>
            <p:ph idx="1"/>
          </p:nvPr>
        </p:nvSpPr>
        <p:spPr>
          <a:xfrm>
            <a:off x="574863" y="1404252"/>
            <a:ext cx="6381108" cy="4706938"/>
          </a:xfrm>
        </p:spPr>
        <p:txBody>
          <a:bodyPr/>
          <a:lstStyle/>
          <a:p>
            <a:r>
              <a:rPr lang="sv-SE" sz="2400" b="0" dirty="0" smtClean="0">
                <a:solidFill>
                  <a:schemeClr val="tx1"/>
                </a:solidFill>
              </a:rPr>
              <a:t>Nästan </a:t>
            </a:r>
            <a:r>
              <a:rPr lang="sv-SE" sz="2400" b="0" dirty="0">
                <a:solidFill>
                  <a:schemeClr val="tx1"/>
                </a:solidFill>
              </a:rPr>
              <a:t>nittio år efter </a:t>
            </a:r>
            <a:r>
              <a:rPr lang="fr-FR" sz="2400" b="0" dirty="0">
                <a:solidFill>
                  <a:srgbClr val="C00000"/>
                </a:solidFill>
              </a:rPr>
              <a:t>Union Internationale de secours aux enfants </a:t>
            </a:r>
            <a:r>
              <a:rPr lang="fr-FR" sz="2400" b="0" dirty="0" err="1" smtClean="0">
                <a:solidFill>
                  <a:schemeClr val="tx1"/>
                </a:solidFill>
              </a:rPr>
              <a:t>bildades</a:t>
            </a:r>
            <a:r>
              <a:rPr lang="fr-FR" sz="2400" b="0" dirty="0" smtClean="0">
                <a:solidFill>
                  <a:schemeClr val="tx1"/>
                </a:solidFill>
              </a:rPr>
              <a:t> </a:t>
            </a:r>
            <a:r>
              <a:rPr lang="fr-FR" sz="2400" b="0" dirty="0" err="1" smtClean="0">
                <a:solidFill>
                  <a:schemeClr val="tx1"/>
                </a:solidFill>
              </a:rPr>
              <a:t>och</a:t>
            </a:r>
            <a:r>
              <a:rPr lang="fr-FR" sz="2400" b="0" dirty="0" smtClean="0">
                <a:solidFill>
                  <a:schemeClr val="tx1"/>
                </a:solidFill>
              </a:rPr>
              <a:t> d</a:t>
            </a:r>
            <a:r>
              <a:rPr lang="sv-SE" sz="2400" b="0" dirty="0" err="1" smtClean="0">
                <a:solidFill>
                  <a:schemeClr val="tx1"/>
                </a:solidFill>
              </a:rPr>
              <a:t>rygt</a:t>
            </a:r>
            <a:r>
              <a:rPr lang="sv-SE" sz="2400" b="0" dirty="0" smtClean="0">
                <a:solidFill>
                  <a:schemeClr val="tx1"/>
                </a:solidFill>
              </a:rPr>
              <a:t> tjugo år efter att </a:t>
            </a:r>
            <a:r>
              <a:rPr lang="sv-SE" sz="2400" b="0" dirty="0" smtClean="0">
                <a:solidFill>
                  <a:srgbClr val="C00000"/>
                </a:solidFill>
              </a:rPr>
              <a:t>Save the Children Alliance </a:t>
            </a:r>
            <a:r>
              <a:rPr lang="sv-SE" sz="2400" b="0" dirty="0" smtClean="0">
                <a:solidFill>
                  <a:schemeClr val="tx1"/>
                </a:solidFill>
              </a:rPr>
              <a:t>bildades och är organisationen redo för ett djupare och ännu effektivare samarbete.</a:t>
            </a:r>
          </a:p>
          <a:p>
            <a:endParaRPr lang="sv-SE" sz="2400" b="0" dirty="0" smtClean="0">
              <a:solidFill>
                <a:schemeClr val="tx1"/>
              </a:solidFill>
            </a:endParaRPr>
          </a:p>
          <a:p>
            <a:r>
              <a:rPr lang="sv-SE" sz="2400" b="0" dirty="0" smtClean="0">
                <a:solidFill>
                  <a:schemeClr val="tx1"/>
                </a:solidFill>
              </a:rPr>
              <a:t>2009 bildas Save the Children Association och Save the Children International. Två sidor av samma mynt. En global barnrättsorganisation med 29 medlemmar och en organisation för de medlemmar som har internationell verksamhet utanför sitt eget lands gränser.</a:t>
            </a:r>
            <a:endParaRPr lang="sv-SE" sz="2400" b="0" dirty="0">
              <a:solidFill>
                <a:schemeClr val="tx1"/>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19</a:t>
            </a:fld>
            <a:endParaRPr lang="en-US"/>
          </a:p>
        </p:txBody>
      </p:sp>
      <p:sp>
        <p:nvSpPr>
          <p:cNvPr id="6" name="Platshållare för text 5"/>
          <p:cNvSpPr>
            <a:spLocks noGrp="1"/>
          </p:cNvSpPr>
          <p:nvPr>
            <p:ph type="body" sz="quarter" idx="13"/>
          </p:nvPr>
        </p:nvSpPr>
        <p:spPr/>
        <p:txBody>
          <a:bodyPr/>
          <a:lstStyle/>
          <a:p>
            <a:endParaRPr lang="sv-SE"/>
          </a:p>
        </p:txBody>
      </p:sp>
      <p:pic>
        <p:nvPicPr>
          <p:cNvPr id="9" name="Platshållare för innehåll 8"/>
          <p:cNvPicPr>
            <a:picLocks noGrp="1" noChangeAspect="1"/>
          </p:cNvPicPr>
          <p:nvPr>
            <p:ph idx="14"/>
          </p:nvPr>
        </p:nvPicPr>
        <p:blipFill>
          <a:blip r:embed="rId2" cstate="email">
            <a:extLst>
              <a:ext uri="{28A0092B-C50C-407E-A947-70E740481C1C}">
                <a14:useLocalDpi xmlns:a14="http://schemas.microsoft.com/office/drawing/2010/main" val="0"/>
              </a:ext>
            </a:extLst>
          </a:blip>
          <a:stretch>
            <a:fillRect/>
          </a:stretch>
        </p:blipFill>
        <p:spPr>
          <a:xfrm>
            <a:off x="6635889" y="1600200"/>
            <a:ext cx="4617759" cy="4706938"/>
          </a:xfrm>
        </p:spPr>
      </p:pic>
    </p:spTree>
    <p:extLst>
      <p:ext uri="{BB962C8B-B14F-4D97-AF65-F5344CB8AC3E}">
        <p14:creationId xmlns:p14="http://schemas.microsoft.com/office/powerpoint/2010/main" val="384720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smtClean="0"/>
              <a:t>1919 Rädda Barnen </a:t>
            </a:r>
            <a:r>
              <a:rPr lang="en-GB" dirty="0" err="1" smtClean="0"/>
              <a:t>grundas</a:t>
            </a:r>
            <a:r>
              <a:rPr lang="en-GB" dirty="0" smtClean="0"/>
              <a:t> </a:t>
            </a:r>
            <a:r>
              <a:rPr lang="en-GB" dirty="0" err="1" smtClean="0"/>
              <a:t>av</a:t>
            </a:r>
            <a:r>
              <a:rPr lang="en-GB" dirty="0" smtClean="0"/>
              <a:t> den Vita </a:t>
            </a:r>
            <a:r>
              <a:rPr lang="en-GB" dirty="0" err="1" smtClean="0"/>
              <a:t>Flamman</a:t>
            </a:r>
            <a:endParaRPr lang="en-GB" dirty="0"/>
          </a:p>
        </p:txBody>
      </p:sp>
      <p:sp>
        <p:nvSpPr>
          <p:cNvPr id="4" name="Platshållare för text 3"/>
          <p:cNvSpPr>
            <a:spLocks noGrp="1"/>
          </p:cNvSpPr>
          <p:nvPr>
            <p:ph type="body" sz="quarter" idx="13"/>
          </p:nvPr>
        </p:nvSpPr>
        <p:spPr/>
        <p:txBody>
          <a:bodyPr/>
          <a:lstStyle/>
          <a:p>
            <a:endParaRPr lang="en-GB"/>
          </a:p>
        </p:txBody>
      </p:sp>
      <p:pic>
        <p:nvPicPr>
          <p:cNvPr id="7" name="Platshållare för innehåll 6"/>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a:xfrm>
            <a:off x="6280150" y="2145535"/>
            <a:ext cx="5329238" cy="3616268"/>
          </a:xfrm>
        </p:spPr>
      </p:pic>
      <p:sp>
        <p:nvSpPr>
          <p:cNvPr id="8" name="Platshållare för innehåll 7"/>
          <p:cNvSpPr>
            <a:spLocks noGrp="1"/>
          </p:cNvSpPr>
          <p:nvPr>
            <p:ph idx="1"/>
          </p:nvPr>
        </p:nvSpPr>
        <p:spPr>
          <a:xfrm>
            <a:off x="369277" y="1600200"/>
            <a:ext cx="5794131" cy="4706938"/>
          </a:xfrm>
        </p:spPr>
        <p:txBody>
          <a:bodyPr/>
          <a:lstStyle/>
          <a:p>
            <a:r>
              <a:rPr lang="sv-SE" sz="2400" b="0" dirty="0" smtClean="0">
                <a:solidFill>
                  <a:schemeClr val="tx1"/>
                </a:solidFill>
              </a:rPr>
              <a:t>Första världskriget slut.  Segrarna förde blockad mot tyska hamnar. Spanska sjukan härjade och miljoner barn svalt.</a:t>
            </a:r>
          </a:p>
          <a:p>
            <a:endParaRPr lang="sv-SE" sz="2400" b="0" dirty="0" smtClean="0">
              <a:solidFill>
                <a:schemeClr val="tx1"/>
              </a:solidFill>
            </a:endParaRPr>
          </a:p>
          <a:p>
            <a:r>
              <a:rPr lang="sv-SE" sz="2400" b="0" dirty="0" err="1" smtClean="0">
                <a:solidFill>
                  <a:schemeClr val="tx1"/>
                </a:solidFill>
              </a:rPr>
              <a:t>Eglantyne</a:t>
            </a:r>
            <a:r>
              <a:rPr lang="sv-SE" sz="2400" b="0" dirty="0" smtClean="0">
                <a:solidFill>
                  <a:schemeClr val="tx1"/>
                </a:solidFill>
              </a:rPr>
              <a:t> </a:t>
            </a:r>
            <a:r>
              <a:rPr lang="sv-SE" sz="2400" b="0" dirty="0" err="1" smtClean="0">
                <a:solidFill>
                  <a:schemeClr val="tx1"/>
                </a:solidFill>
              </a:rPr>
              <a:t>Jebb</a:t>
            </a:r>
            <a:r>
              <a:rPr lang="sv-SE" sz="2400" b="0" dirty="0" smtClean="0">
                <a:solidFill>
                  <a:schemeClr val="tx1"/>
                </a:solidFill>
              </a:rPr>
              <a:t> och hennes syster Dorothy Buxton engagerade sig för att häva blockaden mot Tyskland.  Ur Fight the </a:t>
            </a:r>
            <a:r>
              <a:rPr lang="sv-SE" sz="2400" b="0" dirty="0" err="1" smtClean="0">
                <a:solidFill>
                  <a:schemeClr val="tx1"/>
                </a:solidFill>
              </a:rPr>
              <a:t>Famine</a:t>
            </a:r>
            <a:r>
              <a:rPr lang="sv-SE" sz="2400" b="0" dirty="0" smtClean="0">
                <a:solidFill>
                  <a:schemeClr val="tx1"/>
                </a:solidFill>
              </a:rPr>
              <a:t> Council bildades Save the Children </a:t>
            </a:r>
            <a:r>
              <a:rPr lang="sv-SE" sz="2400" b="0" dirty="0" err="1" smtClean="0">
                <a:solidFill>
                  <a:schemeClr val="tx1"/>
                </a:solidFill>
              </a:rPr>
              <a:t>Fund</a:t>
            </a:r>
            <a:r>
              <a:rPr lang="sv-SE" sz="2400" b="0" dirty="0" smtClean="0">
                <a:solidFill>
                  <a:schemeClr val="tx1"/>
                </a:solidFill>
              </a:rPr>
              <a:t> den 19 maj 1919.</a:t>
            </a:r>
          </a:p>
          <a:p>
            <a:endParaRPr lang="sv-SE" sz="2400" b="0" dirty="0" smtClean="0">
              <a:solidFill>
                <a:schemeClr val="tx1"/>
              </a:solidFill>
            </a:endParaRPr>
          </a:p>
          <a:p>
            <a:r>
              <a:rPr lang="sv-SE" sz="2400" dirty="0" smtClean="0">
                <a:solidFill>
                  <a:schemeClr val="tx1"/>
                </a:solidFill>
              </a:rPr>
              <a:t>Barnen var oskyldiga till de vuxnas krig!</a:t>
            </a:r>
          </a:p>
          <a:p>
            <a:endParaRPr lang="sv-SE" sz="2000" b="0" dirty="0">
              <a:solidFill>
                <a:schemeClr val="tx1"/>
              </a:solidFill>
            </a:endParaRPr>
          </a:p>
        </p:txBody>
      </p:sp>
      <p:sp>
        <p:nvSpPr>
          <p:cNvPr id="3" name="Platshållare för bildnummer 2"/>
          <p:cNvSpPr>
            <a:spLocks noGrp="1"/>
          </p:cNvSpPr>
          <p:nvPr>
            <p:ph type="sldNum" sz="quarter" idx="12"/>
          </p:nvPr>
        </p:nvSpPr>
        <p:spPr/>
        <p:txBody>
          <a:bodyPr/>
          <a:lstStyle/>
          <a:p>
            <a:fld id="{C3FDE51E-0052-334C-A4B2-C567FE9F326F}" type="slidenum">
              <a:rPr lang="en-US" smtClean="0"/>
              <a:t>2</a:t>
            </a:fld>
            <a:endParaRPr lang="en-US"/>
          </a:p>
        </p:txBody>
      </p:sp>
    </p:spTree>
    <p:extLst>
      <p:ext uri="{BB962C8B-B14F-4D97-AF65-F5344CB8AC3E}">
        <p14:creationId xmlns:p14="http://schemas.microsoft.com/office/powerpoint/2010/main" val="216277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6179" y="309600"/>
            <a:ext cx="11212104" cy="506900"/>
          </a:xfrm>
        </p:spPr>
        <p:txBody>
          <a:bodyPr/>
          <a:lstStyle/>
          <a:p>
            <a:r>
              <a:rPr lang="sv-SE" dirty="0" smtClean="0"/>
              <a:t>Rädda Barnen behövs idag men behövs vi 2119?</a:t>
            </a:r>
            <a:endParaRPr lang="sv-SE" dirty="0"/>
          </a:p>
        </p:txBody>
      </p:sp>
      <p:sp>
        <p:nvSpPr>
          <p:cNvPr id="3" name="Platshållare för innehåll 2"/>
          <p:cNvSpPr>
            <a:spLocks noGrp="1"/>
          </p:cNvSpPr>
          <p:nvPr>
            <p:ph idx="1"/>
          </p:nvPr>
        </p:nvSpPr>
        <p:spPr>
          <a:xfrm>
            <a:off x="566180" y="1593159"/>
            <a:ext cx="5796786" cy="3490470"/>
          </a:xfrm>
        </p:spPr>
        <p:txBody>
          <a:bodyPr/>
          <a:lstStyle/>
          <a:p>
            <a:r>
              <a:rPr lang="sv-SE" sz="2400" b="0" dirty="0" smtClean="0">
                <a:solidFill>
                  <a:schemeClr val="tx1"/>
                </a:solidFill>
              </a:rPr>
              <a:t>Barn hade inga rättigheter för 100 år sedan. Det har de idag och Rädda Barnen har aktivt bidragit till att det blivit så</a:t>
            </a:r>
            <a:r>
              <a:rPr lang="sv-SE" sz="2400" b="0" dirty="0">
                <a:solidFill>
                  <a:schemeClr val="tx1"/>
                </a:solidFill>
              </a:rPr>
              <a:t>.</a:t>
            </a:r>
            <a:r>
              <a:rPr lang="sv-SE" sz="2400" b="0" dirty="0" smtClean="0">
                <a:solidFill>
                  <a:schemeClr val="tx1"/>
                </a:solidFill>
              </a:rPr>
              <a:t> </a:t>
            </a:r>
          </a:p>
          <a:p>
            <a:endParaRPr lang="sv-SE" sz="2400" b="0" dirty="0">
              <a:solidFill>
                <a:schemeClr val="tx1"/>
              </a:solidFill>
            </a:endParaRPr>
          </a:p>
          <a:p>
            <a:r>
              <a:rPr lang="sv-SE" sz="2400" b="0" dirty="0" smtClean="0">
                <a:solidFill>
                  <a:schemeClr val="tx1"/>
                </a:solidFill>
              </a:rPr>
              <a:t>Tyvärr har Rädda Barnen fortfarande en viktig roll att spela. En tid då 28 </a:t>
            </a:r>
            <a:r>
              <a:rPr lang="sv-SE" sz="2400" b="0" dirty="0">
                <a:solidFill>
                  <a:schemeClr val="tx1"/>
                </a:solidFill>
              </a:rPr>
              <a:t>miljoner barn är på </a:t>
            </a:r>
            <a:r>
              <a:rPr lang="sv-SE" sz="2400" b="0" dirty="0" smtClean="0">
                <a:solidFill>
                  <a:schemeClr val="tx1"/>
                </a:solidFill>
              </a:rPr>
              <a:t>flykt måste barnets rättigheter ständigt försvaras för precis som </a:t>
            </a:r>
            <a:r>
              <a:rPr lang="sv-SE" sz="2400" b="0" dirty="0" err="1" smtClean="0">
                <a:solidFill>
                  <a:schemeClr val="tx1"/>
                </a:solidFill>
              </a:rPr>
              <a:t>Eglantyne</a:t>
            </a:r>
            <a:r>
              <a:rPr lang="sv-SE" sz="2400" b="0" dirty="0" smtClean="0">
                <a:solidFill>
                  <a:schemeClr val="tx1"/>
                </a:solidFill>
              </a:rPr>
              <a:t> </a:t>
            </a:r>
            <a:r>
              <a:rPr lang="sv-SE" sz="2400" b="0" dirty="0" err="1" smtClean="0">
                <a:solidFill>
                  <a:schemeClr val="tx1"/>
                </a:solidFill>
              </a:rPr>
              <a:t>Jebb</a:t>
            </a:r>
            <a:r>
              <a:rPr lang="sv-SE" sz="2400" b="0" dirty="0" smtClean="0">
                <a:solidFill>
                  <a:schemeClr val="tx1"/>
                </a:solidFill>
              </a:rPr>
              <a:t> sa för 100 år sedan:</a:t>
            </a:r>
          </a:p>
          <a:p>
            <a:endParaRPr lang="sv-SE" sz="2400" b="0" dirty="0" smtClean="0">
              <a:solidFill>
                <a:schemeClr val="tx1"/>
              </a:solidFill>
            </a:endParaRPr>
          </a:p>
          <a:p>
            <a:r>
              <a:rPr lang="sv-SE" sz="2400" dirty="0">
                <a:solidFill>
                  <a:srgbClr val="C00000"/>
                </a:solidFill>
              </a:rPr>
              <a:t>Barnen är </a:t>
            </a:r>
            <a:r>
              <a:rPr lang="sv-SE" sz="2400" dirty="0" smtClean="0">
                <a:solidFill>
                  <a:srgbClr val="C00000"/>
                </a:solidFill>
              </a:rPr>
              <a:t>oskyldiga </a:t>
            </a:r>
            <a:r>
              <a:rPr lang="sv-SE" sz="2400" dirty="0">
                <a:solidFill>
                  <a:srgbClr val="C00000"/>
                </a:solidFill>
              </a:rPr>
              <a:t>till de vuxnas krig</a:t>
            </a:r>
            <a:r>
              <a:rPr lang="sv-SE" sz="2400" dirty="0" smtClean="0">
                <a:solidFill>
                  <a:srgbClr val="C00000"/>
                </a:solidFill>
              </a:rPr>
              <a:t>!</a:t>
            </a:r>
            <a:endParaRPr lang="sv-SE" sz="2400" dirty="0">
              <a:solidFill>
                <a:srgbClr val="C00000"/>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20</a:t>
            </a:fld>
            <a:endParaRPr lang="en-US"/>
          </a:p>
        </p:txBody>
      </p:sp>
      <p:pic>
        <p:nvPicPr>
          <p:cNvPr id="7" name="Platshållare för innehåll 6"/>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6542578" y="1593159"/>
            <a:ext cx="5235705" cy="3490470"/>
          </a:xfrm>
        </p:spPr>
      </p:pic>
      <p:sp>
        <p:nvSpPr>
          <p:cNvPr id="6" name="Platshållare för text 5"/>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59131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0153" y="1171674"/>
            <a:ext cx="4813975" cy="5239760"/>
          </a:xfrm>
          <a:prstGeom prst="rect">
            <a:avLst/>
          </a:prstGeom>
        </p:spPr>
      </p:pic>
      <p:sp>
        <p:nvSpPr>
          <p:cNvPr id="2" name="Rubrik 1"/>
          <p:cNvSpPr>
            <a:spLocks noGrp="1"/>
          </p:cNvSpPr>
          <p:nvPr>
            <p:ph type="title"/>
          </p:nvPr>
        </p:nvSpPr>
        <p:spPr/>
        <p:txBody>
          <a:bodyPr/>
          <a:lstStyle/>
          <a:p>
            <a:r>
              <a:rPr lang="sv-SE" dirty="0" smtClean="0"/>
              <a:t>Vad har Rädda Barnens arbete betytt för barn?</a:t>
            </a:r>
            <a:endParaRPr lang="sv-SE" dirty="0"/>
          </a:p>
        </p:txBody>
      </p:sp>
      <p:pic>
        <p:nvPicPr>
          <p:cNvPr id="7" name="Platshållare för innehåll 6"/>
          <p:cNvPicPr>
            <a:picLocks noGrp="1" noChangeAspect="1"/>
          </p:cNvPicPr>
          <p:nvPr>
            <p:ph idx="1"/>
          </p:nvPr>
        </p:nvPicPr>
        <p:blipFill rotWithShape="1">
          <a:blip r:embed="rId4" cstate="email">
            <a:extLst>
              <a:ext uri="{28A0092B-C50C-407E-A947-70E740481C1C}">
                <a14:useLocalDpi xmlns:a14="http://schemas.microsoft.com/office/drawing/2010/main" val="0"/>
              </a:ext>
            </a:extLst>
          </a:blip>
          <a:srcRect/>
          <a:stretch/>
        </p:blipFill>
        <p:spPr>
          <a:xfrm>
            <a:off x="3549673" y="1764447"/>
            <a:ext cx="2277979" cy="1652337"/>
          </a:xfrm>
          <a:prstGeom prst="rect">
            <a:avLst/>
          </a:prstGeom>
        </p:spPr>
      </p:pic>
      <p:sp>
        <p:nvSpPr>
          <p:cNvPr id="4" name="Platshållare för bildnummer 3"/>
          <p:cNvSpPr>
            <a:spLocks noGrp="1"/>
          </p:cNvSpPr>
          <p:nvPr>
            <p:ph type="sldNum" sz="quarter" idx="12"/>
          </p:nvPr>
        </p:nvSpPr>
        <p:spPr/>
        <p:txBody>
          <a:bodyPr/>
          <a:lstStyle/>
          <a:p>
            <a:fld id="{C3FDE51E-0052-334C-A4B2-C567FE9F326F}" type="slidenum">
              <a:rPr lang="en-US" smtClean="0"/>
              <a:t>21</a:t>
            </a:fld>
            <a:endParaRPr lang="en-US"/>
          </a:p>
        </p:txBody>
      </p:sp>
      <p:sp>
        <p:nvSpPr>
          <p:cNvPr id="5" name="Platshållare för innehåll 4"/>
          <p:cNvSpPr>
            <a:spLocks noGrp="1"/>
          </p:cNvSpPr>
          <p:nvPr>
            <p:ph idx="14"/>
          </p:nvPr>
        </p:nvSpPr>
        <p:spPr>
          <a:xfrm>
            <a:off x="6176211" y="1222647"/>
            <a:ext cx="5433489" cy="5084491"/>
          </a:xfrm>
        </p:spPr>
        <p:txBody>
          <a:bodyPr/>
          <a:lstStyle/>
          <a:p>
            <a:r>
              <a:rPr lang="sv-SE" sz="2400" dirty="0" smtClean="0">
                <a:solidFill>
                  <a:srgbClr val="C00000"/>
                </a:solidFill>
              </a:rPr>
              <a:t>Vi vet </a:t>
            </a:r>
          </a:p>
          <a:p>
            <a:r>
              <a:rPr lang="sv-SE" sz="2400" b="0" dirty="0" smtClean="0">
                <a:solidFill>
                  <a:srgbClr val="C00000"/>
                </a:solidFill>
              </a:rPr>
              <a:t>att </a:t>
            </a:r>
            <a:r>
              <a:rPr lang="sv-SE" sz="2400" b="0" dirty="0" smtClean="0">
                <a:solidFill>
                  <a:schemeClr val="tx1"/>
                </a:solidFill>
              </a:rPr>
              <a:t>miljoner barn fått hjälp och stöd,  </a:t>
            </a:r>
          </a:p>
          <a:p>
            <a:r>
              <a:rPr lang="sv-SE" sz="2400" b="0" dirty="0" smtClean="0">
                <a:solidFill>
                  <a:srgbClr val="C00000"/>
                </a:solidFill>
              </a:rPr>
              <a:t>att </a:t>
            </a:r>
            <a:r>
              <a:rPr lang="sv-SE" sz="2400" b="0" dirty="0" smtClean="0">
                <a:solidFill>
                  <a:schemeClr val="tx1"/>
                </a:solidFill>
              </a:rPr>
              <a:t>allmänhetens ögon öppnats för missförhållanden i samhället, </a:t>
            </a:r>
          </a:p>
          <a:p>
            <a:r>
              <a:rPr lang="sv-SE" sz="2400" b="0" dirty="0" smtClean="0">
                <a:solidFill>
                  <a:srgbClr val="C00000"/>
                </a:solidFill>
              </a:rPr>
              <a:t>att </a:t>
            </a:r>
            <a:r>
              <a:rPr lang="sv-SE" sz="2400" b="0" dirty="0" smtClean="0">
                <a:solidFill>
                  <a:schemeClr val="tx1"/>
                </a:solidFill>
              </a:rPr>
              <a:t>samhället har lyssnat till Rädda Barnens råd och att många av förslagen till och med blivit lag!</a:t>
            </a:r>
          </a:p>
          <a:p>
            <a:endParaRPr lang="sv-SE" sz="2400" b="0" dirty="0" smtClean="0">
              <a:solidFill>
                <a:schemeClr val="tx1"/>
              </a:solidFill>
            </a:endParaRPr>
          </a:p>
          <a:p>
            <a:r>
              <a:rPr lang="sv-SE" sz="2400" b="0" dirty="0" smtClean="0">
                <a:solidFill>
                  <a:schemeClr val="tx1"/>
                </a:solidFill>
              </a:rPr>
              <a:t>Det är svårare att veta vilken betydelse Rädda Barnen har haft för alla de barn som vår verksamhet har mött men ibland går det att ana!</a:t>
            </a:r>
            <a:endParaRPr lang="sv-SE" sz="2400" b="0" dirty="0">
              <a:solidFill>
                <a:schemeClr val="tx1"/>
              </a:solidFill>
            </a:endParaRPr>
          </a:p>
        </p:txBody>
      </p:sp>
      <p:sp>
        <p:nvSpPr>
          <p:cNvPr id="6" name="Platshållare för text 5"/>
          <p:cNvSpPr>
            <a:spLocks noGrp="1"/>
          </p:cNvSpPr>
          <p:nvPr>
            <p:ph type="body" sz="quarter" idx="13"/>
          </p:nvPr>
        </p:nvSpPr>
        <p:spPr/>
        <p:txBody>
          <a:bodyPr/>
          <a:lstStyle/>
          <a:p>
            <a:endParaRPr lang="sv-SE"/>
          </a:p>
        </p:txBody>
      </p:sp>
      <p:pic>
        <p:nvPicPr>
          <p:cNvPr id="8" name="Bildobjek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827" y="3728246"/>
            <a:ext cx="2790825" cy="2371725"/>
          </a:xfrm>
          <a:prstGeom prst="rect">
            <a:avLst/>
          </a:prstGeom>
        </p:spPr>
      </p:pic>
    </p:spTree>
    <p:extLst>
      <p:ext uri="{BB962C8B-B14F-4D97-AF65-F5344CB8AC3E}">
        <p14:creationId xmlns:p14="http://schemas.microsoft.com/office/powerpoint/2010/main" val="360670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endParaRPr lang="sv-SE" dirty="0"/>
          </a:p>
        </p:txBody>
      </p:sp>
      <p:pic>
        <p:nvPicPr>
          <p:cNvPr id="8" name="Platshållare för innehåll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179" y="1995854"/>
            <a:ext cx="5499066" cy="3915630"/>
          </a:xfrm>
        </p:spPr>
      </p:pic>
      <p:sp>
        <p:nvSpPr>
          <p:cNvPr id="6" name="Platshållare för bildnummer 5"/>
          <p:cNvSpPr>
            <a:spLocks noGrp="1"/>
          </p:cNvSpPr>
          <p:nvPr>
            <p:ph type="sldNum" sz="quarter" idx="12"/>
          </p:nvPr>
        </p:nvSpPr>
        <p:spPr/>
        <p:txBody>
          <a:bodyPr/>
          <a:lstStyle/>
          <a:p>
            <a:fld id="{C3FDE51E-0052-334C-A4B2-C567FE9F326F}" type="slidenum">
              <a:rPr lang="en-US" smtClean="0"/>
              <a:t>22</a:t>
            </a:fld>
            <a:endParaRPr lang="en-US"/>
          </a:p>
        </p:txBody>
      </p:sp>
      <p:sp>
        <p:nvSpPr>
          <p:cNvPr id="11" name="Platshållare för innehåll 10"/>
          <p:cNvSpPr>
            <a:spLocks noGrp="1"/>
          </p:cNvSpPr>
          <p:nvPr>
            <p:ph idx="14"/>
          </p:nvPr>
        </p:nvSpPr>
        <p:spPr/>
        <p:txBody>
          <a:bodyPr/>
          <a:lstStyle/>
          <a:p>
            <a:endParaRPr lang="sv-SE" b="0" dirty="0" smtClean="0">
              <a:solidFill>
                <a:schemeClr val="tx1"/>
              </a:solidFill>
            </a:endParaRPr>
          </a:p>
          <a:p>
            <a:endParaRPr lang="sv-SE" sz="2400" b="0" dirty="0">
              <a:solidFill>
                <a:schemeClr val="tx1"/>
              </a:solidFill>
            </a:endParaRPr>
          </a:p>
          <a:p>
            <a:r>
              <a:rPr lang="sv-SE" sz="2400" b="0" dirty="0" smtClean="0">
                <a:solidFill>
                  <a:schemeClr val="tx1"/>
                </a:solidFill>
              </a:rPr>
              <a:t>De </a:t>
            </a:r>
            <a:r>
              <a:rPr lang="sv-SE" sz="2400" b="0" dirty="0">
                <a:solidFill>
                  <a:schemeClr val="tx1"/>
                </a:solidFill>
              </a:rPr>
              <a:t>första åren präglades av stora </a:t>
            </a:r>
            <a:r>
              <a:rPr lang="sv-SE" sz="2400" b="0" dirty="0" smtClean="0">
                <a:solidFill>
                  <a:schemeClr val="tx1"/>
                </a:solidFill>
              </a:rPr>
              <a:t>insamlingskampanjer </a:t>
            </a:r>
            <a:r>
              <a:rPr lang="sv-SE" sz="2400" b="0" dirty="0">
                <a:solidFill>
                  <a:schemeClr val="tx1"/>
                </a:solidFill>
              </a:rPr>
              <a:t>för hjälp till nödställda barn i efterkrigstidens Europa, så också åren under och efter andra världskriget. </a:t>
            </a:r>
          </a:p>
          <a:p>
            <a:endParaRPr lang="sv-SE" dirty="0"/>
          </a:p>
        </p:txBody>
      </p:sp>
      <p:sp>
        <p:nvSpPr>
          <p:cNvPr id="10" name="Platshållare för text 9"/>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99586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innehåll 11"/>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bwMode="auto">
          <a:xfrm>
            <a:off x="6087939" y="1359000"/>
            <a:ext cx="2059836" cy="2059836"/>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p:txBody>
          <a:bodyPr/>
          <a:lstStyle/>
          <a:p>
            <a:r>
              <a:rPr lang="sv-SE" dirty="0" smtClean="0"/>
              <a:t>Rädda Barnens stöd åt nya organisationer</a:t>
            </a:r>
            <a:endParaRPr lang="sv-SE" dirty="0"/>
          </a:p>
        </p:txBody>
      </p:sp>
      <p:sp>
        <p:nvSpPr>
          <p:cNvPr id="3" name="Platshållare för innehåll 2"/>
          <p:cNvSpPr>
            <a:spLocks noGrp="1"/>
          </p:cNvSpPr>
          <p:nvPr>
            <p:ph idx="1"/>
          </p:nvPr>
        </p:nvSpPr>
        <p:spPr>
          <a:xfrm>
            <a:off x="417095" y="1536032"/>
            <a:ext cx="5743073" cy="4672263"/>
          </a:xfrm>
        </p:spPr>
        <p:txBody>
          <a:bodyPr/>
          <a:lstStyle/>
          <a:p>
            <a:r>
              <a:rPr lang="sv-SE" sz="2400" b="0" dirty="0" smtClean="0">
                <a:solidFill>
                  <a:schemeClr val="tx1"/>
                </a:solidFill>
              </a:rPr>
              <a:t>Rädda Barnen startar </a:t>
            </a:r>
          </a:p>
          <a:p>
            <a:pPr marL="342900" indent="-342900">
              <a:buFont typeface="Arial" panose="020B0604020202020204" pitchFamily="34" charset="0"/>
              <a:buChar char="•"/>
            </a:pPr>
            <a:r>
              <a:rPr lang="sv-SE" sz="2400" b="0" dirty="0" smtClean="0">
                <a:solidFill>
                  <a:schemeClr val="tx1"/>
                </a:solidFill>
              </a:rPr>
              <a:t>Rådgivningsbyrån för asylsökande och flyktingar i Sverige</a:t>
            </a:r>
          </a:p>
          <a:p>
            <a:endParaRPr lang="sv-SE" sz="2400" b="0" dirty="0" smtClean="0">
              <a:solidFill>
                <a:schemeClr val="tx1"/>
              </a:solidFill>
            </a:endParaRPr>
          </a:p>
          <a:p>
            <a:r>
              <a:rPr lang="sv-SE" sz="2400" b="0" dirty="0" smtClean="0">
                <a:solidFill>
                  <a:schemeClr val="tx1"/>
                </a:solidFill>
              </a:rPr>
              <a:t>Stöttar uppbyggnaden av nya organisationer</a:t>
            </a:r>
          </a:p>
          <a:p>
            <a:pPr marL="342900" indent="-342900">
              <a:buFont typeface="Arial" panose="020B0604020202020204" pitchFamily="34" charset="0"/>
              <a:buChar char="•"/>
            </a:pPr>
            <a:r>
              <a:rPr lang="sv-SE" sz="2400" b="0" dirty="0" smtClean="0">
                <a:solidFill>
                  <a:schemeClr val="tx1"/>
                </a:solidFill>
              </a:rPr>
              <a:t>rumänska </a:t>
            </a:r>
            <a:r>
              <a:rPr lang="sv-SE" sz="2400" b="0" dirty="0" err="1" smtClean="0">
                <a:solidFill>
                  <a:schemeClr val="tx1"/>
                </a:solidFill>
              </a:rPr>
              <a:t>Salvatii</a:t>
            </a:r>
            <a:r>
              <a:rPr lang="sv-SE" sz="2400" b="0" dirty="0" smtClean="0">
                <a:solidFill>
                  <a:schemeClr val="tx1"/>
                </a:solidFill>
              </a:rPr>
              <a:t> </a:t>
            </a:r>
            <a:r>
              <a:rPr lang="sv-SE" sz="2400" b="0" dirty="0" err="1" smtClean="0">
                <a:solidFill>
                  <a:schemeClr val="tx1"/>
                </a:solidFill>
              </a:rPr>
              <a:t>Copiii</a:t>
            </a:r>
            <a:endParaRPr lang="sv-SE" sz="2400" b="0" dirty="0" smtClean="0">
              <a:solidFill>
                <a:schemeClr val="tx1"/>
              </a:solidFill>
            </a:endParaRPr>
          </a:p>
          <a:p>
            <a:pPr marL="342900" indent="-342900">
              <a:buFont typeface="Arial" panose="020B0604020202020204" pitchFamily="34" charset="0"/>
              <a:buChar char="•"/>
            </a:pPr>
            <a:r>
              <a:rPr lang="sv-SE" sz="2400" b="0" dirty="0" smtClean="0">
                <a:solidFill>
                  <a:schemeClr val="tx1"/>
                </a:solidFill>
              </a:rPr>
              <a:t>litauiska </a:t>
            </a:r>
            <a:r>
              <a:rPr lang="sv-SE" sz="2400" b="0" dirty="0" err="1" smtClean="0">
                <a:solidFill>
                  <a:schemeClr val="tx1"/>
                </a:solidFill>
              </a:rPr>
              <a:t>Gelbekit</a:t>
            </a:r>
            <a:r>
              <a:rPr lang="sv-SE" sz="2400" b="0" dirty="0" smtClean="0">
                <a:solidFill>
                  <a:schemeClr val="tx1"/>
                </a:solidFill>
              </a:rPr>
              <a:t> </a:t>
            </a:r>
            <a:r>
              <a:rPr lang="sv-SE" sz="2400" b="0" dirty="0" err="1" smtClean="0">
                <a:solidFill>
                  <a:schemeClr val="tx1"/>
                </a:solidFill>
              </a:rPr>
              <a:t>Vaikus</a:t>
            </a:r>
            <a:endParaRPr lang="sv-SE" sz="2400" b="0" dirty="0" smtClean="0">
              <a:solidFill>
                <a:schemeClr val="tx1"/>
              </a:solidFill>
            </a:endParaRPr>
          </a:p>
          <a:p>
            <a:pPr marL="342900" indent="-342900">
              <a:buFont typeface="Arial" panose="020B0604020202020204" pitchFamily="34" charset="0"/>
              <a:buChar char="•"/>
            </a:pPr>
            <a:r>
              <a:rPr lang="sv-SE" sz="2400" b="0" dirty="0" smtClean="0">
                <a:solidFill>
                  <a:schemeClr val="tx1"/>
                </a:solidFill>
              </a:rPr>
              <a:t>Italienska och tyska Save the Children</a:t>
            </a:r>
          </a:p>
          <a:p>
            <a:pPr marL="342900" indent="-342900">
              <a:buFont typeface="Arial" panose="020B0604020202020204" pitchFamily="34" charset="0"/>
              <a:buChar char="•"/>
            </a:pPr>
            <a:endParaRPr lang="sv-SE" sz="2400" b="0" dirty="0">
              <a:solidFill>
                <a:schemeClr val="tx1"/>
              </a:solidFill>
            </a:endParaRPr>
          </a:p>
          <a:p>
            <a:endParaRPr lang="sv-SE" sz="2400" dirty="0">
              <a:solidFill>
                <a:srgbClr val="EA1F17"/>
              </a:solidFill>
            </a:endParaRPr>
          </a:p>
        </p:txBody>
      </p:sp>
      <p:sp>
        <p:nvSpPr>
          <p:cNvPr id="4" name="Platshållare för bildnummer 3"/>
          <p:cNvSpPr>
            <a:spLocks noGrp="1"/>
          </p:cNvSpPr>
          <p:nvPr>
            <p:ph type="sldNum" sz="quarter" idx="12"/>
          </p:nvPr>
        </p:nvSpPr>
        <p:spPr/>
        <p:txBody>
          <a:bodyPr/>
          <a:lstStyle/>
          <a:p>
            <a:fld id="{C3FDE51E-0052-334C-A4B2-C567FE9F326F}" type="slidenum">
              <a:rPr lang="en-US" smtClean="0"/>
              <a:t>23</a:t>
            </a:fld>
            <a:endParaRPr lang="en-US"/>
          </a:p>
        </p:txBody>
      </p:sp>
      <p:sp>
        <p:nvSpPr>
          <p:cNvPr id="6" name="Platshållare för text 5"/>
          <p:cNvSpPr>
            <a:spLocks noGrp="1"/>
          </p:cNvSpPr>
          <p:nvPr>
            <p:ph type="body" sz="quarter" idx="13"/>
          </p:nvPr>
        </p:nvSpPr>
        <p:spPr/>
        <p:txBody>
          <a:bodyPr/>
          <a:lstStyle/>
          <a:p>
            <a:endParaRPr lang="sv-SE"/>
          </a:p>
        </p:txBody>
      </p:sp>
      <p:pic>
        <p:nvPicPr>
          <p:cNvPr id="13" name="Bildobjekt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412" y="1670729"/>
            <a:ext cx="3873016" cy="952381"/>
          </a:xfrm>
          <a:prstGeom prst="rect">
            <a:avLst/>
          </a:prstGeom>
        </p:spPr>
      </p:pic>
      <p:sp>
        <p:nvSpPr>
          <p:cNvPr id="16" name="Rektangel 15"/>
          <p:cNvSpPr/>
          <p:nvPr/>
        </p:nvSpPr>
        <p:spPr>
          <a:xfrm>
            <a:off x="6614412" y="3888223"/>
            <a:ext cx="4822438" cy="16004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2000" dirty="0" smtClean="0">
                <a:solidFill>
                  <a:srgbClr val="EA1F17"/>
                </a:solidFill>
                <a:latin typeface="Gill Sans Infant Std" panose="020B0502020104020203" pitchFamily="34" charset="0"/>
              </a:rPr>
              <a:t>„Die Rückkehr von Kindern nach Afghanistan muss gestoppt werden. Das Land ist eines der gefährlichsten Länder der Welt.“</a:t>
            </a:r>
          </a:p>
          <a:p>
            <a:r>
              <a:rPr lang="de-DE" i="1" dirty="0" smtClean="0">
                <a:latin typeface="Gill Sans Infant Std" panose="020B0502020104020203" pitchFamily="34" charset="0"/>
              </a:rPr>
              <a:t>Meike </a:t>
            </a:r>
            <a:r>
              <a:rPr lang="de-DE" i="1" dirty="0" err="1" smtClean="0">
                <a:latin typeface="Gill Sans Infant Std" panose="020B0502020104020203" pitchFamily="34" charset="0"/>
              </a:rPr>
              <a:t>Riebau</a:t>
            </a:r>
            <a:r>
              <a:rPr lang="de-DE" i="1" dirty="0" smtClean="0">
                <a:latin typeface="Gill Sans Infant Std" panose="020B0502020104020203" pitchFamily="34" charset="0"/>
              </a:rPr>
              <a:t>, Rechtsexpertin bei Save </a:t>
            </a:r>
            <a:r>
              <a:rPr lang="de-DE" i="1" dirty="0" err="1" smtClean="0">
                <a:latin typeface="Gill Sans Infant Std" panose="020B0502020104020203" pitchFamily="34" charset="0"/>
              </a:rPr>
              <a:t>the</a:t>
            </a:r>
            <a:r>
              <a:rPr lang="de-DE" i="1" dirty="0" smtClean="0">
                <a:latin typeface="Gill Sans Infant Std" panose="020B0502020104020203" pitchFamily="34" charset="0"/>
              </a:rPr>
              <a:t> </a:t>
            </a:r>
            <a:r>
              <a:rPr lang="de-DE" i="1" dirty="0" err="1" smtClean="0">
                <a:latin typeface="Gill Sans Infant Std" panose="020B0502020104020203" pitchFamily="34" charset="0"/>
              </a:rPr>
              <a:t>Children</a:t>
            </a:r>
            <a:endParaRPr lang="sv-SE" dirty="0">
              <a:latin typeface="Gill Sans Infant Std" panose="020B0502020104020203" pitchFamily="34" charset="0"/>
            </a:endParaRPr>
          </a:p>
        </p:txBody>
      </p:sp>
    </p:spTree>
    <p:extLst>
      <p:ext uri="{BB962C8B-B14F-4D97-AF65-F5344CB8AC3E}">
        <p14:creationId xmlns:p14="http://schemas.microsoft.com/office/powerpoint/2010/main" val="7601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runeberg.org/authors/waegner1l.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86"/>
          <a:stretch/>
        </p:blipFill>
        <p:spPr bwMode="auto">
          <a:xfrm>
            <a:off x="4792582" y="1840682"/>
            <a:ext cx="2664297" cy="38164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http://www.nad.riksarkivet.se/sbl/bilder/9083_7_025_00000124_0.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7680176" y="1844824"/>
            <a:ext cx="2664296" cy="38164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http://t0.gstatic.com/images?q=tbn:ANd9GcR0ey_9jz83jz2BmLwVt5RtCszWuXFpyeZs7PsQXCf6D0hfnjSseA"/>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986422" y="1848966"/>
            <a:ext cx="2582863" cy="3808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ktangel 11"/>
          <p:cNvSpPr/>
          <p:nvPr/>
        </p:nvSpPr>
        <p:spPr>
          <a:xfrm>
            <a:off x="1919537" y="5688011"/>
            <a:ext cx="1980029" cy="369332"/>
          </a:xfrm>
          <a:prstGeom prst="rect">
            <a:avLst/>
          </a:prstGeom>
        </p:spPr>
        <p:txBody>
          <a:bodyPr wrap="none">
            <a:spAutoFit/>
          </a:bodyPr>
          <a:lstStyle/>
          <a:p>
            <a:r>
              <a:rPr lang="sv-SE" altLang="sv-SE" dirty="0">
                <a:latin typeface="Arial" panose="020B0604020202020204" pitchFamily="34" charset="0"/>
              </a:rPr>
              <a:t>Ellen Palmstierna</a:t>
            </a:r>
            <a:endParaRPr lang="sv-SE" dirty="0"/>
          </a:p>
        </p:txBody>
      </p:sp>
      <p:sp>
        <p:nvSpPr>
          <p:cNvPr id="13" name="Rektangel 12"/>
          <p:cNvSpPr/>
          <p:nvPr/>
        </p:nvSpPr>
        <p:spPr>
          <a:xfrm>
            <a:off x="4705640" y="5688012"/>
            <a:ext cx="1441420" cy="369332"/>
          </a:xfrm>
          <a:prstGeom prst="rect">
            <a:avLst/>
          </a:prstGeom>
        </p:spPr>
        <p:txBody>
          <a:bodyPr wrap="none">
            <a:spAutoFit/>
          </a:bodyPr>
          <a:lstStyle/>
          <a:p>
            <a:r>
              <a:rPr lang="sv-SE" altLang="sv-SE" dirty="0">
                <a:latin typeface="Arial" panose="020B0604020202020204" pitchFamily="34" charset="0"/>
              </a:rPr>
              <a:t>Elin Wägner</a:t>
            </a:r>
            <a:endParaRPr lang="sv-SE" dirty="0"/>
          </a:p>
        </p:txBody>
      </p:sp>
      <p:sp>
        <p:nvSpPr>
          <p:cNvPr id="14" name="Rektangel 13"/>
          <p:cNvSpPr/>
          <p:nvPr/>
        </p:nvSpPr>
        <p:spPr>
          <a:xfrm>
            <a:off x="7680177" y="5685382"/>
            <a:ext cx="1646605" cy="369332"/>
          </a:xfrm>
          <a:prstGeom prst="rect">
            <a:avLst/>
          </a:prstGeom>
        </p:spPr>
        <p:txBody>
          <a:bodyPr wrap="none">
            <a:spAutoFit/>
          </a:bodyPr>
          <a:lstStyle/>
          <a:p>
            <a:r>
              <a:rPr lang="sv-SE" altLang="sv-SE" dirty="0">
                <a:latin typeface="Arial" panose="020B0604020202020204" pitchFamily="34" charset="0"/>
              </a:rPr>
              <a:t>Gerda Marcus</a:t>
            </a:r>
            <a:endParaRPr lang="sv-SE" dirty="0"/>
          </a:p>
        </p:txBody>
      </p:sp>
      <p:sp>
        <p:nvSpPr>
          <p:cNvPr id="5" name="Rubrik 4"/>
          <p:cNvSpPr>
            <a:spLocks noGrp="1"/>
          </p:cNvSpPr>
          <p:nvPr>
            <p:ph type="title"/>
          </p:nvPr>
        </p:nvSpPr>
        <p:spPr>
          <a:xfrm>
            <a:off x="566351" y="310836"/>
            <a:ext cx="11043524" cy="715859"/>
          </a:xfrm>
        </p:spPr>
        <p:txBody>
          <a:bodyPr/>
          <a:lstStyle/>
          <a:p>
            <a:r>
              <a:rPr lang="sv-SE" dirty="0" smtClean="0"/>
              <a:t>Grundarna av svenska Rädda Barnen</a:t>
            </a:r>
            <a:endParaRPr lang="sv-SE" dirty="0"/>
          </a:p>
        </p:txBody>
      </p:sp>
    </p:spTree>
    <p:extLst>
      <p:ext uri="{BB962C8B-B14F-4D97-AF65-F5344CB8AC3E}">
        <p14:creationId xmlns:p14="http://schemas.microsoft.com/office/powerpoint/2010/main" val="41579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Internationell organisation från start</a:t>
            </a:r>
            <a:endParaRPr lang="sv-SE" dirty="0"/>
          </a:p>
        </p:txBody>
      </p:sp>
      <p:pic>
        <p:nvPicPr>
          <p:cNvPr id="8" name="Platshållare för innehåll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179" y="1287303"/>
            <a:ext cx="3973484" cy="5019835"/>
          </a:xfrm>
        </p:spPr>
      </p:pic>
      <p:sp>
        <p:nvSpPr>
          <p:cNvPr id="6" name="Platshållare för bildnummer 5"/>
          <p:cNvSpPr>
            <a:spLocks noGrp="1"/>
          </p:cNvSpPr>
          <p:nvPr>
            <p:ph type="sldNum" sz="quarter" idx="12"/>
          </p:nvPr>
        </p:nvSpPr>
        <p:spPr/>
        <p:txBody>
          <a:bodyPr/>
          <a:lstStyle/>
          <a:p>
            <a:fld id="{C3FDE51E-0052-334C-A4B2-C567FE9F326F}" type="slidenum">
              <a:rPr lang="en-US" smtClean="0"/>
              <a:t>4</a:t>
            </a:fld>
            <a:endParaRPr lang="en-US"/>
          </a:p>
        </p:txBody>
      </p:sp>
      <p:sp>
        <p:nvSpPr>
          <p:cNvPr id="11" name="Platshållare för innehåll 10"/>
          <p:cNvSpPr>
            <a:spLocks noGrp="1"/>
          </p:cNvSpPr>
          <p:nvPr>
            <p:ph idx="14"/>
          </p:nvPr>
        </p:nvSpPr>
        <p:spPr>
          <a:xfrm>
            <a:off x="4748463" y="1282434"/>
            <a:ext cx="7186863" cy="4706938"/>
          </a:xfrm>
        </p:spPr>
        <p:txBody>
          <a:bodyPr/>
          <a:lstStyle/>
          <a:p>
            <a:r>
              <a:rPr lang="sv-SE" sz="2400" b="0" dirty="0" smtClean="0">
                <a:solidFill>
                  <a:schemeClr val="tx1"/>
                </a:solidFill>
              </a:rPr>
              <a:t>De </a:t>
            </a:r>
            <a:r>
              <a:rPr lang="sv-SE" sz="2400" b="0" dirty="0">
                <a:solidFill>
                  <a:schemeClr val="tx1"/>
                </a:solidFill>
              </a:rPr>
              <a:t>första åren präglades av stora insamlingskampanjer för hjälp till nödställda barn i efterkrigstidens Europa, så också åren under och efter andra världskriget. </a:t>
            </a:r>
          </a:p>
          <a:p>
            <a:endParaRPr lang="sv-SE" sz="2400" b="0" dirty="0" smtClean="0">
              <a:solidFill>
                <a:schemeClr val="tx1"/>
              </a:solidFill>
            </a:endParaRPr>
          </a:p>
          <a:p>
            <a:r>
              <a:rPr lang="sv-SE" sz="2400" b="0" dirty="0" smtClean="0">
                <a:solidFill>
                  <a:schemeClr val="tx1"/>
                </a:solidFill>
              </a:rPr>
              <a:t>Tillsammans </a:t>
            </a:r>
            <a:r>
              <a:rPr lang="sv-SE" sz="2400" b="0" dirty="0">
                <a:solidFill>
                  <a:schemeClr val="tx1"/>
                </a:solidFill>
              </a:rPr>
              <a:t>med den brittiska </a:t>
            </a:r>
            <a:r>
              <a:rPr lang="sv-SE" sz="2400" b="0" dirty="0" smtClean="0">
                <a:solidFill>
                  <a:schemeClr val="tx1"/>
                </a:solidFill>
              </a:rPr>
              <a:t>systerorganisationen bildade Rädda Barnen</a:t>
            </a:r>
            <a:r>
              <a:rPr lang="sv-SE" sz="2400" b="0" dirty="0" smtClean="0">
                <a:solidFill>
                  <a:srgbClr val="C00000"/>
                </a:solidFill>
              </a:rPr>
              <a:t> </a:t>
            </a:r>
            <a:r>
              <a:rPr lang="fr-FR" sz="2400" dirty="0">
                <a:solidFill>
                  <a:srgbClr val="C00000"/>
                </a:solidFill>
              </a:rPr>
              <a:t>Union Internationale de secours aux enfants </a:t>
            </a:r>
            <a:r>
              <a:rPr lang="sv-SE" sz="2400" b="0" dirty="0" smtClean="0">
                <a:solidFill>
                  <a:schemeClr val="tx1"/>
                </a:solidFill>
              </a:rPr>
              <a:t>eller International Save the Children Union 1920. </a:t>
            </a:r>
          </a:p>
          <a:p>
            <a:endParaRPr lang="sv-SE" sz="2400" b="0" dirty="0">
              <a:solidFill>
                <a:schemeClr val="tx1"/>
              </a:solidFill>
            </a:endParaRPr>
          </a:p>
          <a:p>
            <a:r>
              <a:rPr lang="sv-SE" sz="2400" b="0" dirty="0">
                <a:solidFill>
                  <a:schemeClr val="tx1"/>
                </a:solidFill>
              </a:rPr>
              <a:t>Engagemanget var då och är alltjämt att hävda barnets rättigheter. </a:t>
            </a:r>
            <a:endParaRPr lang="sv-SE" sz="2400" b="0" dirty="0" smtClean="0">
              <a:solidFill>
                <a:schemeClr val="tx1"/>
              </a:solidFill>
            </a:endParaRPr>
          </a:p>
        </p:txBody>
      </p:sp>
      <p:sp>
        <p:nvSpPr>
          <p:cNvPr id="10" name="Platshållare för text 9"/>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3347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När kriget brann tändes åter viljan att hjälpa</a:t>
            </a:r>
            <a:endParaRPr lang="sv-SE" dirty="0"/>
          </a:p>
        </p:txBody>
      </p:sp>
      <p:sp>
        <p:nvSpPr>
          <p:cNvPr id="6" name="Platshållare för bildnummer 5"/>
          <p:cNvSpPr>
            <a:spLocks noGrp="1"/>
          </p:cNvSpPr>
          <p:nvPr>
            <p:ph type="sldNum" sz="quarter" idx="12"/>
          </p:nvPr>
        </p:nvSpPr>
        <p:spPr/>
        <p:txBody>
          <a:bodyPr/>
          <a:lstStyle/>
          <a:p>
            <a:fld id="{C3FDE51E-0052-334C-A4B2-C567FE9F326F}" type="slidenum">
              <a:rPr lang="en-US" smtClean="0"/>
              <a:t>5</a:t>
            </a:fld>
            <a:endParaRPr lang="en-US"/>
          </a:p>
        </p:txBody>
      </p:sp>
      <p:sp>
        <p:nvSpPr>
          <p:cNvPr id="7" name="Platshållare för innehåll 6"/>
          <p:cNvSpPr>
            <a:spLocks noGrp="1"/>
          </p:cNvSpPr>
          <p:nvPr>
            <p:ph idx="14"/>
          </p:nvPr>
        </p:nvSpPr>
        <p:spPr>
          <a:xfrm>
            <a:off x="6066693" y="1600200"/>
            <a:ext cx="5543008" cy="4706938"/>
          </a:xfrm>
        </p:spPr>
        <p:txBody>
          <a:bodyPr/>
          <a:lstStyle/>
          <a:p>
            <a:endParaRPr lang="sv-SE" dirty="0" smtClean="0">
              <a:solidFill>
                <a:schemeClr val="tx1"/>
              </a:solidFill>
            </a:endParaRPr>
          </a:p>
          <a:p>
            <a:endParaRPr lang="sv-SE" dirty="0" smtClean="0">
              <a:solidFill>
                <a:schemeClr val="tx1"/>
              </a:solidFill>
            </a:endParaRPr>
          </a:p>
        </p:txBody>
      </p:sp>
      <p:sp>
        <p:nvSpPr>
          <p:cNvPr id="8" name="Platshållare för text 7"/>
          <p:cNvSpPr>
            <a:spLocks noGrp="1"/>
          </p:cNvSpPr>
          <p:nvPr>
            <p:ph type="body" sz="quarter" idx="13"/>
          </p:nvPr>
        </p:nvSpPr>
        <p:spPr/>
        <p:txBody>
          <a:bodyPr/>
          <a:lstStyle/>
          <a:p>
            <a:endParaRPr lang="sv-SE"/>
          </a:p>
        </p:txBody>
      </p:sp>
      <p:sp>
        <p:nvSpPr>
          <p:cNvPr id="12" name="Platshållare för innehåll 11"/>
          <p:cNvSpPr>
            <a:spLocks noGrp="1"/>
          </p:cNvSpPr>
          <p:nvPr>
            <p:ph idx="1"/>
          </p:nvPr>
        </p:nvSpPr>
        <p:spPr>
          <a:xfrm>
            <a:off x="574863" y="1295402"/>
            <a:ext cx="7237642" cy="4592053"/>
          </a:xfrm>
        </p:spPr>
        <p:txBody>
          <a:bodyPr/>
          <a:lstStyle/>
          <a:p>
            <a:r>
              <a:rPr lang="sv-SE" sz="2400" b="0" dirty="0" smtClean="0">
                <a:solidFill>
                  <a:schemeClr val="tx1"/>
                </a:solidFill>
              </a:rPr>
              <a:t>Under mellankrigstiden var Rädda Barnen små men när kriget kom växte organisationen snabbt, både i Sverige och i världen. Under </a:t>
            </a:r>
            <a:r>
              <a:rPr lang="sv-SE" sz="2400" b="0" dirty="0">
                <a:solidFill>
                  <a:schemeClr val="tx1"/>
                </a:solidFill>
              </a:rPr>
              <a:t>den stora expansionen stod Margit Levinson vid rodret.  </a:t>
            </a:r>
            <a:r>
              <a:rPr lang="sv-SE" sz="2400" b="0" dirty="0" smtClean="0">
                <a:solidFill>
                  <a:srgbClr val="C00000"/>
                </a:solidFill>
              </a:rPr>
              <a:t>”</a:t>
            </a:r>
            <a:r>
              <a:rPr lang="sv-SE" sz="2400" b="0" dirty="0">
                <a:solidFill>
                  <a:srgbClr val="C00000"/>
                </a:solidFill>
              </a:rPr>
              <a:t>Ingen människa i detta land ska undgå att veta vad Rädda Barnen har för sig och varför” </a:t>
            </a:r>
          </a:p>
          <a:p>
            <a:endParaRPr lang="sv-SE" sz="2400" b="0" dirty="0" smtClean="0">
              <a:solidFill>
                <a:schemeClr val="tx1"/>
              </a:solidFill>
            </a:endParaRPr>
          </a:p>
          <a:p>
            <a:r>
              <a:rPr lang="sv-SE" sz="2400" b="0" dirty="0" smtClean="0">
                <a:solidFill>
                  <a:schemeClr val="tx1"/>
                </a:solidFill>
              </a:rPr>
              <a:t>1937 – 260 medlemmar – fyra lokalföreningar</a:t>
            </a:r>
          </a:p>
          <a:p>
            <a:r>
              <a:rPr lang="sv-SE" sz="2400" b="0" dirty="0" smtClean="0">
                <a:solidFill>
                  <a:schemeClr val="tx1"/>
                </a:solidFill>
              </a:rPr>
              <a:t>1941 – 904 medlemmar</a:t>
            </a:r>
          </a:p>
          <a:p>
            <a:r>
              <a:rPr lang="sv-SE" sz="2400" b="0" dirty="0" smtClean="0">
                <a:solidFill>
                  <a:schemeClr val="tx1"/>
                </a:solidFill>
              </a:rPr>
              <a:t>1943 – 11 250 medlemmar</a:t>
            </a:r>
          </a:p>
          <a:p>
            <a:r>
              <a:rPr lang="sv-SE" sz="2400" b="0" dirty="0" smtClean="0">
                <a:solidFill>
                  <a:schemeClr val="tx1"/>
                </a:solidFill>
              </a:rPr>
              <a:t>1944 – 15 000 medlemmar</a:t>
            </a:r>
          </a:p>
          <a:p>
            <a:r>
              <a:rPr lang="sv-SE" sz="2400" b="0" dirty="0" smtClean="0">
                <a:solidFill>
                  <a:schemeClr val="tx1"/>
                </a:solidFill>
              </a:rPr>
              <a:t>1947 – 47 000 medlemmar – 150 lokalföreningar</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808" y="1201342"/>
            <a:ext cx="3444891" cy="5218373"/>
          </a:xfrm>
          <a:prstGeom prst="rect">
            <a:avLst/>
          </a:prstGeom>
        </p:spPr>
      </p:pic>
    </p:spTree>
    <p:extLst>
      <p:ext uri="{BB962C8B-B14F-4D97-AF65-F5344CB8AC3E}">
        <p14:creationId xmlns:p14="http://schemas.microsoft.com/office/powerpoint/2010/main" val="227514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Kriget och synen på barn i konflikt på 40-talet</a:t>
            </a:r>
            <a:endParaRPr lang="sv-SE" dirty="0"/>
          </a:p>
        </p:txBody>
      </p:sp>
      <p:pic>
        <p:nvPicPr>
          <p:cNvPr id="9" name="Platshållare för innehåll 8"/>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66179" y="4168875"/>
            <a:ext cx="3801357" cy="2138263"/>
          </a:xfrm>
        </p:spPr>
      </p:pic>
      <p:sp>
        <p:nvSpPr>
          <p:cNvPr id="6" name="Platshållare för bildnummer 5"/>
          <p:cNvSpPr>
            <a:spLocks noGrp="1"/>
          </p:cNvSpPr>
          <p:nvPr>
            <p:ph type="sldNum" sz="quarter" idx="12"/>
          </p:nvPr>
        </p:nvSpPr>
        <p:spPr/>
        <p:txBody>
          <a:bodyPr/>
          <a:lstStyle/>
          <a:p>
            <a:fld id="{C3FDE51E-0052-334C-A4B2-C567FE9F326F}" type="slidenum">
              <a:rPr lang="en-US" smtClean="0"/>
              <a:t>6</a:t>
            </a:fld>
            <a:endParaRPr lang="en-US"/>
          </a:p>
        </p:txBody>
      </p:sp>
      <p:sp>
        <p:nvSpPr>
          <p:cNvPr id="7" name="Platshållare för innehåll 6"/>
          <p:cNvSpPr>
            <a:spLocks noGrp="1"/>
          </p:cNvSpPr>
          <p:nvPr>
            <p:ph idx="14"/>
          </p:nvPr>
        </p:nvSpPr>
        <p:spPr>
          <a:xfrm>
            <a:off x="4800600" y="1406769"/>
            <a:ext cx="6809100" cy="4900369"/>
          </a:xfrm>
        </p:spPr>
        <p:txBody>
          <a:bodyPr/>
          <a:lstStyle/>
          <a:p>
            <a:r>
              <a:rPr lang="sv-SE" sz="2400" b="0" dirty="0" smtClean="0">
                <a:solidFill>
                  <a:schemeClr val="tx1"/>
                </a:solidFill>
              </a:rPr>
              <a:t>Evakuering och placering i fadderfamiljer i det trygga Sverige ansågs vara det bästa för barn som levde i konfliktzoner</a:t>
            </a:r>
            <a:r>
              <a:rPr lang="sv-SE" sz="2400" b="0" dirty="0">
                <a:solidFill>
                  <a:schemeClr val="tx1"/>
                </a:solidFill>
              </a:rPr>
              <a:t>. Det var traumatiskt för många barn att separeras från sina föräldrar på det sättet men synen på barns behov i konflikt var vid den här tiden rätt endimensionell. </a:t>
            </a:r>
          </a:p>
          <a:p>
            <a:endParaRPr lang="sv-SE" sz="2400" b="0" dirty="0">
              <a:solidFill>
                <a:schemeClr val="tx1"/>
              </a:solidFill>
            </a:endParaRPr>
          </a:p>
          <a:p>
            <a:r>
              <a:rPr lang="sv-SE" sz="2400" b="0" dirty="0" smtClean="0">
                <a:solidFill>
                  <a:schemeClr val="tx1"/>
                </a:solidFill>
              </a:rPr>
              <a:t>Över </a:t>
            </a:r>
            <a:r>
              <a:rPr lang="sv-SE" sz="2400" b="0" dirty="0">
                <a:solidFill>
                  <a:schemeClr val="tx1"/>
                </a:solidFill>
              </a:rPr>
              <a:t>70 000 finska barn och 10 000 tyska barn transporterades med Röda Korset och Rädda Barnens försorg till Sverige </a:t>
            </a:r>
            <a:r>
              <a:rPr lang="sv-SE" sz="2400" b="0" dirty="0" smtClean="0">
                <a:solidFill>
                  <a:schemeClr val="tx1"/>
                </a:solidFill>
              </a:rPr>
              <a:t>och placerades </a:t>
            </a:r>
            <a:r>
              <a:rPr lang="sv-SE" sz="2400" b="0" dirty="0">
                <a:solidFill>
                  <a:schemeClr val="tx1"/>
                </a:solidFill>
              </a:rPr>
              <a:t>i svenska </a:t>
            </a:r>
            <a:r>
              <a:rPr lang="sv-SE" sz="2400" b="0" dirty="0" smtClean="0">
                <a:solidFill>
                  <a:schemeClr val="tx1"/>
                </a:solidFill>
              </a:rPr>
              <a:t>familjer under och efter kriget men även barn från Frankrike, Belgien, Norge och Nederländerna</a:t>
            </a:r>
            <a:endParaRPr lang="sv-SE" sz="2400" b="0" dirty="0">
              <a:solidFill>
                <a:schemeClr val="tx1"/>
              </a:solidFill>
            </a:endParaRPr>
          </a:p>
          <a:p>
            <a:endParaRPr lang="sv-SE" sz="2400" b="0" dirty="0" smtClean="0">
              <a:solidFill>
                <a:schemeClr val="tx1"/>
              </a:solidFill>
            </a:endParaRPr>
          </a:p>
          <a:p>
            <a:endParaRPr lang="sv-SE" sz="2000" b="0" dirty="0" smtClean="0">
              <a:solidFill>
                <a:schemeClr val="tx1"/>
              </a:solidFill>
            </a:endParaRPr>
          </a:p>
        </p:txBody>
      </p:sp>
      <p:sp>
        <p:nvSpPr>
          <p:cNvPr id="8" name="Platshållare för text 7"/>
          <p:cNvSpPr>
            <a:spLocks noGrp="1"/>
          </p:cNvSpPr>
          <p:nvPr>
            <p:ph type="body" sz="quarter" idx="13"/>
          </p:nvPr>
        </p:nvSpPr>
        <p:spPr/>
        <p:txBody>
          <a:bodyPr/>
          <a:lstStyle/>
          <a:p>
            <a:endParaRPr lang="sv-SE"/>
          </a:p>
        </p:txBody>
      </p:sp>
      <p:pic>
        <p:nvPicPr>
          <p:cNvPr id="3" name="Bildobjekt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6178" y="1417989"/>
            <a:ext cx="3801357" cy="2534238"/>
          </a:xfrm>
          <a:prstGeom prst="rect">
            <a:avLst/>
          </a:prstGeom>
        </p:spPr>
      </p:pic>
    </p:spTree>
    <p:extLst>
      <p:ext uri="{BB962C8B-B14F-4D97-AF65-F5344CB8AC3E}">
        <p14:creationId xmlns:p14="http://schemas.microsoft.com/office/powerpoint/2010/main" val="34710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Barnvänliga platser – en lång tradition</a:t>
            </a:r>
            <a:endParaRPr lang="sv-SE" dirty="0"/>
          </a:p>
        </p:txBody>
      </p:sp>
      <p:pic>
        <p:nvPicPr>
          <p:cNvPr id="16" name="Platshållare för innehåll 1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83845" y="2178991"/>
            <a:ext cx="4881235" cy="3549355"/>
          </a:xfrm>
          <a:prstGeom prst="rect">
            <a:avLst/>
          </a:prstGeom>
        </p:spPr>
      </p:pic>
      <p:sp>
        <p:nvSpPr>
          <p:cNvPr id="6" name="Platshållare för bildnummer 5"/>
          <p:cNvSpPr>
            <a:spLocks noGrp="1"/>
          </p:cNvSpPr>
          <p:nvPr>
            <p:ph type="sldNum" sz="quarter" idx="12"/>
          </p:nvPr>
        </p:nvSpPr>
        <p:spPr/>
        <p:txBody>
          <a:bodyPr/>
          <a:lstStyle/>
          <a:p>
            <a:fld id="{C3FDE51E-0052-334C-A4B2-C567FE9F326F}" type="slidenum">
              <a:rPr lang="en-US" smtClean="0"/>
              <a:t>7</a:t>
            </a:fld>
            <a:endParaRPr lang="en-US"/>
          </a:p>
        </p:txBody>
      </p:sp>
      <p:pic>
        <p:nvPicPr>
          <p:cNvPr id="12" name="Platshållare för innehåll 11"/>
          <p:cNvPicPr>
            <a:picLocks noGrp="1" noChangeAspect="1"/>
          </p:cNvPicPr>
          <p:nvPr>
            <p:ph idx="14"/>
          </p:nvPr>
        </p:nvPicPr>
        <p:blipFill>
          <a:blip r:embed="rId4" cstate="email">
            <a:extLst>
              <a:ext uri="{28A0092B-C50C-407E-A947-70E740481C1C}">
                <a14:useLocalDpi xmlns:a14="http://schemas.microsoft.com/office/drawing/2010/main" val="0"/>
              </a:ext>
            </a:extLst>
          </a:blip>
          <a:stretch>
            <a:fillRect/>
          </a:stretch>
        </p:blipFill>
        <p:spPr>
          <a:xfrm>
            <a:off x="6280150" y="2178991"/>
            <a:ext cx="5329238" cy="3549355"/>
          </a:xfrm>
        </p:spPr>
      </p:pic>
      <p:sp>
        <p:nvSpPr>
          <p:cNvPr id="4" name="Platshållare för text 3"/>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50377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Rädda Barnen når längre ut i världen 1950-60-tal</a:t>
            </a:r>
            <a:endParaRPr lang="sv-SE" dirty="0"/>
          </a:p>
        </p:txBody>
      </p:sp>
      <p:sp>
        <p:nvSpPr>
          <p:cNvPr id="3" name="Platshållare för innehåll 2"/>
          <p:cNvSpPr>
            <a:spLocks noGrp="1"/>
          </p:cNvSpPr>
          <p:nvPr>
            <p:ph idx="1"/>
          </p:nvPr>
        </p:nvSpPr>
        <p:spPr/>
        <p:txBody>
          <a:bodyPr/>
          <a:lstStyle/>
          <a:p>
            <a:r>
              <a:rPr lang="sv-SE" sz="2400" dirty="0" smtClean="0">
                <a:solidFill>
                  <a:srgbClr val="C00000"/>
                </a:solidFill>
              </a:rPr>
              <a:t>Humanitärt fokus och barnhälsa präglar 50-60 talet.</a:t>
            </a:r>
          </a:p>
          <a:p>
            <a:endParaRPr lang="sv-SE" sz="2400" b="0" dirty="0">
              <a:solidFill>
                <a:srgbClr val="FF0000"/>
              </a:solidFill>
            </a:endParaRPr>
          </a:p>
          <a:p>
            <a:pPr marL="342900" indent="-342900">
              <a:buFont typeface="Arial" panose="020B0604020202020204" pitchFamily="34" charset="0"/>
              <a:buChar char="•"/>
            </a:pPr>
            <a:r>
              <a:rPr lang="sv-SE" sz="2400" b="0" dirty="0">
                <a:solidFill>
                  <a:schemeClr val="tx1"/>
                </a:solidFill>
              </a:rPr>
              <a:t>Barn på flykt i Sydkorea,  Algeriet, Palestina, Biafra</a:t>
            </a:r>
          </a:p>
          <a:p>
            <a:pPr marL="342900" indent="-342900">
              <a:buFont typeface="Arial" panose="020B0604020202020204" pitchFamily="34" charset="0"/>
              <a:buChar char="•"/>
            </a:pPr>
            <a:r>
              <a:rPr lang="sv-SE" sz="2400" b="0" dirty="0" smtClean="0">
                <a:solidFill>
                  <a:schemeClr val="tx1"/>
                </a:solidFill>
              </a:rPr>
              <a:t>Katastrofhjälp vid översvämningar och jordbävningar i Europa, Chile, Iran och </a:t>
            </a:r>
            <a:r>
              <a:rPr lang="sv-SE" sz="2400" b="0" dirty="0" err="1" smtClean="0">
                <a:solidFill>
                  <a:schemeClr val="tx1"/>
                </a:solidFill>
              </a:rPr>
              <a:t>Östpakistan</a:t>
            </a:r>
            <a:r>
              <a:rPr lang="sv-SE" sz="2400" b="0" dirty="0" smtClean="0">
                <a:solidFill>
                  <a:schemeClr val="tx1"/>
                </a:solidFill>
              </a:rPr>
              <a:t> (numer Bangladesh)</a:t>
            </a:r>
          </a:p>
          <a:p>
            <a:pPr marL="342900" indent="-342900">
              <a:buFont typeface="Arial" panose="020B0604020202020204" pitchFamily="34" charset="0"/>
              <a:buChar char="•"/>
            </a:pPr>
            <a:r>
              <a:rPr lang="sv-SE" sz="2400" b="0" dirty="0" smtClean="0">
                <a:solidFill>
                  <a:schemeClr val="tx1"/>
                </a:solidFill>
              </a:rPr>
              <a:t>Barnhälsovård i Jemen</a:t>
            </a:r>
          </a:p>
          <a:p>
            <a:pPr marL="342900" indent="-342900">
              <a:buFont typeface="Arial" panose="020B0604020202020204" pitchFamily="34" charset="0"/>
              <a:buChar char="•"/>
            </a:pPr>
            <a:r>
              <a:rPr lang="sv-SE" sz="2400" b="0" dirty="0" smtClean="0">
                <a:solidFill>
                  <a:schemeClr val="tx1"/>
                </a:solidFill>
              </a:rPr>
              <a:t>Sjukhus i östra Afrika och i Asien i kampen mot lepra, tuberkulos, och trakom</a:t>
            </a:r>
            <a:endParaRPr lang="sv-SE" sz="2400" dirty="0" smtClean="0">
              <a:solidFill>
                <a:schemeClr val="tx1"/>
              </a:solidFill>
            </a:endParaRPr>
          </a:p>
          <a:p>
            <a:endParaRPr lang="sv-SE" dirty="0"/>
          </a:p>
        </p:txBody>
      </p:sp>
      <p:sp>
        <p:nvSpPr>
          <p:cNvPr id="4" name="Platshållare för bildnummer 3"/>
          <p:cNvSpPr>
            <a:spLocks noGrp="1"/>
          </p:cNvSpPr>
          <p:nvPr>
            <p:ph type="sldNum" sz="quarter" idx="12"/>
          </p:nvPr>
        </p:nvSpPr>
        <p:spPr/>
        <p:txBody>
          <a:bodyPr/>
          <a:lstStyle/>
          <a:p>
            <a:fld id="{C3FDE51E-0052-334C-A4B2-C567FE9F326F}" type="slidenum">
              <a:rPr lang="en-US" smtClean="0"/>
              <a:t>8</a:t>
            </a:fld>
            <a:endParaRPr lang="en-US"/>
          </a:p>
        </p:txBody>
      </p:sp>
      <p:sp>
        <p:nvSpPr>
          <p:cNvPr id="6" name="Platshållare för text 5"/>
          <p:cNvSpPr>
            <a:spLocks noGrp="1"/>
          </p:cNvSpPr>
          <p:nvPr>
            <p:ph type="body" sz="quarter" idx="13"/>
          </p:nvPr>
        </p:nvSpPr>
        <p:spPr/>
        <p:txBody>
          <a:bodyPr/>
          <a:lstStyle/>
          <a:p>
            <a:endParaRPr lang="sv-SE"/>
          </a:p>
        </p:txBody>
      </p:sp>
      <p:pic>
        <p:nvPicPr>
          <p:cNvPr id="9" name="Platshållare för innehåll 8"/>
          <p:cNvPicPr>
            <a:picLocks noGrp="1" noChangeAspect="1"/>
          </p:cNvPicPr>
          <p:nvPr>
            <p:ph idx="14"/>
          </p:nvPr>
        </p:nvPicPr>
        <p:blipFill>
          <a:blip r:embed="rId3" cstate="email">
            <a:extLst>
              <a:ext uri="{28A0092B-C50C-407E-A947-70E740481C1C}">
                <a14:useLocalDpi xmlns:a14="http://schemas.microsoft.com/office/drawing/2010/main" val="0"/>
              </a:ext>
            </a:extLst>
          </a:blip>
          <a:stretch>
            <a:fillRect/>
          </a:stretch>
        </p:blipFill>
        <p:spPr>
          <a:xfrm>
            <a:off x="6151574" y="1600200"/>
            <a:ext cx="5458125" cy="4108013"/>
          </a:xfrm>
          <a:prstGeom prst="rect">
            <a:avLst/>
          </a:prstGeom>
        </p:spPr>
      </p:pic>
    </p:spTree>
    <p:extLst>
      <p:ext uri="{BB962C8B-B14F-4D97-AF65-F5344CB8AC3E}">
        <p14:creationId xmlns:p14="http://schemas.microsoft.com/office/powerpoint/2010/main" val="104777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6178" y="309600"/>
            <a:ext cx="11172533" cy="506900"/>
          </a:xfrm>
        </p:spPr>
        <p:txBody>
          <a:bodyPr/>
          <a:lstStyle/>
          <a:p>
            <a:r>
              <a:rPr lang="sv-SE" dirty="0" smtClean="0"/>
              <a:t>Pionjärer i förebyggande arbete &amp; långsiktighet</a:t>
            </a:r>
            <a:endParaRPr lang="sv-SE" dirty="0"/>
          </a:p>
        </p:txBody>
      </p:sp>
      <p:pic>
        <p:nvPicPr>
          <p:cNvPr id="8" name="Platshållare för innehåll 7"/>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268343" y="1600200"/>
            <a:ext cx="3943489" cy="4706938"/>
          </a:xfrm>
          <a:prstGeom prst="rect">
            <a:avLst/>
          </a:prstGeom>
        </p:spPr>
      </p:pic>
      <p:sp>
        <p:nvSpPr>
          <p:cNvPr id="4" name="Platshållare för bildnummer 3"/>
          <p:cNvSpPr>
            <a:spLocks noGrp="1"/>
          </p:cNvSpPr>
          <p:nvPr>
            <p:ph type="sldNum" sz="quarter" idx="12"/>
          </p:nvPr>
        </p:nvSpPr>
        <p:spPr/>
        <p:txBody>
          <a:bodyPr/>
          <a:lstStyle/>
          <a:p>
            <a:fld id="{C3FDE51E-0052-334C-A4B2-C567FE9F326F}" type="slidenum">
              <a:rPr lang="en-US" smtClean="0"/>
              <a:t>9</a:t>
            </a:fld>
            <a:endParaRPr lang="en-US"/>
          </a:p>
        </p:txBody>
      </p:sp>
      <p:sp>
        <p:nvSpPr>
          <p:cNvPr id="6" name="Platshållare för text 5"/>
          <p:cNvSpPr>
            <a:spLocks noGrp="1"/>
          </p:cNvSpPr>
          <p:nvPr>
            <p:ph type="body" sz="quarter" idx="13"/>
          </p:nvPr>
        </p:nvSpPr>
        <p:spPr/>
        <p:txBody>
          <a:bodyPr/>
          <a:lstStyle/>
          <a:p>
            <a:endParaRPr lang="sv-SE"/>
          </a:p>
        </p:txBody>
      </p:sp>
      <p:pic>
        <p:nvPicPr>
          <p:cNvPr id="7" name="Platshållare för innehåll 6"/>
          <p:cNvPicPr>
            <a:picLocks noGrp="1" noChangeAspect="1"/>
          </p:cNvPicPr>
          <p:nvPr>
            <p:ph idx="14"/>
          </p:nvPr>
        </p:nvPicPr>
        <p:blipFill>
          <a:blip r:embed="rId4" cstate="email">
            <a:extLst>
              <a:ext uri="{28A0092B-C50C-407E-A947-70E740481C1C}">
                <a14:useLocalDpi xmlns:a14="http://schemas.microsoft.com/office/drawing/2010/main" val="0"/>
              </a:ext>
            </a:extLst>
          </a:blip>
          <a:stretch>
            <a:fillRect/>
          </a:stretch>
        </p:blipFill>
        <p:spPr>
          <a:xfrm>
            <a:off x="6280150" y="2043292"/>
            <a:ext cx="5329238" cy="3820754"/>
          </a:xfrm>
          <a:prstGeom prst="rect">
            <a:avLst/>
          </a:prstGeom>
        </p:spPr>
      </p:pic>
    </p:spTree>
    <p:extLst>
      <p:ext uri="{BB962C8B-B14F-4D97-AF65-F5344CB8AC3E}">
        <p14:creationId xmlns:p14="http://schemas.microsoft.com/office/powerpoint/2010/main" val="303418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ädda Barnen mallsidor">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Radda_Barnen_mall.potx" id="{FFE1A6B3-7B92-4FA2-A819-6A2B5A2B4B5B}" vid="{08DE2507-03E6-484E-8185-8D6B18E182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446DBBBD2D0C4286DF22F1DA1F650F" ma:contentTypeVersion="1" ma:contentTypeDescription="Create a new document." ma:contentTypeScope="" ma:versionID="f2a5b14710f993a204aaa32e04058de0">
  <xsd:schema xmlns:xsd="http://www.w3.org/2001/XMLSchema" xmlns:xs="http://www.w3.org/2001/XMLSchema" xmlns:p="http://schemas.microsoft.com/office/2006/metadata/properties" xmlns:ns2="f271e05d-d410-45bb-87dd-b2ae6a154541" targetNamespace="http://schemas.microsoft.com/office/2006/metadata/properties" ma:root="true" ma:fieldsID="5778e0ffd54aef1001b4a6dcfbf85c88" ns2:_="">
    <xsd:import namespace="f271e05d-d410-45bb-87dd-b2ae6a154541"/>
    <xsd:element name="properties">
      <xsd:complexType>
        <xsd:sequence>
          <xsd:element name="documentManagement">
            <xsd:complexType>
              <xsd:all>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1e05d-d410-45bb-87dd-b2ae6a154541" elementFormDefault="qualified">
    <xsd:import namespace="http://schemas.microsoft.com/office/2006/documentManagement/types"/>
    <xsd:import namespace="http://schemas.microsoft.com/office/infopath/2007/PartnerControls"/>
    <xsd:element name="Order0" ma:index="8" nillable="true" ma:displayName="Order" ma:internalName="Order0">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r0 xmlns="f271e05d-d410-45bb-87dd-b2ae6a154541" xsi:nil="true"/>
  </documentManagement>
</p:properties>
</file>

<file path=customXml/itemProps1.xml><?xml version="1.0" encoding="utf-8"?>
<ds:datastoreItem xmlns:ds="http://schemas.openxmlformats.org/officeDocument/2006/customXml" ds:itemID="{DBA282C1-2155-48F4-9ADA-9A10B128C3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1e05d-d410-45bb-87dd-b2ae6a154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654786-52D6-4F9A-A24C-CE49F662D18D}">
  <ds:schemaRefs>
    <ds:schemaRef ds:uri="http://schemas.microsoft.com/sharepoint/v3/contenttype/forms"/>
  </ds:schemaRefs>
</ds:datastoreItem>
</file>

<file path=customXml/itemProps3.xml><?xml version="1.0" encoding="utf-8"?>
<ds:datastoreItem xmlns:ds="http://schemas.openxmlformats.org/officeDocument/2006/customXml" ds:itemID="{39937998-E2D0-4E83-BAF5-10CD0697E6A5}">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f271e05d-d410-45bb-87dd-b2ae6a15454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Rädda_Barnen_mall</Template>
  <TotalTime>10087</TotalTime>
  <Words>3902</Words>
  <Application>Microsoft Office PowerPoint</Application>
  <PresentationFormat>Bredbild</PresentationFormat>
  <Paragraphs>298</Paragraphs>
  <Slides>23</Slides>
  <Notes>21</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23</vt:i4>
      </vt:variant>
    </vt:vector>
  </HeadingPairs>
  <TitlesOfParts>
    <vt:vector size="33" baseType="lpstr">
      <vt:lpstr>Arial</vt:lpstr>
      <vt:lpstr>Calibri</vt:lpstr>
      <vt:lpstr>Gill Sans Infant MT</vt:lpstr>
      <vt:lpstr>Gill Sans Infant Std</vt:lpstr>
      <vt:lpstr>Gill Sans MT</vt:lpstr>
      <vt:lpstr>Times New Roman</vt:lpstr>
      <vt:lpstr>Trade Gothic for RB Cond No. 20</vt:lpstr>
      <vt:lpstr>Trade Gothic LT Com Cn</vt:lpstr>
      <vt:lpstr>TradeGothic LT CondEighteen</vt:lpstr>
      <vt:lpstr>Rädda Barnen mallsidor</vt:lpstr>
      <vt:lpstr>PowerPoint-presentation</vt:lpstr>
      <vt:lpstr>1919 Rädda Barnen grundas av den Vita Flamman</vt:lpstr>
      <vt:lpstr>Grundarna av svenska Rädda Barnen</vt:lpstr>
      <vt:lpstr>Internationell organisation från start</vt:lpstr>
      <vt:lpstr>När kriget brann tändes åter viljan att hjälpa</vt:lpstr>
      <vt:lpstr>Kriget och synen på barn i konflikt på 40-talet</vt:lpstr>
      <vt:lpstr>Barnvänliga platser – en lång tradition</vt:lpstr>
      <vt:lpstr>Rädda Barnen når längre ut i världen 1950-60-tal</vt:lpstr>
      <vt:lpstr>Pionjärer i förebyggande arbete &amp; långsiktighet</vt:lpstr>
      <vt:lpstr>Samhället sätter barnet i centrum – 1970-talet</vt:lpstr>
      <vt:lpstr>Professionell biståndsorganisation – 1980-talet</vt:lpstr>
      <vt:lpstr>Lång och trägen kamp för barnets rättigheter</vt:lpstr>
      <vt:lpstr>Varje barn har rättigheter – 20 november 1989</vt:lpstr>
      <vt:lpstr>”Från Flen till FN” Rädda Barnen på 1990-talet</vt:lpstr>
      <vt:lpstr>Bilden av barn i konflikt förändras – GraÇa Machel</vt:lpstr>
      <vt:lpstr>Från biståndsprojekt till långsiktiga partnerskap</vt:lpstr>
      <vt:lpstr>En aktiv frivilligrörelse för barnets rättigheter</vt:lpstr>
      <vt:lpstr>International Save the Children Alliance 2000-tal</vt:lpstr>
      <vt:lpstr>En effektiv organisation på plats där barn finns</vt:lpstr>
      <vt:lpstr>Rädda Barnen behövs idag men behövs vi 2119?</vt:lpstr>
      <vt:lpstr>Vad har Rädda Barnens arbete betytt för barn?</vt:lpstr>
      <vt:lpstr>PowerPoint-presentation</vt:lpstr>
      <vt:lpstr>Rädda Barnens stöd åt nya organisationer</vt:lpstr>
    </vt:vector>
  </TitlesOfParts>
  <Company>Rädda Barnen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Poletti, Markus</dc:creator>
  <cp:lastModifiedBy>Pohjola, Matti</cp:lastModifiedBy>
  <cp:revision>143</cp:revision>
  <dcterms:created xsi:type="dcterms:W3CDTF">2018-10-09T07:29:23Z</dcterms:created>
  <dcterms:modified xsi:type="dcterms:W3CDTF">2019-03-15T08:21:41Z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0x01010057446DBBBD2D0C4286DF22F1DA1F650F</vt:lpwstr>
  </property>
  <property fmtid="{D5CDD505-2E9C-101B-9397-08002B2CF9AE}" pid="3" name="_AdHocReviewCycleID">
    <vt:i4>-1174700361</vt:i4>
  </property>
  <property fmtid="{D5CDD505-2E9C-101B-9397-08002B2CF9AE}" pid="4" name="_NewReviewCycle">
    <vt:lpwstr/>
  </property>
  <property fmtid="{D5CDD505-2E9C-101B-9397-08002B2CF9AE}" pid="5" name="_EmailSubject">
    <vt:lpwstr>Kan vi lägga upp detta på Medlemssidorna den 8 mars?</vt:lpwstr>
  </property>
  <property fmtid="{D5CDD505-2E9C-101B-9397-08002B2CF9AE}" pid="6" name="_AuthorEmail">
    <vt:lpwstr>Liv.Lidsheim@rb.se</vt:lpwstr>
  </property>
  <property fmtid="{D5CDD505-2E9C-101B-9397-08002B2CF9AE}" pid="7" name="_AuthorEmailDisplayName">
    <vt:lpwstr>Lidsheim, Liv</vt:lpwstr>
  </property>
  <property fmtid="{D5CDD505-2E9C-101B-9397-08002B2CF9AE}" pid="8" name="_PreviousAdHocReviewCycleID">
    <vt:i4>-1380815298</vt:i4>
  </property>
</Properties>
</file>